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b" ContentType="application/vnd.ms-excel.sheet.binary.macroEnabled.12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147375976" r:id="rId5"/>
    <p:sldId id="2147375945" r:id="rId6"/>
    <p:sldId id="2147375949" r:id="rId7"/>
    <p:sldId id="2147375958" r:id="rId8"/>
    <p:sldId id="2147375970" r:id="rId9"/>
    <p:sldId id="2147375957" r:id="rId10"/>
    <p:sldId id="2147375969" r:id="rId11"/>
    <p:sldId id="2147375973" r:id="rId12"/>
    <p:sldId id="2147375974" r:id="rId13"/>
    <p:sldId id="2147375975" r:id="rId14"/>
    <p:sldId id="2147375972" r:id="rId15"/>
    <p:sldId id="2147375951" r:id="rId16"/>
    <p:sldId id="2141411223" r:id="rId17"/>
    <p:sldId id="2141411209" r:id="rId18"/>
    <p:sldId id="2147375963" r:id="rId19"/>
    <p:sldId id="2147375964" r:id="rId20"/>
    <p:sldId id="2141411143" r:id="rId21"/>
    <p:sldId id="2141411144" r:id="rId22"/>
    <p:sldId id="438" r:id="rId23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Roboto Condensed" panose="020B060402020202020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vena Bolívar Pamela (Codelco-Casa Matriz)" initials="ABP(M" lastIdx="6" clrIdx="0">
    <p:extLst>
      <p:ext uri="{19B8F6BF-5375-455C-9EA6-DF929625EA0E}">
        <p15:presenceInfo xmlns:p15="http://schemas.microsoft.com/office/powerpoint/2012/main" userId="S-1-5-21-1721241593-170228758-6498272-1638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27F"/>
    <a:srgbClr val="4C5C6A"/>
    <a:srgbClr val="718797"/>
    <a:srgbClr val="FF5101"/>
    <a:srgbClr val="3E4C56"/>
    <a:srgbClr val="0E0E0E"/>
    <a:srgbClr val="546874"/>
    <a:srgbClr val="667B89"/>
    <a:srgbClr val="FF820D"/>
    <a:srgbClr val="31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9" autoAdjust="0"/>
    <p:restoredTop sz="96405"/>
  </p:normalViewPr>
  <p:slideViewPr>
    <p:cSldViewPr snapToGrid="0">
      <p:cViewPr varScale="1">
        <p:scale>
          <a:sx n="153" d="100"/>
          <a:sy n="153" d="100"/>
        </p:scale>
        <p:origin x="544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binaria_de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binaria_de_Microsoft_Excel2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35854765506815E-3"/>
          <c:y val="3.8348082595870206E-2"/>
          <c:w val="0.98033282904689867"/>
          <c:h val="0.923303834808259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D542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109144542772861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2249262536873156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113569321533923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"/>
                  <c:y val="-0.1342182890855457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0"/>
                  <c:y val="-2.064896755162241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0"/>
                  <c:y val="-0.1607669616519173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6"/>
              <c:layout>
                <c:manualLayout>
                  <c:x val="0"/>
                  <c:y val="-0.2876106194690265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8"/>
              <c:layout>
                <c:manualLayout>
                  <c:x val="0"/>
                  <c:y val="-3.68731563421828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9"/>
              <c:layout>
                <c:manualLayout>
                  <c:x val="0"/>
                  <c:y val="-5.457227138643067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200.35260500000001</c:v>
                </c:pt>
                <c:pt idx="1">
                  <c:v>215.91975399999998</c:v>
                </c:pt>
                <c:pt idx="2">
                  <c:v>84.224066000000008</c:v>
                </c:pt>
                <c:pt idx="3">
                  <c:v>108.85381699999999</c:v>
                </c:pt>
                <c:pt idx="4">
                  <c:v>21.867326000000002</c:v>
                </c:pt>
                <c:pt idx="5">
                  <c:v>139.804554</c:v>
                </c:pt>
                <c:pt idx="6">
                  <c:v>291.09009800000001</c:v>
                </c:pt>
                <c:pt idx="7">
                  <c:v>462.89164073635527</c:v>
                </c:pt>
                <c:pt idx="8">
                  <c:v>31.57658</c:v>
                </c:pt>
                <c:pt idx="9">
                  <c:v>42.356548695171682</c:v>
                </c:pt>
                <c:pt idx="10">
                  <c:v>536.82476943152676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362-4A7F-A409-C4ECFBAF046E}"/>
            </c:ext>
          </c:extLst>
        </c:ser>
        <c:ser>
          <c:idx val="1"/>
          <c:order val="1"/>
          <c:spPr>
            <a:solidFill>
              <a:schemeClr val="bg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924778761061946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0.2441002949852507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0.1054572271386430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"/>
                  <c:y val="-0.1106194690265486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0"/>
                  <c:y val="-4.424778761061946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0"/>
                  <c:y val="-0.1445427728613569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6"/>
              <c:layout>
                <c:manualLayout>
                  <c:x val="0"/>
                  <c:y val="-0.2632743362831858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8"/>
              <c:layout>
                <c:manualLayout>
                  <c:x val="0"/>
                  <c:y val="-4.351032448377581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9"/>
              <c:layout>
                <c:manualLayout>
                  <c:x val="0"/>
                  <c:y val="-4.79351032448377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362-4A7F-A409-C4ECFBAF04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Sheet1!$A$2:$K$2</c:f>
              <c:numCache>
                <c:formatCode>General</c:formatCode>
                <c:ptCount val="11"/>
                <c:pt idx="0">
                  <c:v>177.88765900000001</c:v>
                </c:pt>
                <c:pt idx="1">
                  <c:v>239.133836</c:v>
                </c:pt>
                <c:pt idx="2">
                  <c:v>73.812096999999994</c:v>
                </c:pt>
                <c:pt idx="3">
                  <c:v>80.652491999999995</c:v>
                </c:pt>
                <c:pt idx="4">
                  <c:v>12.277924000000001</c:v>
                </c:pt>
                <c:pt idx="5">
                  <c:v>120.08126900000001</c:v>
                </c:pt>
                <c:pt idx="6">
                  <c:v>261.69166300000001</c:v>
                </c:pt>
                <c:pt idx="7">
                  <c:v>366.31636073635525</c:v>
                </c:pt>
                <c:pt idx="8">
                  <c:v>35.661709999999999</c:v>
                </c:pt>
                <c:pt idx="9">
                  <c:v>38.115400000000001</c:v>
                </c:pt>
                <c:pt idx="10">
                  <c:v>440.09347073635524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362-4A7F-A409-C4ECFBAF0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-7"/>
        <c:axId val="416309528"/>
        <c:axId val="416309920"/>
      </c:barChart>
      <c:catAx>
        <c:axId val="4163095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crossAx val="416309920"/>
        <c:crosses val="min"/>
        <c:auto val="0"/>
        <c:lblAlgn val="ctr"/>
        <c:lblOffset val="100"/>
        <c:noMultiLvlLbl val="0"/>
      </c:catAx>
      <c:valAx>
        <c:axId val="416309920"/>
        <c:scaling>
          <c:orientation val="minMax"/>
          <c:max val="550.7794207363552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6350" cmpd="sng" algn="ctr">
            <a:solidFill>
              <a:srgbClr val="FFFFFF"/>
            </a:solidFill>
            <a:prstDash val="solid"/>
          </a:ln>
        </c:spPr>
        <c:crossAx val="4163095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59514783927212E-3"/>
          <c:y val="0.11591072714182865"/>
          <c:w val="0.98028809704321451"/>
          <c:h val="0.8466522678185745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D542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75E-45D3-9371-D0A96C800503}"/>
              </c:ext>
            </c:extLst>
          </c:dPt>
          <c:dPt>
            <c:idx val="7"/>
            <c:invertIfNegative val="0"/>
            <c:bubble3D val="0"/>
            <c:spPr>
              <a:solidFill>
                <a:srgbClr val="FD542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5E-45D3-9371-D0A96C800503}"/>
              </c:ext>
            </c:extLst>
          </c:dPt>
          <c:dLbls>
            <c:dLbl>
              <c:idx val="0"/>
              <c:layout>
                <c:manualLayout>
                  <c:x val="0"/>
                  <c:y val="-0.4679625629949604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5E-45D3-9371-D0A96C80050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3405327573794096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5E-45D3-9371-D0A96C80050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4697.2169999999996</c:v>
                </c:pt>
                <c:pt idx="1">
                  <c:v>4697.2169999999996</c:v>
                </c:pt>
                <c:pt idx="2">
                  <c:v>4237.1016354603616</c:v>
                </c:pt>
                <c:pt idx="3">
                  <c:v>3634.2692328759813</c:v>
                </c:pt>
                <c:pt idx="4">
                  <c:v>3460.4107215022118</c:v>
                </c:pt>
                <c:pt idx="5">
                  <c:v>3303.2777580799993</c:v>
                </c:pt>
                <c:pt idx="6">
                  <c:v>3236.5449999999996</c:v>
                </c:pt>
                <c:pt idx="7">
                  <c:v>3236.5449999999983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5E-45D3-9371-D0A96C800503}"/>
            </c:ext>
          </c:extLst>
        </c:ser>
        <c:ser>
          <c:idx val="1"/>
          <c:order val="1"/>
          <c:spPr>
            <a:solidFill>
              <a:srgbClr val="FEB79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5E-45D3-9371-D0A96C800503}"/>
              </c:ext>
            </c:extLst>
          </c:dPt>
          <c:dLbls>
            <c:dLbl>
              <c:idx val="1"/>
              <c:layout>
                <c:manualLayout>
                  <c:x val="0"/>
                  <c:y val="-6.983441324694024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5E-45D3-9371-D0A96C80050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1">
                  <c:v>143.60787633474229</c:v>
                </c:pt>
                <c:pt idx="2">
                  <c:v>603.72324087438028</c:v>
                </c:pt>
                <c:pt idx="3">
                  <c:v>602.83240258438218</c:v>
                </c:pt>
                <c:pt idx="4">
                  <c:v>173.85851137376676</c:v>
                </c:pt>
                <c:pt idx="5">
                  <c:v>157.13296342221292</c:v>
                </c:pt>
                <c:pt idx="6">
                  <c:v>66.732758079999712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5E-45D3-9371-D0A96C800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471960"/>
        <c:axId val="14472352"/>
      </c:barChart>
      <c:catAx>
        <c:axId val="14471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bg1">
                <a:lumMod val="85000"/>
              </a:schemeClr>
            </a:solidFill>
            <a:prstDash val="solid"/>
          </a:ln>
        </c:spPr>
        <c:crossAx val="14472352"/>
        <c:crosses val="min"/>
        <c:auto val="0"/>
        <c:lblAlgn val="ctr"/>
        <c:lblOffset val="100"/>
        <c:noMultiLvlLbl val="0"/>
      </c:catAx>
      <c:valAx>
        <c:axId val="14472352"/>
        <c:scaling>
          <c:orientation val="minMax"/>
          <c:max val="4840.824876334741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4719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26/10/2023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26/10/2023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8B6B-3DEB-3E46-AC6C-D8E04D3D030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227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8B6B-3DEB-3E46-AC6C-D8E04D3D030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567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D9D5-EA57-4D92-B2AD-3C3065BDD3DE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914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D9D5-EA57-4D92-B2AD-3C3065BDD3DE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458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D9D5-EA57-4D92-B2AD-3C3065BDD3DE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139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5D9D5-EA57-4D92-B2AD-3C3065BDD3DE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67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8B6B-3DEB-3E46-AC6C-D8E04D3D030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622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8B6B-3DEB-3E46-AC6C-D8E04D3D030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67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8B6B-3DEB-3E46-AC6C-D8E04D3D030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31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9767-B9E4-2B40-8620-008038D1687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06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JUNTAR SUBSIDIARIAS CON COSTOS NO OP Y OTROS</a:t>
            </a:r>
          </a:p>
          <a:p>
            <a:r>
              <a:rPr lang="es-CL" dirty="0"/>
              <a:t>NO AGREGAR LA DEPRECIACIÓN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79767-B9E4-2B40-8620-008038D1687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4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D8B6B-3DEB-3E46-AC6C-D8E04D3D030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6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8B6B-3DEB-3E46-AC6C-D8E04D3D030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8B6B-3DEB-3E46-AC6C-D8E04D3D030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28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contenido 2"/>
          <p:cNvSpPr>
            <a:spLocks noGrp="1"/>
          </p:cNvSpPr>
          <p:nvPr>
            <p:ph idx="1"/>
          </p:nvPr>
        </p:nvSpPr>
        <p:spPr>
          <a:xfrm>
            <a:off x="5744634" y="2187913"/>
            <a:ext cx="3204633" cy="22588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s-ES_tradnl"/>
              <a:t>Haga clic para modificar el estilo de</a:t>
            </a:r>
          </a:p>
          <a:p>
            <a:pPr lvl="0"/>
            <a:endParaRPr lang="es-ES_tradnl"/>
          </a:p>
        </p:txBody>
      </p:sp>
      <p:cxnSp>
        <p:nvCxnSpPr>
          <p:cNvPr id="13" name="Conector recto 12"/>
          <p:cNvCxnSpPr>
            <a:stCxn id="14" idx="0"/>
          </p:cNvCxnSpPr>
          <p:nvPr userDrawn="1"/>
        </p:nvCxnSpPr>
        <p:spPr>
          <a:xfrm>
            <a:off x="5452535" y="2307163"/>
            <a:ext cx="0" cy="1722970"/>
          </a:xfrm>
          <a:prstGeom prst="line">
            <a:avLst/>
          </a:prstGeom>
          <a:ln w="952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 userDrawn="1"/>
        </p:nvSpPr>
        <p:spPr>
          <a:xfrm>
            <a:off x="5410202" y="2307163"/>
            <a:ext cx="84666" cy="846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15" name="Elipse 14"/>
          <p:cNvSpPr/>
          <p:nvPr userDrawn="1"/>
        </p:nvSpPr>
        <p:spPr>
          <a:xfrm>
            <a:off x="5410202" y="3153834"/>
            <a:ext cx="84666" cy="846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5410202" y="3556003"/>
            <a:ext cx="84666" cy="8466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20" name="Elipse 19"/>
          <p:cNvSpPr/>
          <p:nvPr userDrawn="1"/>
        </p:nvSpPr>
        <p:spPr>
          <a:xfrm>
            <a:off x="5410202" y="3987800"/>
            <a:ext cx="84666" cy="8466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28" name="Elipse 27"/>
          <p:cNvSpPr/>
          <p:nvPr userDrawn="1"/>
        </p:nvSpPr>
        <p:spPr>
          <a:xfrm>
            <a:off x="5401734" y="2743199"/>
            <a:ext cx="84666" cy="8466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29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91068" y="807136"/>
            <a:ext cx="7222065" cy="691464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r>
              <a:rPr lang="es-ES_tradnl"/>
              <a:t>CLIC PARA EDITAR índice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4500" y="308099"/>
            <a:ext cx="7772400" cy="4158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8730" y="705767"/>
            <a:ext cx="6400800" cy="387351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14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18" name="Marcador de contenido 2"/>
          <p:cNvSpPr>
            <a:spLocks noGrp="1"/>
          </p:cNvSpPr>
          <p:nvPr>
            <p:ph idx="12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5pPr>
              <a:defRPr sz="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1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iapositiva de think-cell" r:id="rId4" imgW="421" imgH="423" progId="TCLayout.ActiveDocument.1">
                  <p:embed/>
                </p:oleObj>
              </mc:Choice>
              <mc:Fallback>
                <p:oleObj name="Diapositiva de think-cell" r:id="rId4" imgW="421" imgH="423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10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69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02636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iapositiva de think-cell" r:id="rId9" imgW="475" imgH="476" progId="TCLayout.ActiveDocument.1">
                  <p:embed/>
                </p:oleObj>
              </mc:Choice>
              <mc:Fallback>
                <p:oleObj name="Diapositiva de think-cell" r:id="rId9" imgW="475" imgH="476" progId="TCLayout.ActiveDocument.1">
                  <p:embed/>
                  <p:pic>
                    <p:nvPicPr>
                      <p:cNvPr id="9" name="Objeto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E85A1D5-E343-B588-A565-08FA2E36C0FE}"/>
              </a:ext>
            </a:extLst>
          </p:cNvPr>
          <p:cNvSpPr/>
          <p:nvPr userDrawn="1"/>
        </p:nvSpPr>
        <p:spPr>
          <a:xfrm>
            <a:off x="632808" y="4900766"/>
            <a:ext cx="17604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b="0" i="0" spc="50" baseline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 ENTREGA DE RESULTADOS 2023</a:t>
            </a:r>
          </a:p>
        </p:txBody>
      </p:sp>
      <p:sp>
        <p:nvSpPr>
          <p:cNvPr id="2" name="Marcador de número de diapositiva 8">
            <a:extLst>
              <a:ext uri="{FF2B5EF4-FFF2-40B4-BE49-F238E27FC236}">
                <a16:creationId xmlns:a16="http://schemas.microsoft.com/office/drawing/2014/main" xmlns="" id="{EBF800CE-1630-AC04-566E-D222DC7B6EA8}"/>
              </a:ext>
            </a:extLst>
          </p:cNvPr>
          <p:cNvSpPr txBox="1">
            <a:spLocks/>
          </p:cNvSpPr>
          <p:nvPr userDrawn="1"/>
        </p:nvSpPr>
        <p:spPr>
          <a:xfrm>
            <a:off x="8723723" y="4898103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800" smtClean="0">
                <a:solidFill>
                  <a:schemeClr val="bg1">
                    <a:lumMod val="50000"/>
                  </a:schemeClr>
                </a:solidFill>
              </a:rPr>
              <a:pPr algn="ctr"/>
              <a:t>‹Nº›</a:t>
            </a:fld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534C509-6A10-F20D-F275-49E75CA641D1}"/>
              </a:ext>
            </a:extLst>
          </p:cNvPr>
          <p:cNvSpPr/>
          <p:nvPr userDrawn="1"/>
        </p:nvSpPr>
        <p:spPr>
          <a:xfrm>
            <a:off x="4140015" y="4902116"/>
            <a:ext cx="47836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b="0" i="0" spc="50" baseline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2023 CODELCO CHILE. TODOS LOS DERECHOS RESERVADOS.        INFORMACIÓN USO GENERAL </a:t>
            </a:r>
            <a:r>
              <a:rPr lang="es-ES" sz="800" b="0" i="0" spc="5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endParaRPr lang="es-ES" sz="800" b="0" i="0" spc="50" baseline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5C25383-AF64-EC46-AFE2-BB01A04561D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6" y="4951412"/>
            <a:ext cx="598237" cy="114082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73C8520B-61BA-7D45-B98C-5945E35CFFFA}"/>
              </a:ext>
            </a:extLst>
          </p:cNvPr>
          <p:cNvSpPr/>
          <p:nvPr userDrawn="1"/>
        </p:nvSpPr>
        <p:spPr>
          <a:xfrm>
            <a:off x="7181879" y="4917656"/>
            <a:ext cx="165154" cy="165154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517AE9A-2244-CD44-A966-97D5FD2382DA}"/>
              </a:ext>
            </a:extLst>
          </p:cNvPr>
          <p:cNvSpPr/>
          <p:nvPr userDrawn="1"/>
        </p:nvSpPr>
        <p:spPr>
          <a:xfrm>
            <a:off x="7114959" y="4898103"/>
            <a:ext cx="2989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i="0" spc="-23" baseline="0" dirty="0">
                <a:solidFill>
                  <a:schemeClr val="bg1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  <a:cs typeface="Calibri"/>
                <a:sym typeface="Calibri"/>
              </a:rPr>
              <a:t>AG</a:t>
            </a:r>
            <a:endParaRPr lang="es-CL" sz="800" b="1" i="0" spc="-23" baseline="0" dirty="0">
              <a:solidFill>
                <a:schemeClr val="bg1">
                  <a:lumMod val="75000"/>
                </a:schemeClr>
              </a:solidFill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49" r:id="rId3"/>
    <p:sldLayoutId id="2147483650" r:id="rId4"/>
    <p:sldLayoutId id="2147483687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emf"/><Relationship Id="rId4" Type="http://schemas.openxmlformats.org/officeDocument/2006/relationships/oleObject" Target="file:///\\ccstgcpcg02\datos\GCPCG\PPTO\2023\Informe%20Mensual\09%20Sep\Conferencia\Archivo%20de%20Trabajo%20Conferencia%20Prensa%202023-%20Oficial%20SEPT.xlsx!EERR%20Conferencia!F27C1:F37C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5.xml"/><Relationship Id="rId7" Type="http://schemas.openxmlformats.org/officeDocument/2006/relationships/oleObject" Target="../embeddings/oleObject5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image" Target="../media/image11.emf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oleObject" Target="../embeddings/oleObject6.bin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41" Type="http://schemas.openxmlformats.org/officeDocument/2006/relationships/tags" Target="../tags/tag45.xml"/><Relationship Id="rId1" Type="http://schemas.openxmlformats.org/officeDocument/2006/relationships/vmlDrawing" Target="../drawings/vmlDrawing5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image" Target="../media/image14.jpe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image" Target="../media/image10.png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notesSlide" Target="../notesSlides/notesSlide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slideLayout" Target="../slideLayouts/slideLayout4.xml"/><Relationship Id="rId48" Type="http://schemas.openxmlformats.org/officeDocument/2006/relationships/chart" Target="../charts/chart1.xml"/><Relationship Id="rId8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4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image" Target="../media/image17.jpeg"/><Relationship Id="rId1" Type="http://schemas.openxmlformats.org/officeDocument/2006/relationships/vmlDrawing" Target="../drawings/vmlDrawing7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image" Target="../media/image1.emf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image" Target="../media/image10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oleObject" Target="../embeddings/oleObject8.bin"/><Relationship Id="rId30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72.xml"/><Relationship Id="rId7" Type="http://schemas.openxmlformats.org/officeDocument/2006/relationships/oleObject" Target="../embeddings/oleObject9.bin"/><Relationship Id="rId2" Type="http://schemas.openxmlformats.org/officeDocument/2006/relationships/tags" Target="../tags/tag7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4ECA050-0C2C-4546-A8B9-68771D3C0D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914"/>
            <a:ext cx="9162755" cy="5146414"/>
          </a:xfrm>
          <a:prstGeom prst="rect">
            <a:avLst/>
          </a:prstGeom>
        </p:spPr>
      </p:pic>
      <p:sp>
        <p:nvSpPr>
          <p:cNvPr id="20" name="26 Rectángulo">
            <a:extLst>
              <a:ext uri="{FF2B5EF4-FFF2-40B4-BE49-F238E27FC236}">
                <a16:creationId xmlns:a16="http://schemas.microsoft.com/office/drawing/2014/main" xmlns="" id="{8BD5B03F-2E84-53A5-D4B1-D1760E98B6D2}"/>
              </a:ext>
            </a:extLst>
          </p:cNvPr>
          <p:cNvSpPr/>
          <p:nvPr/>
        </p:nvSpPr>
        <p:spPr>
          <a:xfrm>
            <a:off x="0" y="0"/>
            <a:ext cx="9130270" cy="5143501"/>
          </a:xfrm>
          <a:prstGeom prst="rect">
            <a:avLst/>
          </a:prstGeom>
          <a:solidFill>
            <a:srgbClr val="00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7 Redondear rectángulo de esquina sencilla">
            <a:extLst>
              <a:ext uri="{FF2B5EF4-FFF2-40B4-BE49-F238E27FC236}">
                <a16:creationId xmlns:a16="http://schemas.microsoft.com/office/drawing/2014/main" xmlns="" id="{80C58166-914B-EBC0-8F8A-AC850CA1D46B}"/>
              </a:ext>
            </a:extLst>
          </p:cNvPr>
          <p:cNvSpPr/>
          <p:nvPr/>
        </p:nvSpPr>
        <p:spPr>
          <a:xfrm rot="10800000" flipH="1">
            <a:off x="272142" y="231774"/>
            <a:ext cx="8632372" cy="4681971"/>
          </a:xfrm>
          <a:prstGeom prst="round1Rect">
            <a:avLst>
              <a:gd name="adj" fmla="val 23019"/>
            </a:avLst>
          </a:prstGeom>
          <a:noFill/>
          <a:ln w="12700">
            <a:solidFill>
              <a:schemeClr val="bg1">
                <a:alpha val="3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A999D4A9-6F13-6BD9-C7E3-F876E76F6C20}"/>
              </a:ext>
            </a:extLst>
          </p:cNvPr>
          <p:cNvSpPr txBox="1">
            <a:spLocks/>
          </p:cNvSpPr>
          <p:nvPr/>
        </p:nvSpPr>
        <p:spPr>
          <a:xfrm>
            <a:off x="6947937" y="1569693"/>
            <a:ext cx="1715719" cy="350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0" spc="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Octubre 2023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C6A69256-5E27-A92F-7460-85BFDE6F51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481" y="1482511"/>
            <a:ext cx="4065776" cy="45719"/>
          </a:xfrm>
          <a:prstGeom prst="rect">
            <a:avLst/>
          </a:prstGeom>
        </p:spPr>
      </p:pic>
      <p:sp>
        <p:nvSpPr>
          <p:cNvPr id="27" name="5 CuadroTexto">
            <a:extLst>
              <a:ext uri="{FF2B5EF4-FFF2-40B4-BE49-F238E27FC236}">
                <a16:creationId xmlns:a16="http://schemas.microsoft.com/office/drawing/2014/main" xmlns="" id="{86A0C902-4A08-DB53-E8B4-B51AF526B51B}"/>
              </a:ext>
            </a:extLst>
          </p:cNvPr>
          <p:cNvSpPr txBox="1"/>
          <p:nvPr/>
        </p:nvSpPr>
        <p:spPr>
          <a:xfrm>
            <a:off x="3932687" y="504627"/>
            <a:ext cx="4754021" cy="10163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fontAlgn="t">
              <a:lnSpc>
                <a:spcPts val="3400"/>
              </a:lnSpc>
              <a:buClr>
                <a:srgbClr val="008998"/>
              </a:buClr>
              <a:buSzPct val="100000"/>
            </a:pPr>
            <a:r>
              <a:rPr lang="es-CL" sz="3600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ENTREGA DE </a:t>
            </a:r>
            <a:r>
              <a:rPr lang="es-CL" sz="3600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  <a:cs typeface="Roboto" panose="02000000000000000000" pitchFamily="2" charset="0"/>
              </a:rPr>
              <a:t>RESULTADOS 3T 2023</a:t>
            </a:r>
            <a:endParaRPr lang="es-CL" sz="3600" spc="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F638603-28D9-384B-9326-DE3E6D62A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22" y="3939967"/>
            <a:ext cx="1154995" cy="8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8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1B247125-C8B5-A648-B1F5-3EAA13B7F6C5}"/>
              </a:ext>
            </a:extLst>
          </p:cNvPr>
          <p:cNvSpPr/>
          <p:nvPr/>
        </p:nvSpPr>
        <p:spPr>
          <a:xfrm>
            <a:off x="338328" y="291527"/>
            <a:ext cx="8453619" cy="721240"/>
          </a:xfrm>
          <a:prstGeom prst="rect">
            <a:avLst/>
          </a:prstGeom>
          <a:solidFill>
            <a:srgbClr val="FF51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400" dirty="0">
              <a:solidFill>
                <a:srgbClr val="00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CFC641F-A0B0-7249-8497-E034271A188B}"/>
              </a:ext>
            </a:extLst>
          </p:cNvPr>
          <p:cNvSpPr/>
          <p:nvPr/>
        </p:nvSpPr>
        <p:spPr>
          <a:xfrm>
            <a:off x="338328" y="1367407"/>
            <a:ext cx="8453619" cy="176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99215"/>
            <a:ext cx="9196749" cy="350826"/>
          </a:xfrm>
        </p:spPr>
        <p:txBody>
          <a:bodyPr/>
          <a:lstStyle/>
          <a:p>
            <a:pPr algn="ctr"/>
            <a:r>
              <a:rPr lang="es-CL" b="0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HITOS </a:t>
            </a:r>
            <a:r>
              <a:rPr lang="es-CL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(julio - septiembre)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A413A571-3D0F-F14A-BECE-88BEAF342980}"/>
              </a:ext>
            </a:extLst>
          </p:cNvPr>
          <p:cNvSpPr txBox="1"/>
          <p:nvPr/>
        </p:nvSpPr>
        <p:spPr>
          <a:xfrm>
            <a:off x="346815" y="1048920"/>
            <a:ext cx="1374619" cy="276999"/>
          </a:xfrm>
          <a:prstGeom prst="rect">
            <a:avLst/>
          </a:prstGeom>
          <a:solidFill>
            <a:srgbClr val="5F727F"/>
          </a:solidFill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31 DE JULIO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BAF48C86-B3DA-0748-8AF0-EBD1CE1DBC54}"/>
              </a:ext>
            </a:extLst>
          </p:cNvPr>
          <p:cNvSpPr txBox="1"/>
          <p:nvPr/>
        </p:nvSpPr>
        <p:spPr>
          <a:xfrm>
            <a:off x="441616" y="1527935"/>
            <a:ext cx="13501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3E4C56"/>
                </a:solidFill>
              </a:rPr>
              <a:t>Codelco y Rio Tinto se asocian en Agua de </a:t>
            </a:r>
            <a:br>
              <a:rPr lang="es-CL" sz="1200" dirty="0">
                <a:solidFill>
                  <a:srgbClr val="3E4C56"/>
                </a:solidFill>
              </a:rPr>
            </a:br>
            <a:r>
              <a:rPr lang="es-CL" sz="1200" dirty="0">
                <a:solidFill>
                  <a:srgbClr val="3E4C56"/>
                </a:solidFill>
              </a:rPr>
              <a:t>la Falda, para explorar un yacimiento de </a:t>
            </a:r>
            <a:r>
              <a:rPr lang="es-CL" sz="1200" spc="-20" dirty="0">
                <a:solidFill>
                  <a:srgbClr val="3E4C56"/>
                </a:solidFill>
              </a:rPr>
              <a:t>cobre en Atacama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7C5827AC-6346-97E8-240F-22C49EED0C04}"/>
              </a:ext>
            </a:extLst>
          </p:cNvPr>
          <p:cNvSpPr txBox="1"/>
          <p:nvPr/>
        </p:nvSpPr>
        <p:spPr>
          <a:xfrm>
            <a:off x="1737065" y="1048920"/>
            <a:ext cx="1384341" cy="276999"/>
          </a:xfrm>
          <a:prstGeom prst="rect">
            <a:avLst/>
          </a:prstGeom>
          <a:solidFill>
            <a:srgbClr val="5F727F"/>
          </a:solidFill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01 DE AGOSTO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DC5B2935-AA69-8F7F-5912-05CB65549916}"/>
              </a:ext>
            </a:extLst>
          </p:cNvPr>
          <p:cNvSpPr txBox="1"/>
          <p:nvPr/>
        </p:nvSpPr>
        <p:spPr>
          <a:xfrm>
            <a:off x="1838253" y="1527934"/>
            <a:ext cx="13300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3E4C56"/>
                </a:solidFill>
              </a:rPr>
              <a:t>Ingresamos proyecto por </a:t>
            </a:r>
            <a:br>
              <a:rPr lang="es-CL" sz="1200" dirty="0">
                <a:solidFill>
                  <a:srgbClr val="3E4C56"/>
                </a:solidFill>
              </a:rPr>
            </a:br>
            <a:r>
              <a:rPr lang="es-CL" sz="1200" dirty="0">
                <a:solidFill>
                  <a:srgbClr val="3E4C56"/>
                </a:solidFill>
              </a:rPr>
              <a:t>US$ 2.500 millones para extender vida útil de Ministro Hales en tres décadas</a:t>
            </a: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xmlns="" id="{E28B38D7-24E0-9751-6C5C-209B24738360}"/>
              </a:ext>
            </a:extLst>
          </p:cNvPr>
          <p:cNvCxnSpPr>
            <a:cxnSpLocks/>
          </p:cNvCxnSpPr>
          <p:nvPr/>
        </p:nvCxnSpPr>
        <p:spPr>
          <a:xfrm>
            <a:off x="1721434" y="1570834"/>
            <a:ext cx="0" cy="1384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3" name="CuadroTexto 82">
            <a:extLst>
              <a:ext uri="{FF2B5EF4-FFF2-40B4-BE49-F238E27FC236}">
                <a16:creationId xmlns:a16="http://schemas.microsoft.com/office/drawing/2014/main" xmlns="" id="{297393F0-0A94-FDF4-7CA3-7DE03D905269}"/>
              </a:ext>
            </a:extLst>
          </p:cNvPr>
          <p:cNvSpPr txBox="1"/>
          <p:nvPr/>
        </p:nvSpPr>
        <p:spPr>
          <a:xfrm>
            <a:off x="3130190" y="1048920"/>
            <a:ext cx="1320235" cy="276999"/>
          </a:xfrm>
          <a:prstGeom prst="rect">
            <a:avLst/>
          </a:prstGeom>
          <a:solidFill>
            <a:srgbClr val="5F727F"/>
          </a:solidFill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10 DE AGOSTO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xmlns="" id="{8DDD798E-3B4B-2603-CE28-E7C24864BB5D}"/>
              </a:ext>
            </a:extLst>
          </p:cNvPr>
          <p:cNvSpPr txBox="1"/>
          <p:nvPr/>
        </p:nvSpPr>
        <p:spPr>
          <a:xfrm>
            <a:off x="3276319" y="1527934"/>
            <a:ext cx="11009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3E4C56"/>
                </a:solidFill>
              </a:rPr>
              <a:t>Nos consolidamos como la empresa más atractiva </a:t>
            </a:r>
            <a:br>
              <a:rPr lang="es-CL" sz="1200" dirty="0">
                <a:solidFill>
                  <a:srgbClr val="3E4C56"/>
                </a:solidFill>
              </a:rPr>
            </a:br>
            <a:r>
              <a:rPr lang="es-CL" sz="1200" dirty="0">
                <a:solidFill>
                  <a:srgbClr val="3E4C56"/>
                </a:solidFill>
              </a:rPr>
              <a:t>para trabajar </a:t>
            </a:r>
            <a:br>
              <a:rPr lang="es-CL" sz="1200" dirty="0">
                <a:solidFill>
                  <a:srgbClr val="3E4C56"/>
                </a:solidFill>
              </a:rPr>
            </a:br>
            <a:r>
              <a:rPr lang="es-CL" sz="1200" dirty="0">
                <a:solidFill>
                  <a:srgbClr val="3E4C56"/>
                </a:solidFill>
              </a:rPr>
              <a:t>en Chile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38B665D4-9A39-BB83-0E45-1AEED1128D43}"/>
              </a:ext>
            </a:extLst>
          </p:cNvPr>
          <p:cNvSpPr txBox="1"/>
          <p:nvPr/>
        </p:nvSpPr>
        <p:spPr>
          <a:xfrm>
            <a:off x="4556794" y="1525241"/>
            <a:ext cx="1452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3E4C56"/>
                </a:solidFill>
              </a:rPr>
              <a:t>Recibimos </a:t>
            </a:r>
            <a:br>
              <a:rPr lang="es-CL" sz="1200" dirty="0">
                <a:solidFill>
                  <a:srgbClr val="3E4C56"/>
                </a:solidFill>
              </a:rPr>
            </a:br>
            <a:r>
              <a:rPr lang="es-CL" sz="1200" dirty="0">
                <a:solidFill>
                  <a:srgbClr val="3E4C56"/>
                </a:solidFill>
              </a:rPr>
              <a:t>premio a Mejores Empresas </a:t>
            </a:r>
            <a:br>
              <a:rPr lang="es-CL" sz="1200" dirty="0">
                <a:solidFill>
                  <a:srgbClr val="3E4C56"/>
                </a:solidFill>
              </a:rPr>
            </a:br>
            <a:r>
              <a:rPr lang="es-CL" sz="1200" dirty="0">
                <a:solidFill>
                  <a:srgbClr val="3E4C56"/>
                </a:solidFill>
              </a:rPr>
              <a:t>Pagadoras 2023 </a:t>
            </a:r>
            <a:br>
              <a:rPr lang="es-CL" sz="1200" dirty="0">
                <a:solidFill>
                  <a:srgbClr val="3E4C56"/>
                </a:solidFill>
              </a:rPr>
            </a:br>
            <a:r>
              <a:rPr lang="es-CL" sz="1200" dirty="0">
                <a:solidFill>
                  <a:srgbClr val="3E4C56"/>
                </a:solidFill>
              </a:rPr>
              <a:t>por nuestra destacada relación con proveedores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xmlns="" id="{EF817087-FEB5-EC5D-B97F-859F92F4659B}"/>
              </a:ext>
            </a:extLst>
          </p:cNvPr>
          <p:cNvSpPr txBox="1"/>
          <p:nvPr/>
        </p:nvSpPr>
        <p:spPr>
          <a:xfrm>
            <a:off x="5969376" y="1048920"/>
            <a:ext cx="1298697" cy="276999"/>
          </a:xfrm>
          <a:prstGeom prst="rect">
            <a:avLst/>
          </a:prstGeom>
          <a:solidFill>
            <a:srgbClr val="5F727F"/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1 DE SEPTIEMBRE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xmlns="" id="{6F3CF8E7-4BF9-6281-4F08-EA0C5F63B0E6}"/>
              </a:ext>
            </a:extLst>
          </p:cNvPr>
          <p:cNvSpPr txBox="1"/>
          <p:nvPr/>
        </p:nvSpPr>
        <p:spPr>
          <a:xfrm>
            <a:off x="6153166" y="1525241"/>
            <a:ext cx="11149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3E4C56"/>
                </a:solidFill>
              </a:rPr>
              <a:t>Rubén Alvarado asume como </a:t>
            </a:r>
            <a:br>
              <a:rPr lang="es-CL" sz="1200" dirty="0">
                <a:solidFill>
                  <a:srgbClr val="3E4C56"/>
                </a:solidFill>
              </a:rPr>
            </a:br>
            <a:r>
              <a:rPr lang="es-CL" sz="1200" dirty="0">
                <a:solidFill>
                  <a:srgbClr val="3E4C56"/>
                </a:solidFill>
              </a:rPr>
              <a:t>nuevo presidente ejecutivo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xmlns="" id="{D1446D53-FCA4-98CD-EE26-F1FDA6590696}"/>
              </a:ext>
            </a:extLst>
          </p:cNvPr>
          <p:cNvSpPr txBox="1"/>
          <p:nvPr/>
        </p:nvSpPr>
        <p:spPr>
          <a:xfrm>
            <a:off x="7386818" y="1525240"/>
            <a:ext cx="1436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>
                <a:solidFill>
                  <a:srgbClr val="3E4C56"/>
                </a:solidFill>
              </a:rPr>
              <a:t>Pusimos a disposición </a:t>
            </a:r>
            <a:br>
              <a:rPr lang="es-CL" sz="1200" dirty="0">
                <a:solidFill>
                  <a:srgbClr val="3E4C56"/>
                </a:solidFill>
              </a:rPr>
            </a:br>
            <a:r>
              <a:rPr lang="es-CL" sz="1200" dirty="0">
                <a:solidFill>
                  <a:srgbClr val="3E4C56"/>
                </a:solidFill>
              </a:rPr>
              <a:t>24 mil hectáreas para facilitar la ampliación de área protegida en el Cajón del Maipo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xmlns="" id="{0D868F9F-4D74-9E66-4FED-FC095C395DE6}"/>
              </a:ext>
            </a:extLst>
          </p:cNvPr>
          <p:cNvSpPr txBox="1"/>
          <p:nvPr/>
        </p:nvSpPr>
        <p:spPr>
          <a:xfrm>
            <a:off x="4465675" y="1047584"/>
            <a:ext cx="1487693" cy="276999"/>
          </a:xfrm>
          <a:prstGeom prst="rect">
            <a:avLst/>
          </a:prstGeom>
          <a:solidFill>
            <a:srgbClr val="5F727F"/>
          </a:solidFill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21 DE AGOSTO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xmlns="" id="{CE116C6C-FC3F-CA43-9E94-D857F8BD8639}"/>
              </a:ext>
            </a:extLst>
          </p:cNvPr>
          <p:cNvCxnSpPr>
            <a:cxnSpLocks/>
          </p:cNvCxnSpPr>
          <p:nvPr/>
        </p:nvCxnSpPr>
        <p:spPr>
          <a:xfrm>
            <a:off x="3139114" y="1587673"/>
            <a:ext cx="0" cy="1384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895C3D65-1A3F-504D-B302-34FDFEB2E942}"/>
              </a:ext>
            </a:extLst>
          </p:cNvPr>
          <p:cNvCxnSpPr>
            <a:cxnSpLocks/>
          </p:cNvCxnSpPr>
          <p:nvPr/>
        </p:nvCxnSpPr>
        <p:spPr>
          <a:xfrm>
            <a:off x="4424354" y="1603302"/>
            <a:ext cx="0" cy="1384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F8527813-3327-BB45-BFFD-4D727C56653D}"/>
              </a:ext>
            </a:extLst>
          </p:cNvPr>
          <p:cNvCxnSpPr>
            <a:cxnSpLocks/>
          </p:cNvCxnSpPr>
          <p:nvPr/>
        </p:nvCxnSpPr>
        <p:spPr>
          <a:xfrm>
            <a:off x="5953368" y="1558712"/>
            <a:ext cx="0" cy="1384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1EE3704C-FE7E-FD41-9C9D-F820DD5C0CF7}"/>
              </a:ext>
            </a:extLst>
          </p:cNvPr>
          <p:cNvCxnSpPr>
            <a:cxnSpLocks/>
          </p:cNvCxnSpPr>
          <p:nvPr/>
        </p:nvCxnSpPr>
        <p:spPr>
          <a:xfrm>
            <a:off x="7268073" y="1603301"/>
            <a:ext cx="0" cy="1384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B92F3DE9-1EE2-4340-A474-BF06FBE39AFD}"/>
              </a:ext>
            </a:extLst>
          </p:cNvPr>
          <p:cNvSpPr txBox="1"/>
          <p:nvPr/>
        </p:nvSpPr>
        <p:spPr>
          <a:xfrm>
            <a:off x="7283323" y="1043916"/>
            <a:ext cx="1516439" cy="276999"/>
          </a:xfrm>
          <a:prstGeom prst="rect">
            <a:avLst/>
          </a:prstGeom>
          <a:solidFill>
            <a:srgbClr val="5F727F"/>
          </a:solidFill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4 DE SEPTIEMBRE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33810CA-D74A-044E-8898-CF3ACB576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" y="3203418"/>
            <a:ext cx="8453618" cy="15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10B9C80-FB2F-EA4C-8639-6D01BB945F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26 Rectángulo">
            <a:extLst>
              <a:ext uri="{FF2B5EF4-FFF2-40B4-BE49-F238E27FC236}">
                <a16:creationId xmlns:a16="http://schemas.microsoft.com/office/drawing/2014/main" xmlns="" id="{8B5A7CE8-2679-3F47-8050-5A32AB3226CB}"/>
              </a:ext>
            </a:extLst>
          </p:cNvPr>
          <p:cNvSpPr/>
          <p:nvPr/>
        </p:nvSpPr>
        <p:spPr>
          <a:xfrm>
            <a:off x="13730" y="-1"/>
            <a:ext cx="9130269" cy="5143501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37B3FBB-B153-054D-9A24-E5ED8557C5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471" y="4426720"/>
            <a:ext cx="1363057" cy="261252"/>
          </a:xfrm>
          <a:prstGeom prst="rect">
            <a:avLst/>
          </a:prstGeom>
        </p:spPr>
      </p:pic>
      <p:sp>
        <p:nvSpPr>
          <p:cNvPr id="8" name="5 CuadroTexto">
            <a:extLst>
              <a:ext uri="{FF2B5EF4-FFF2-40B4-BE49-F238E27FC236}">
                <a16:creationId xmlns:a16="http://schemas.microsoft.com/office/drawing/2014/main" xmlns="" id="{7F5E9648-37F7-C044-A032-A1AE0F3C55C0}"/>
              </a:ext>
            </a:extLst>
          </p:cNvPr>
          <p:cNvSpPr txBox="1"/>
          <p:nvPr/>
        </p:nvSpPr>
        <p:spPr>
          <a:xfrm>
            <a:off x="-1" y="2015829"/>
            <a:ext cx="9144000" cy="5559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t">
              <a:lnSpc>
                <a:spcPts val="3300"/>
              </a:lnSpc>
              <a:buClr>
                <a:srgbClr val="008998"/>
              </a:buClr>
              <a:buSzPct val="100000"/>
            </a:pPr>
            <a:r>
              <a:rPr lang="es-CL" sz="3800" spc="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Condensed" panose="02000000000000000000" pitchFamily="2" charset="0"/>
                <a:cs typeface="Roboto" panose="02000000000000000000" pitchFamily="2" charset="0"/>
              </a:rPr>
              <a:t>RESUMEN DE GESTIÓN</a:t>
            </a:r>
            <a:endParaRPr lang="es-CL" sz="3800" spc="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1" name="7 Redondear rectángulo de esquina sencilla">
            <a:extLst>
              <a:ext uri="{FF2B5EF4-FFF2-40B4-BE49-F238E27FC236}">
                <a16:creationId xmlns:a16="http://schemas.microsoft.com/office/drawing/2014/main" xmlns="" id="{3054E8A1-6D29-A448-B4CC-9DF9B78D64AE}"/>
              </a:ext>
            </a:extLst>
          </p:cNvPr>
          <p:cNvSpPr/>
          <p:nvPr/>
        </p:nvSpPr>
        <p:spPr>
          <a:xfrm rot="10800000" flipH="1">
            <a:off x="272142" y="231774"/>
            <a:ext cx="8632372" cy="4681971"/>
          </a:xfrm>
          <a:prstGeom prst="round1Rect">
            <a:avLst>
              <a:gd name="adj" fmla="val 23019"/>
            </a:avLst>
          </a:prstGeom>
          <a:noFill/>
          <a:ln w="12700">
            <a:solidFill>
              <a:schemeClr val="bg1">
                <a:alpha val="3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566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D680CAB2-5A55-B446-B881-0A27F1980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8" name="26 Rectángulo">
            <a:extLst>
              <a:ext uri="{FF2B5EF4-FFF2-40B4-BE49-F238E27FC236}">
                <a16:creationId xmlns:a16="http://schemas.microsoft.com/office/drawing/2014/main" xmlns="" id="{540BA4B7-61A9-5741-943E-74B83D5FE901}"/>
              </a:ext>
            </a:extLst>
          </p:cNvPr>
          <p:cNvSpPr/>
          <p:nvPr/>
        </p:nvSpPr>
        <p:spPr>
          <a:xfrm>
            <a:off x="10031" y="1"/>
            <a:ext cx="9133969" cy="4856796"/>
          </a:xfrm>
          <a:prstGeom prst="rect">
            <a:avLst/>
          </a:prstGeom>
          <a:gradFill>
            <a:gsLst>
              <a:gs pos="32000">
                <a:srgbClr val="000000">
                  <a:alpha val="87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6000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CuadroTexto 28">
            <a:extLst>
              <a:ext uri="{FF2B5EF4-FFF2-40B4-BE49-F238E27FC236}">
                <a16:creationId xmlns:a16="http://schemas.microsoft.com/office/drawing/2014/main" xmlns="" id="{D29DA0E5-F883-1142-BBB3-08A2CB3C1478}"/>
              </a:ext>
            </a:extLst>
          </p:cNvPr>
          <p:cNvSpPr txBox="1"/>
          <p:nvPr/>
        </p:nvSpPr>
        <p:spPr bwMode="gray">
          <a:xfrm>
            <a:off x="10032" y="267742"/>
            <a:ext cx="9166993" cy="519299"/>
          </a:xfrm>
          <a:prstGeom prst="rect">
            <a:avLst/>
          </a:prstGeom>
          <a:noFill/>
        </p:spPr>
        <p:txBody>
          <a:bodyPr wrap="square" lIns="27000" tIns="180000" rIns="27000" bIns="27000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lang="es-CL" sz="32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GESTIÓN 2023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0" y="1147157"/>
            <a:ext cx="9144000" cy="37332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4F59ADC-3D1B-9646-A6F6-217A42158B28}"/>
              </a:ext>
            </a:extLst>
          </p:cNvPr>
          <p:cNvSpPr/>
          <p:nvPr/>
        </p:nvSpPr>
        <p:spPr>
          <a:xfrm>
            <a:off x="10032" y="707893"/>
            <a:ext cx="914400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resultados del período se contextualizan en 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 escenario de alta volatilidad y altos precios de los insumos</a:t>
            </a:r>
          </a:p>
        </p:txBody>
      </p:sp>
      <p:sp>
        <p:nvSpPr>
          <p:cNvPr id="33" name="Redondear rectángulo de esquina sencilla 32">
            <a:extLst>
              <a:ext uri="{FF2B5EF4-FFF2-40B4-BE49-F238E27FC236}">
                <a16:creationId xmlns:a16="http://schemas.microsoft.com/office/drawing/2014/main" xmlns="" id="{115C9440-0E47-FE40-AAED-7AD18487878F}"/>
              </a:ext>
            </a:extLst>
          </p:cNvPr>
          <p:cNvSpPr/>
          <p:nvPr/>
        </p:nvSpPr>
        <p:spPr>
          <a:xfrm rot="10800000" flipH="1">
            <a:off x="5354257" y="1499314"/>
            <a:ext cx="1237152" cy="2681200"/>
          </a:xfrm>
          <a:prstGeom prst="round1Rect">
            <a:avLst/>
          </a:prstGeom>
          <a:solidFill>
            <a:srgbClr val="060606">
              <a:alpha val="36000"/>
            </a:srgbClr>
          </a:solidFill>
          <a:ln w="3175">
            <a:solidFill>
              <a:schemeClr val="bg1">
                <a:alpha val="46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dondear rectángulo de esquina sencilla 33">
            <a:extLst>
              <a:ext uri="{FF2B5EF4-FFF2-40B4-BE49-F238E27FC236}">
                <a16:creationId xmlns:a16="http://schemas.microsoft.com/office/drawing/2014/main" xmlns="" id="{46B34A3D-9A81-9540-94BE-4806C169AD3C}"/>
              </a:ext>
            </a:extLst>
          </p:cNvPr>
          <p:cNvSpPr/>
          <p:nvPr/>
        </p:nvSpPr>
        <p:spPr>
          <a:xfrm rot="10800000" flipH="1">
            <a:off x="4024146" y="1499314"/>
            <a:ext cx="1190731" cy="2681200"/>
          </a:xfrm>
          <a:prstGeom prst="round1Rect">
            <a:avLst/>
          </a:prstGeom>
          <a:solidFill>
            <a:srgbClr val="060606">
              <a:alpha val="36000"/>
            </a:srgbClr>
          </a:solidFill>
          <a:ln w="3175">
            <a:solidFill>
              <a:schemeClr val="bg1">
                <a:alpha val="46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dondear rectángulo de esquina sencilla 34">
            <a:extLst>
              <a:ext uri="{FF2B5EF4-FFF2-40B4-BE49-F238E27FC236}">
                <a16:creationId xmlns:a16="http://schemas.microsoft.com/office/drawing/2014/main" xmlns="" id="{417D5A88-9454-064E-B607-96F342429B45}"/>
              </a:ext>
            </a:extLst>
          </p:cNvPr>
          <p:cNvSpPr/>
          <p:nvPr/>
        </p:nvSpPr>
        <p:spPr>
          <a:xfrm rot="10800000" flipH="1">
            <a:off x="2722486" y="1499840"/>
            <a:ext cx="1190730" cy="2681200"/>
          </a:xfrm>
          <a:prstGeom prst="round1Rect">
            <a:avLst/>
          </a:prstGeom>
          <a:solidFill>
            <a:srgbClr val="060606">
              <a:alpha val="36000"/>
            </a:srgbClr>
          </a:solidFill>
          <a:ln w="3175">
            <a:solidFill>
              <a:schemeClr val="bg1">
                <a:alpha val="46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Redondear rectángulo de esquina sencilla 37">
            <a:extLst>
              <a:ext uri="{FF2B5EF4-FFF2-40B4-BE49-F238E27FC236}">
                <a16:creationId xmlns:a16="http://schemas.microsoft.com/office/drawing/2014/main" xmlns="" id="{C5EDA7C7-2017-754D-A73F-1255C9A19847}"/>
              </a:ext>
            </a:extLst>
          </p:cNvPr>
          <p:cNvSpPr/>
          <p:nvPr/>
        </p:nvSpPr>
        <p:spPr>
          <a:xfrm rot="10800000" flipH="1">
            <a:off x="1250633" y="1500237"/>
            <a:ext cx="1341941" cy="2682000"/>
          </a:xfrm>
          <a:prstGeom prst="round1Rect">
            <a:avLst/>
          </a:prstGeom>
          <a:solidFill>
            <a:srgbClr val="060606">
              <a:alpha val="36000"/>
            </a:srgbClr>
          </a:solidFill>
          <a:ln w="3175">
            <a:solidFill>
              <a:schemeClr val="bg1">
                <a:alpha val="46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364F6588-78ED-924C-9FB8-7C482CDB4697}"/>
              </a:ext>
            </a:extLst>
          </p:cNvPr>
          <p:cNvGrpSpPr/>
          <p:nvPr/>
        </p:nvGrpSpPr>
        <p:grpSpPr>
          <a:xfrm>
            <a:off x="4078699" y="1668500"/>
            <a:ext cx="1224204" cy="1321946"/>
            <a:chOff x="3387370" y="1668500"/>
            <a:chExt cx="1224204" cy="1321946"/>
          </a:xfrm>
        </p:grpSpPr>
        <p:sp>
          <p:nvSpPr>
            <p:cNvPr id="57" name="4 CuadroTexto">
              <a:extLst>
                <a:ext uri="{FF2B5EF4-FFF2-40B4-BE49-F238E27FC236}">
                  <a16:creationId xmlns:a16="http://schemas.microsoft.com/office/drawing/2014/main" xmlns="" id="{0B29E02A-5AB5-6D4B-8250-C5A6FD956FCC}"/>
                </a:ext>
              </a:extLst>
            </p:cNvPr>
            <p:cNvSpPr txBox="1"/>
            <p:nvPr/>
          </p:nvSpPr>
          <p:spPr>
            <a:xfrm>
              <a:off x="3393732" y="2128672"/>
              <a:ext cx="12178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CL" sz="13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31,4%   superior</a:t>
              </a:r>
              <a:br>
                <a:rPr lang="es-CL" sz="13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al</a:t>
              </a:r>
              <a:r>
                <a:rPr lang="es-CL" sz="13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año </a:t>
              </a:r>
              <a:b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anterior</a:t>
              </a:r>
              <a:endParaRPr lang="es-CL" sz="1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58" name="Rectángulo 32">
              <a:extLst>
                <a:ext uri="{FF2B5EF4-FFF2-40B4-BE49-F238E27FC236}">
                  <a16:creationId xmlns:a16="http://schemas.microsoft.com/office/drawing/2014/main" xmlns="" id="{468C02FE-8061-2241-A4DF-72DE2F52B5C3}"/>
                </a:ext>
              </a:extLst>
            </p:cNvPr>
            <p:cNvSpPr/>
            <p:nvPr/>
          </p:nvSpPr>
          <p:spPr>
            <a:xfrm>
              <a:off x="3387370" y="1668500"/>
              <a:ext cx="1210325" cy="52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CL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COSTOS C3</a:t>
              </a:r>
            </a:p>
            <a:p>
              <a:pPr>
                <a:lnSpc>
                  <a:spcPts val="1700"/>
                </a:lnSpc>
              </a:pPr>
              <a:r>
                <a:rPr lang="es-CL" sz="16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330,3 c/lb</a:t>
              </a:r>
              <a:endPara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DC1CEA1A-E474-0348-A402-460B2F7C0306}"/>
              </a:ext>
            </a:extLst>
          </p:cNvPr>
          <p:cNvGrpSpPr/>
          <p:nvPr/>
        </p:nvGrpSpPr>
        <p:grpSpPr>
          <a:xfrm>
            <a:off x="5449075" y="1685423"/>
            <a:ext cx="1441078" cy="2052522"/>
            <a:chOff x="4792640" y="2209535"/>
            <a:chExt cx="1441078" cy="2052522"/>
          </a:xfrm>
        </p:grpSpPr>
        <p:sp>
          <p:nvSpPr>
            <p:cNvPr id="61" name="1 Rectángulo">
              <a:extLst>
                <a:ext uri="{FF2B5EF4-FFF2-40B4-BE49-F238E27FC236}">
                  <a16:creationId xmlns:a16="http://schemas.microsoft.com/office/drawing/2014/main" xmlns="" id="{809E330E-E829-AD44-BDEA-2F48252BEA10}"/>
                </a:ext>
              </a:extLst>
            </p:cNvPr>
            <p:cNvSpPr/>
            <p:nvPr/>
          </p:nvSpPr>
          <p:spPr>
            <a:xfrm>
              <a:off x="4796580" y="2630841"/>
              <a:ext cx="143713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spcAft>
                  <a:spcPts val="1200"/>
                </a:spcAft>
                <a:buClr>
                  <a:srgbClr val="FF4100"/>
                </a:buClr>
              </a:pPr>
              <a:r>
                <a:rPr lang="es-CL" sz="13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con m</a:t>
              </a:r>
              <a:r>
                <a:rPr lang="es-CL" sz="13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argen </a:t>
              </a:r>
              <a:br>
                <a:rPr lang="es-CL" sz="13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de 26%</a:t>
              </a:r>
              <a:r>
                <a:rPr lang="es-CL" sz="1300" b="1" dirty="0">
                  <a:solidFill>
                    <a:srgbClr val="E95E17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/>
              </a:r>
              <a:br>
                <a:rPr lang="es-CL" sz="1300" b="1" dirty="0">
                  <a:solidFill>
                    <a:srgbClr val="E95E17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en la </a:t>
              </a:r>
              <a:b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g</a:t>
              </a: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eneración </a:t>
              </a:r>
              <a:b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de caja operacional </a:t>
              </a:r>
              <a:b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(EBITDA) </a:t>
              </a: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/>
              </a:r>
              <a:b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</a:br>
              <a:endParaRPr lang="es-CL" sz="1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Condensed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62" name="Rectángulo 34">
              <a:extLst>
                <a:ext uri="{FF2B5EF4-FFF2-40B4-BE49-F238E27FC236}">
                  <a16:creationId xmlns:a16="http://schemas.microsoft.com/office/drawing/2014/main" xmlns="" id="{3553DC48-CC83-E344-84A0-B406D7C0C257}"/>
                </a:ext>
              </a:extLst>
            </p:cNvPr>
            <p:cNvSpPr/>
            <p:nvPr/>
          </p:nvSpPr>
          <p:spPr>
            <a:xfrm>
              <a:off x="4792640" y="2209535"/>
              <a:ext cx="1236607" cy="52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CL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US$ 3.116</a:t>
              </a:r>
            </a:p>
            <a:p>
              <a:pPr>
                <a:lnSpc>
                  <a:spcPts val="1700"/>
                </a:lnSpc>
              </a:pPr>
              <a:r>
                <a:rPr lang="es-CL" sz="16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MILLONES</a:t>
              </a:r>
              <a:endParaRPr lang="es-ES" sz="1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B6AB8E0F-34AC-394F-B03D-430808591D41}"/>
              </a:ext>
            </a:extLst>
          </p:cNvPr>
          <p:cNvGrpSpPr/>
          <p:nvPr/>
        </p:nvGrpSpPr>
        <p:grpSpPr>
          <a:xfrm>
            <a:off x="1299431" y="1652253"/>
            <a:ext cx="1399690" cy="1857326"/>
            <a:chOff x="592873" y="2182631"/>
            <a:chExt cx="1399690" cy="1857326"/>
          </a:xfrm>
        </p:grpSpPr>
        <p:sp>
          <p:nvSpPr>
            <p:cNvPr id="36" name="Rectángulo 18">
              <a:extLst>
                <a:ext uri="{FF2B5EF4-FFF2-40B4-BE49-F238E27FC236}">
                  <a16:creationId xmlns:a16="http://schemas.microsoft.com/office/drawing/2014/main" xmlns="" id="{40455006-974E-4743-ADC8-A2DF604A8702}"/>
                </a:ext>
              </a:extLst>
            </p:cNvPr>
            <p:cNvSpPr/>
            <p:nvPr/>
          </p:nvSpPr>
          <p:spPr>
            <a:xfrm>
              <a:off x="592873" y="2182631"/>
              <a:ext cx="1236607" cy="52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CL" sz="1600" b="1" dirty="0">
                  <a:solidFill>
                    <a:srgbClr val="FFC97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966 MIL</a:t>
              </a:r>
            </a:p>
            <a:p>
              <a:pPr>
                <a:lnSpc>
                  <a:spcPts val="1700"/>
                </a:lnSpc>
              </a:pPr>
              <a:r>
                <a:rPr lang="es-CL" sz="1600" dirty="0">
                  <a:solidFill>
                    <a:srgbClr val="FFC97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TONELADAS</a:t>
              </a:r>
              <a:endParaRPr lang="es-ES" sz="1600" dirty="0">
                <a:solidFill>
                  <a:srgbClr val="FFC97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27" name="7 CuadroTexto">
              <a:extLst>
                <a:ext uri="{FF2B5EF4-FFF2-40B4-BE49-F238E27FC236}">
                  <a16:creationId xmlns:a16="http://schemas.microsoft.com/office/drawing/2014/main" xmlns="" id="{E5B1EFBF-A2C8-8F41-8C74-A62A59990246}"/>
                </a:ext>
              </a:extLst>
            </p:cNvPr>
            <p:cNvSpPr txBox="1"/>
            <p:nvPr/>
          </p:nvSpPr>
          <p:spPr>
            <a:xfrm>
              <a:off x="646418" y="2431824"/>
              <a:ext cx="1346145" cy="160813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ts val="1500"/>
                </a:lnSpc>
                <a:spcAft>
                  <a:spcPts val="1200"/>
                </a:spcAft>
                <a:buClr>
                  <a:srgbClr val="FF4100"/>
                </a:buClr>
              </a:pPr>
              <a:r>
                <a:rPr lang="es-CL" sz="1300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/>
              </a:r>
              <a:br>
                <a:rPr lang="es-CL" sz="1300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de cobre propio,  </a:t>
              </a:r>
              <a:r>
                <a:rPr lang="es-CL" sz="1300" b="1" dirty="0">
                  <a:solidFill>
                    <a:srgbClr val="FFC97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9% menor </a:t>
              </a:r>
              <a:br>
                <a:rPr lang="es-CL" sz="1300" b="1" dirty="0">
                  <a:solidFill>
                    <a:srgbClr val="FFC97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que la</a:t>
              </a:r>
              <a:b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producción</a:t>
              </a: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 </a:t>
              </a:r>
              <a:b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de enero/</a:t>
              </a:r>
              <a:r>
                <a:rPr lang="es-CL" sz="1300" spc="-5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/>
              </a:r>
              <a:br>
                <a:rPr lang="es-CL" sz="1300" spc="-5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septiembre</a:t>
              </a:r>
              <a:b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de 2022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B19C2F3B-C4F9-F849-B302-543C076C8684}"/>
              </a:ext>
            </a:extLst>
          </p:cNvPr>
          <p:cNvGrpSpPr/>
          <p:nvPr/>
        </p:nvGrpSpPr>
        <p:grpSpPr>
          <a:xfrm>
            <a:off x="2776395" y="1652253"/>
            <a:ext cx="1236607" cy="1662208"/>
            <a:chOff x="2095602" y="2175003"/>
            <a:chExt cx="1236607" cy="1662208"/>
          </a:xfrm>
        </p:grpSpPr>
        <p:sp>
          <p:nvSpPr>
            <p:cNvPr id="47" name="Rectángulo 18">
              <a:extLst>
                <a:ext uri="{FF2B5EF4-FFF2-40B4-BE49-F238E27FC236}">
                  <a16:creationId xmlns:a16="http://schemas.microsoft.com/office/drawing/2014/main" xmlns="" id="{03CD6470-913B-1D4B-9A87-A9E44233E434}"/>
                </a:ext>
              </a:extLst>
            </p:cNvPr>
            <p:cNvSpPr/>
            <p:nvPr/>
          </p:nvSpPr>
          <p:spPr>
            <a:xfrm>
              <a:off x="2095602" y="2175003"/>
              <a:ext cx="1236607" cy="52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CL" sz="1600" dirty="0">
                  <a:solidFill>
                    <a:srgbClr val="FCA1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Roboto Condensed" panose="02000000000000000000" pitchFamily="2" charset="0"/>
                  <a:cs typeface="Roboto" panose="02000000000000000000" pitchFamily="2" charset="0"/>
                </a:rPr>
                <a:t>COSTOS C1</a:t>
              </a:r>
            </a:p>
            <a:p>
              <a:pPr>
                <a:lnSpc>
                  <a:spcPts val="1700"/>
                </a:lnSpc>
              </a:pPr>
              <a:r>
                <a:rPr lang="es-CL" sz="1600" b="1" dirty="0">
                  <a:solidFill>
                    <a:srgbClr val="FCA1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Roboto Condensed" panose="02000000000000000000" pitchFamily="2" charset="0"/>
                  <a:cs typeface="Roboto" panose="02000000000000000000" pitchFamily="2" charset="0"/>
                </a:rPr>
                <a:t>204,5 c/lb</a:t>
              </a:r>
              <a:r>
                <a:rPr lang="es-CL" sz="1200" b="1" dirty="0">
                  <a:solidFill>
                    <a:srgbClr val="FCA1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Roboto Condensed" panose="02000000000000000000" pitchFamily="2" charset="0"/>
                  <a:cs typeface="Roboto Light" panose="02000000000000000000" pitchFamily="2" charset="0"/>
                </a:rPr>
                <a:t> </a:t>
              </a:r>
              <a:endParaRPr lang="es-ES" sz="1600" dirty="0">
                <a:solidFill>
                  <a:srgbClr val="FCA18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7 CuadroTexto">
              <a:extLst>
                <a:ext uri="{FF2B5EF4-FFF2-40B4-BE49-F238E27FC236}">
                  <a16:creationId xmlns:a16="http://schemas.microsoft.com/office/drawing/2014/main" xmlns="" id="{5DDD0A29-A09E-5748-AF63-D0F365999BDB}"/>
                </a:ext>
              </a:extLst>
            </p:cNvPr>
            <p:cNvSpPr txBox="1"/>
            <p:nvPr/>
          </p:nvSpPr>
          <p:spPr>
            <a:xfrm>
              <a:off x="2147407" y="2652271"/>
              <a:ext cx="1104655" cy="118494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ts val="1500"/>
                </a:lnSpc>
                <a:spcAft>
                  <a:spcPts val="1200"/>
                </a:spcAft>
                <a:buClr>
                  <a:srgbClr val="FF4100"/>
                </a:buClr>
              </a:pPr>
              <a:r>
                <a:rPr lang="es-CL" sz="1300" b="1" dirty="0">
                  <a:solidFill>
                    <a:srgbClr val="FCA1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29,9%  superior</a:t>
              </a:r>
              <a:r>
                <a:rPr lang="es-CL" sz="1300" b="1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/>
              </a:r>
              <a:br>
                <a:rPr lang="es-CL" sz="1300" b="1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al año </a:t>
              </a:r>
              <a:b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pasado</a:t>
              </a:r>
            </a:p>
            <a:p>
              <a:pPr>
                <a:lnSpc>
                  <a:spcPts val="1500"/>
                </a:lnSpc>
                <a:spcAft>
                  <a:spcPts val="1200"/>
                </a:spcAft>
                <a:buClr>
                  <a:srgbClr val="FF4100"/>
                </a:buClr>
              </a:pPr>
              <a:endParaRPr lang="es-CL" sz="1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Condensed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39" name="Redondear rectángulo de esquina sencilla 38">
            <a:extLst>
              <a:ext uri="{FF2B5EF4-FFF2-40B4-BE49-F238E27FC236}">
                <a16:creationId xmlns:a16="http://schemas.microsoft.com/office/drawing/2014/main" xmlns="" id="{6C0E6415-5D6D-1049-8CE1-2BB735BA0D19}"/>
              </a:ext>
            </a:extLst>
          </p:cNvPr>
          <p:cNvSpPr/>
          <p:nvPr/>
        </p:nvSpPr>
        <p:spPr>
          <a:xfrm rot="10800000" flipH="1">
            <a:off x="6709240" y="1500383"/>
            <a:ext cx="1292347" cy="2673552"/>
          </a:xfrm>
          <a:prstGeom prst="round1Rect">
            <a:avLst/>
          </a:prstGeom>
          <a:solidFill>
            <a:srgbClr val="060606">
              <a:alpha val="36000"/>
            </a:srgbClr>
          </a:solidFill>
          <a:ln w="3175">
            <a:solidFill>
              <a:schemeClr val="bg1">
                <a:alpha val="46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6634182" y="4205511"/>
            <a:ext cx="14049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i="1" dirty="0">
                <a:solidFill>
                  <a:schemeClr val="bg1"/>
                </a:solidFill>
              </a:rPr>
              <a:t>*Codelco individual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0CE0B5AF-847C-F14D-A3DC-73EB576D6DEA}"/>
              </a:ext>
            </a:extLst>
          </p:cNvPr>
          <p:cNvGrpSpPr/>
          <p:nvPr/>
        </p:nvGrpSpPr>
        <p:grpSpPr>
          <a:xfrm>
            <a:off x="6806470" y="1638426"/>
            <a:ext cx="1236607" cy="1866648"/>
            <a:chOff x="7608717" y="2217302"/>
            <a:chExt cx="1236607" cy="1866648"/>
          </a:xfrm>
        </p:grpSpPr>
        <p:sp>
          <p:nvSpPr>
            <p:cNvPr id="29" name="7 CuadroTexto">
              <a:extLst>
                <a:ext uri="{FF2B5EF4-FFF2-40B4-BE49-F238E27FC236}">
                  <a16:creationId xmlns:a16="http://schemas.microsoft.com/office/drawing/2014/main" xmlns="" id="{7F5404AE-D33B-6545-AE25-43C1E0794EDB}"/>
                </a:ext>
              </a:extLst>
            </p:cNvPr>
            <p:cNvSpPr txBox="1"/>
            <p:nvPr/>
          </p:nvSpPr>
          <p:spPr>
            <a:xfrm>
              <a:off x="7639547" y="2860538"/>
              <a:ext cx="1099040" cy="12234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ts val="1500"/>
                </a:lnSpc>
                <a:spcAft>
                  <a:spcPts val="1200"/>
                </a:spcAft>
                <a:buClr>
                  <a:srgbClr val="FF4100"/>
                </a:buClr>
              </a:pP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de aportes </a:t>
              </a:r>
              <a:b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</a:br>
              <a:r>
                <a:rPr lang="es-CL" sz="1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al Fisco comparado con el mismo período del año pasado</a:t>
              </a:r>
            </a:p>
          </p:txBody>
        </p:sp>
        <p:sp>
          <p:nvSpPr>
            <p:cNvPr id="32" name="Rectángulo 18">
              <a:extLst>
                <a:ext uri="{FF2B5EF4-FFF2-40B4-BE49-F238E27FC236}">
                  <a16:creationId xmlns:a16="http://schemas.microsoft.com/office/drawing/2014/main" xmlns="" id="{87C23300-4F84-AA49-A929-FCFF0AA9F8B6}"/>
                </a:ext>
              </a:extLst>
            </p:cNvPr>
            <p:cNvSpPr/>
            <p:nvPr/>
          </p:nvSpPr>
          <p:spPr>
            <a:xfrm>
              <a:off x="7608717" y="2217302"/>
              <a:ext cx="1236607" cy="52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CL" sz="1600" b="1" dirty="0">
                  <a:solidFill>
                    <a:srgbClr val="DBD5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US$ 1.102 </a:t>
              </a:r>
              <a:r>
                <a:rPr lang="es-CL" sz="1600" dirty="0">
                  <a:solidFill>
                    <a:srgbClr val="DBD5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" panose="02000000000000000000" pitchFamily="2" charset="0"/>
                </a:rPr>
                <a:t>MILLONES*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2C9D3E3C-5451-0147-AD83-B4AD58E6077D}"/>
                </a:ext>
              </a:extLst>
            </p:cNvPr>
            <p:cNvSpPr txBox="1"/>
            <p:nvPr/>
          </p:nvSpPr>
          <p:spPr>
            <a:xfrm>
              <a:off x="7608718" y="2653554"/>
              <a:ext cx="1108282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1300" b="1" dirty="0">
                  <a:solidFill>
                    <a:srgbClr val="DCD6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Roboto Condensed" panose="02000000000000000000" pitchFamily="2" charset="0"/>
                  <a:cs typeface="Roboto Light" panose="02000000000000000000" pitchFamily="2" charset="0"/>
                </a:rPr>
                <a:t>43,9% menos </a:t>
              </a:r>
              <a:endParaRPr lang="es-CL" sz="1300" b="1" dirty="0">
                <a:solidFill>
                  <a:srgbClr val="DCD6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xmlns="" id="{E81A3E25-BAAE-1845-8F5B-9C99EBE83F8E}"/>
              </a:ext>
            </a:extLst>
          </p:cNvPr>
          <p:cNvGrpSpPr/>
          <p:nvPr/>
        </p:nvGrpSpPr>
        <p:grpSpPr>
          <a:xfrm>
            <a:off x="90379" y="4889043"/>
            <a:ext cx="9163044" cy="289774"/>
            <a:chOff x="90379" y="4889043"/>
            <a:chExt cx="9163044" cy="289774"/>
          </a:xfrm>
        </p:grpSpPr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xmlns="" id="{57B6227E-C828-F443-8FF7-E856A2B63C38}"/>
                </a:ext>
              </a:extLst>
            </p:cNvPr>
            <p:cNvSpPr/>
            <p:nvPr/>
          </p:nvSpPr>
          <p:spPr>
            <a:xfrm>
              <a:off x="695209" y="4912794"/>
              <a:ext cx="176041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 algn="r" defTabSz="324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  ENTREGA DE RESULTADOS 2023</a:t>
              </a:r>
            </a:p>
          </p:txBody>
        </p:sp>
        <p:sp>
          <p:nvSpPr>
            <p:cNvPr id="60" name="Marcador de número de diapositiva 8">
              <a:extLst>
                <a:ext uri="{FF2B5EF4-FFF2-40B4-BE49-F238E27FC236}">
                  <a16:creationId xmlns:a16="http://schemas.microsoft.com/office/drawing/2014/main" xmlns="" id="{B5B2C2AE-771C-F94B-8050-C4C2FA96E6EB}"/>
                </a:ext>
              </a:extLst>
            </p:cNvPr>
            <p:cNvSpPr txBox="1">
              <a:spLocks/>
            </p:cNvSpPr>
            <p:nvPr/>
          </p:nvSpPr>
          <p:spPr>
            <a:xfrm>
              <a:off x="8776640" y="4904973"/>
              <a:ext cx="476783" cy="273844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ED9AF7E7-3000-F84C-93A4-A5BF1C96F66B}" type="slidenum">
                <a:rPr lang="es-ES" sz="800" smtClean="0">
                  <a:solidFill>
                    <a:schemeClr val="bg1"/>
                  </a:solidFill>
                </a:rPr>
                <a:pPr algn="ctr"/>
                <a:t>12</a:t>
              </a:fld>
              <a:endParaRPr lang="es-ES" sz="8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xmlns="" id="{F3356A7F-FABB-1E44-9655-9F01820DC2D5}"/>
                </a:ext>
              </a:extLst>
            </p:cNvPr>
            <p:cNvSpPr/>
            <p:nvPr/>
          </p:nvSpPr>
          <p:spPr>
            <a:xfrm>
              <a:off x="4136007" y="4907526"/>
              <a:ext cx="48990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 algn="r" defTabSz="324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CODELCO CHILE. TODOS LOS DERECHOS RESERVADOS. </a:t>
              </a:r>
              <a:r>
                <a:rPr lang="es-ES" sz="80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</a:t>
              </a: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</a:t>
              </a:r>
              <a:r>
                <a:rPr lang="es-ES" sz="800" spc="5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INFORMACIÓN USO GENERAL</a:t>
              </a: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s-ES" sz="800" b="0" i="0" spc="5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s-ES" sz="800" b="0" i="0" spc="5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xmlns="" id="{3CBEA013-9B2A-6A43-AAD7-74151180CB46}"/>
                </a:ext>
              </a:extLst>
            </p:cNvPr>
            <p:cNvSpPr/>
            <p:nvPr/>
          </p:nvSpPr>
          <p:spPr>
            <a:xfrm>
              <a:off x="7221363" y="4889043"/>
              <a:ext cx="35695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800" b="1" i="0" spc="50" baseline="0" dirty="0">
                  <a:solidFill>
                    <a:schemeClr val="bg1"/>
                  </a:solidFill>
                  <a:latin typeface="Roboto Condensed" pitchFamily="2" charset="0"/>
                  <a:ea typeface="Roboto Condensed" pitchFamily="2" charset="0"/>
                  <a:cs typeface="Calibri Light" panose="020F0302020204030204" pitchFamily="34" charset="0"/>
                </a:rPr>
                <a:t>AG</a:t>
              </a:r>
              <a:endParaRPr lang="es-CL" sz="900" b="1" i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xmlns="" id="{330CDAFC-C669-5040-B793-D42F16DC0564}"/>
                </a:ext>
              </a:extLst>
            </p:cNvPr>
            <p:cNvSpPr/>
            <p:nvPr/>
          </p:nvSpPr>
          <p:spPr>
            <a:xfrm>
              <a:off x="7282662" y="4903704"/>
              <a:ext cx="180000" cy="1800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pic>
          <p:nvPicPr>
            <p:cNvPr id="68" name="Imagen 7">
              <a:extLst>
                <a:ext uri="{FF2B5EF4-FFF2-40B4-BE49-F238E27FC236}">
                  <a16:creationId xmlns:a16="http://schemas.microsoft.com/office/drawing/2014/main" xmlns="" id="{2AC614BF-7A67-ED43-8506-C8A4F581B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79" y="4953145"/>
              <a:ext cx="662173" cy="126917"/>
            </a:xfrm>
            <a:prstGeom prst="rect">
              <a:avLst/>
            </a:prstGeom>
          </p:spPr>
        </p:pic>
      </p:grpSp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198FF19D-FA19-3D44-9DC0-BF097EE700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11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52997" y="3564389"/>
            <a:ext cx="518587" cy="518587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BAFD39BA-BCE3-2C4F-B2B6-EC9DCB22DC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660" y="3163599"/>
            <a:ext cx="596508" cy="440714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64F27E24-D28C-1343-AE54-89A09C28D2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592" y="3651023"/>
            <a:ext cx="698862" cy="34532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044C6ED8-BD3B-7B4F-9247-AC68D03EF0D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alphaModFix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742" y="3578271"/>
            <a:ext cx="545257" cy="402849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05FE3575-5E78-2A46-AFEE-3C36A473C34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635" y="3183270"/>
            <a:ext cx="541389" cy="4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6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CED3664-BD86-F047-B87E-42FC4B5526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914"/>
            <a:ext cx="9162755" cy="5146414"/>
          </a:xfrm>
          <a:prstGeom prst="rect">
            <a:avLst/>
          </a:prstGeom>
        </p:spPr>
      </p:pic>
      <p:sp>
        <p:nvSpPr>
          <p:cNvPr id="8" name="26 Rectángulo">
            <a:extLst>
              <a:ext uri="{FF2B5EF4-FFF2-40B4-BE49-F238E27FC236}">
                <a16:creationId xmlns:a16="http://schemas.microsoft.com/office/drawing/2014/main" xmlns="" id="{FF304736-FFA9-4B41-AA46-6474CC6DC38F}"/>
              </a:ext>
            </a:extLst>
          </p:cNvPr>
          <p:cNvSpPr/>
          <p:nvPr/>
        </p:nvSpPr>
        <p:spPr>
          <a:xfrm>
            <a:off x="0" y="0"/>
            <a:ext cx="9130270" cy="5143501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7 Redondear rectángulo de esquina sencilla">
            <a:extLst>
              <a:ext uri="{FF2B5EF4-FFF2-40B4-BE49-F238E27FC236}">
                <a16:creationId xmlns:a16="http://schemas.microsoft.com/office/drawing/2014/main" xmlns="" id="{E9A3F159-8CD2-D94F-A0E8-6A7D1AD34332}"/>
              </a:ext>
            </a:extLst>
          </p:cNvPr>
          <p:cNvSpPr/>
          <p:nvPr/>
        </p:nvSpPr>
        <p:spPr>
          <a:xfrm rot="10800000" flipH="1">
            <a:off x="272142" y="231774"/>
            <a:ext cx="8632372" cy="4681971"/>
          </a:xfrm>
          <a:prstGeom prst="round1Rect">
            <a:avLst>
              <a:gd name="adj" fmla="val 23019"/>
            </a:avLst>
          </a:prstGeom>
          <a:noFill/>
          <a:ln w="12700">
            <a:solidFill>
              <a:schemeClr val="bg1">
                <a:alpha val="3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6DA4AAB-AA60-DE41-A68C-5E7DBFDC2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877" y="363476"/>
            <a:ext cx="1154995" cy="817724"/>
          </a:xfrm>
          <a:prstGeom prst="rect">
            <a:avLst/>
          </a:prstGeom>
        </p:spPr>
      </p:pic>
      <p:sp>
        <p:nvSpPr>
          <p:cNvPr id="14" name="5 CuadroTexto">
            <a:extLst>
              <a:ext uri="{FF2B5EF4-FFF2-40B4-BE49-F238E27FC236}">
                <a16:creationId xmlns:a16="http://schemas.microsoft.com/office/drawing/2014/main" xmlns="" id="{7DF2F330-FF08-F56E-471B-AB97758094CC}"/>
              </a:ext>
            </a:extLst>
          </p:cNvPr>
          <p:cNvSpPr txBox="1"/>
          <p:nvPr/>
        </p:nvSpPr>
        <p:spPr>
          <a:xfrm>
            <a:off x="600128" y="637555"/>
            <a:ext cx="3739713" cy="5482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t">
              <a:lnSpc>
                <a:spcPts val="3300"/>
              </a:lnSpc>
              <a:buClr>
                <a:srgbClr val="008998"/>
              </a:buClr>
              <a:buSzPct val="100000"/>
            </a:pPr>
            <a:r>
              <a:rPr lang="es-CL" sz="3200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Roboto Condensed" panose="02000000000000000000" pitchFamily="2" charset="0"/>
                <a:cs typeface="Calibri Light" panose="020F0302020204030204" pitchFamily="34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76324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2312DCD-43FF-4D4D-9B1F-43ADFB40C4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5 CuadroTexto">
            <a:extLst>
              <a:ext uri="{FF2B5EF4-FFF2-40B4-BE49-F238E27FC236}">
                <a16:creationId xmlns:a16="http://schemas.microsoft.com/office/drawing/2014/main" xmlns="" id="{233CF24C-FB21-404D-9EA2-7F49A7213154}"/>
              </a:ext>
            </a:extLst>
          </p:cNvPr>
          <p:cNvSpPr txBox="1"/>
          <p:nvPr/>
        </p:nvSpPr>
        <p:spPr>
          <a:xfrm>
            <a:off x="614141" y="659187"/>
            <a:ext cx="4594450" cy="5943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t">
              <a:lnSpc>
                <a:spcPts val="3300"/>
              </a:lnSpc>
              <a:buClr>
                <a:srgbClr val="008998"/>
              </a:buClr>
              <a:buSzPct val="100000"/>
            </a:pPr>
            <a:r>
              <a:rPr lang="es-CL" sz="4400" spc="5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Roboto" panose="02000000000000000000" pitchFamily="2" charset="0"/>
              </a:rPr>
              <a:t>ANEXOS</a:t>
            </a:r>
            <a:endParaRPr lang="es-CL" sz="4400" spc="5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715C6210-0B9A-CE47-84E4-1D132EF7B0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790" y="234087"/>
            <a:ext cx="1363057" cy="2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5">
            <a:extLst>
              <a:ext uri="{FF2B5EF4-FFF2-40B4-BE49-F238E27FC236}">
                <a16:creationId xmlns:a16="http://schemas.microsoft.com/office/drawing/2014/main" xmlns="" id="{FD811161-EE3F-A94B-BFB7-FDF8EB3B5F95}"/>
              </a:ext>
            </a:extLst>
          </p:cNvPr>
          <p:cNvSpPr/>
          <p:nvPr/>
        </p:nvSpPr>
        <p:spPr>
          <a:xfrm>
            <a:off x="185058" y="141514"/>
            <a:ext cx="8773884" cy="4630183"/>
          </a:xfrm>
          <a:prstGeom prst="rect">
            <a:avLst/>
          </a:prstGeom>
          <a:solidFill>
            <a:srgbClr val="DEE6F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50F5C8F5-CB9B-4D45-B4A1-FB6CCA8A2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37145"/>
              </p:ext>
            </p:extLst>
          </p:nvPr>
        </p:nvGraphicFramePr>
        <p:xfrm>
          <a:off x="1039052" y="1197852"/>
          <a:ext cx="7065896" cy="3263471"/>
        </p:xfrm>
        <a:graphic>
          <a:graphicData uri="http://schemas.openxmlformats.org/drawingml/2006/table">
            <a:tbl>
              <a:tblPr/>
              <a:tblGrid>
                <a:gridCol w="3821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30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0099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>
                        <a:solidFill>
                          <a:srgbClr val="22292F"/>
                        </a:solidFill>
                        <a:effectLst/>
                        <a:latin typeface="+mn-lt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22292F"/>
                          </a:solidFill>
                          <a:effectLst/>
                          <a:latin typeface="Calibri"/>
                        </a:rPr>
                        <a:t>3T 2023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22292F"/>
                          </a:solidFill>
                          <a:effectLst/>
                          <a:latin typeface="Calibri"/>
                        </a:rPr>
                        <a:t>3T 2022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22292F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108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100" b="0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Ingresos por venta de cobre propio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9.808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9.711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532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0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Costos de venta de cobre propio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-8.118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-6.759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-1.359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760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Ganancia bruta en venta de cobre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1.690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2.952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-1.262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Ganancia bruta en ventas de  subproductos y otros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630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588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Ganancia Bruta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2.320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3.540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-1.220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RESULTADOS NO OPERACIONAL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-1.447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-908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-539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716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EXCEDENTES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873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2.632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-1.759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541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0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GASTO IMPUESTO EMPRESAS RELACIONADAS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-7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604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0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Interés minoritario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-4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-20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716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EXCEDENTES</a:t>
                      </a:r>
                      <a:r>
                        <a:rPr lang="es-ES" sz="1100" b="1" i="0" u="none" strike="noStrike" cap="all" baseline="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100" b="1" i="0" u="none" strike="noStrike" cap="all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Codelco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917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2.606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-1.689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9 Título">
            <a:extLst>
              <a:ext uri="{FF2B5EF4-FFF2-40B4-BE49-F238E27FC236}">
                <a16:creationId xmlns:a16="http://schemas.microsoft.com/office/drawing/2014/main" xmlns="" id="{CF4987D0-653D-0E4E-B815-92AF53935D8B}"/>
              </a:ext>
            </a:extLst>
          </p:cNvPr>
          <p:cNvSpPr txBox="1">
            <a:spLocks/>
          </p:cNvSpPr>
          <p:nvPr/>
        </p:nvSpPr>
        <p:spPr>
          <a:xfrm>
            <a:off x="0" y="445377"/>
            <a:ext cx="9144000" cy="752475"/>
          </a:xfrm>
          <a:prstGeom prst="rect">
            <a:avLst/>
          </a:prstGeom>
        </p:spPr>
        <p:txBody>
          <a:bodyPr vert="horz" lIns="0" tIns="0" rIns="91440" bIns="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all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spc="100" dirty="0">
                <a:solidFill>
                  <a:srgbClr val="FF5101"/>
                </a:solidFill>
                <a:ea typeface="Roboto Condensed" panose="02000000000000000000" pitchFamily="2" charset="0"/>
              </a:rPr>
              <a:t>ESTADO DE RESULTADOS </a:t>
            </a:r>
          </a:p>
          <a:p>
            <a:pPr algn="ctr"/>
            <a:r>
              <a:rPr lang="es-ES" sz="2200" b="0" spc="100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ENERO - SEPTIEMBRE 2023 / 2022</a:t>
            </a:r>
          </a:p>
          <a:p>
            <a:pPr algn="ctr"/>
            <a:r>
              <a:rPr lang="es-ES" sz="1300" b="0" spc="100" dirty="0">
                <a:solidFill>
                  <a:srgbClr val="666666"/>
                </a:solidFill>
                <a:latin typeface="+mj-lt"/>
                <a:cs typeface="Roboto Condensed Bold"/>
              </a:rPr>
              <a:t>(EN MILLONES DE US$)</a:t>
            </a:r>
          </a:p>
          <a:p>
            <a:pPr algn="ctr"/>
            <a:endParaRPr lang="es-ES" sz="2200" b="0" spc="100" dirty="0">
              <a:solidFill>
                <a:srgbClr val="66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8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5">
            <a:extLst>
              <a:ext uri="{FF2B5EF4-FFF2-40B4-BE49-F238E27FC236}">
                <a16:creationId xmlns:a16="http://schemas.microsoft.com/office/drawing/2014/main" xmlns="" id="{FD811161-EE3F-A94B-BFB7-FDF8EB3B5F95}"/>
              </a:ext>
            </a:extLst>
          </p:cNvPr>
          <p:cNvSpPr/>
          <p:nvPr/>
        </p:nvSpPr>
        <p:spPr>
          <a:xfrm>
            <a:off x="185057" y="152400"/>
            <a:ext cx="8780313" cy="4451860"/>
          </a:xfrm>
          <a:prstGeom prst="rect">
            <a:avLst/>
          </a:prstGeom>
          <a:solidFill>
            <a:srgbClr val="DEE6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4748CD08-9268-EE48-86C2-A400EDA4B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50334"/>
              </p:ext>
            </p:extLst>
          </p:nvPr>
        </p:nvGraphicFramePr>
        <p:xfrm>
          <a:off x="970959" y="1591630"/>
          <a:ext cx="7065896" cy="2386983"/>
        </p:xfrm>
        <a:graphic>
          <a:graphicData uri="http://schemas.openxmlformats.org/drawingml/2006/table">
            <a:tbl>
              <a:tblPr/>
              <a:tblGrid>
                <a:gridCol w="3821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30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66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>
                        <a:solidFill>
                          <a:srgbClr val="22292F"/>
                        </a:solidFill>
                        <a:effectLst/>
                        <a:latin typeface="+mn-lt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22292F"/>
                          </a:solidFill>
                          <a:effectLst/>
                          <a:latin typeface="Calibri"/>
                        </a:rPr>
                        <a:t>3T 2023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22292F"/>
                          </a:solidFill>
                          <a:effectLst/>
                          <a:latin typeface="Calibri"/>
                        </a:rPr>
                        <a:t>3T 2022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22292F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432">
                <a:tc>
                  <a:txBody>
                    <a:bodyPr/>
                    <a:lstStyle/>
                    <a:p>
                      <a:pPr marL="108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100" b="0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Ingresos por venta de cobre propio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9.808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9.711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149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0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Costos de venta de cobre propio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-8.118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-6.759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-1.359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Ganancia bruta en venta de cobre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1.690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2.952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-1.262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825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Ganancia bruta en ventas de  subproductos y otros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630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588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172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Ganancia Bruta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2.320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3.540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-1.220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379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GANANCIA LÍQUIDA, CODELCO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472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-406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9 Título">
            <a:extLst>
              <a:ext uri="{FF2B5EF4-FFF2-40B4-BE49-F238E27FC236}">
                <a16:creationId xmlns:a16="http://schemas.microsoft.com/office/drawing/2014/main" xmlns="" id="{35A5077B-2D8B-DD40-8A08-11E1AACC4B09}"/>
              </a:ext>
            </a:extLst>
          </p:cNvPr>
          <p:cNvSpPr txBox="1">
            <a:spLocks/>
          </p:cNvSpPr>
          <p:nvPr/>
        </p:nvSpPr>
        <p:spPr>
          <a:xfrm>
            <a:off x="0" y="539240"/>
            <a:ext cx="9144000" cy="752475"/>
          </a:xfrm>
          <a:prstGeom prst="rect">
            <a:avLst/>
          </a:prstGeom>
        </p:spPr>
        <p:txBody>
          <a:bodyPr vert="horz" lIns="0" tIns="0" rIns="91440" bIns="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all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spc="100" dirty="0">
                <a:solidFill>
                  <a:srgbClr val="FF5101"/>
                </a:solidFill>
                <a:ea typeface="Roboto Condensed" panose="02000000000000000000" pitchFamily="2" charset="0"/>
              </a:rPr>
              <a:t>ESTADO DE RESULTADOS </a:t>
            </a:r>
          </a:p>
          <a:p>
            <a:pPr algn="ctr"/>
            <a:r>
              <a:rPr lang="es-ES" sz="2200" b="0" spc="100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ENERO - SEPTIEMBRE 2023 / 2022</a:t>
            </a:r>
          </a:p>
          <a:p>
            <a:pPr algn="ctr"/>
            <a:r>
              <a:rPr lang="es-ES" sz="1300" b="0" spc="100" dirty="0">
                <a:solidFill>
                  <a:srgbClr val="666666"/>
                </a:solidFill>
                <a:latin typeface="+mj-lt"/>
                <a:cs typeface="Roboto Condensed Bold"/>
              </a:rPr>
              <a:t>(EN MILLONES DE US$)</a:t>
            </a:r>
          </a:p>
          <a:p>
            <a:pPr algn="ctr"/>
            <a:endParaRPr lang="es-ES" sz="2200" b="0" spc="100" dirty="0">
              <a:solidFill>
                <a:srgbClr val="66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5">
            <a:extLst>
              <a:ext uri="{FF2B5EF4-FFF2-40B4-BE49-F238E27FC236}">
                <a16:creationId xmlns:a16="http://schemas.microsoft.com/office/drawing/2014/main" xmlns="" id="{FD811161-EE3F-A94B-BFB7-FDF8EB3B5F95}"/>
              </a:ext>
            </a:extLst>
          </p:cNvPr>
          <p:cNvSpPr/>
          <p:nvPr/>
        </p:nvSpPr>
        <p:spPr>
          <a:xfrm>
            <a:off x="260472" y="237240"/>
            <a:ext cx="8619578" cy="4476161"/>
          </a:xfrm>
          <a:prstGeom prst="rect">
            <a:avLst/>
          </a:prstGeom>
          <a:solidFill>
            <a:srgbClr val="DEE6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4FC1F80-E84C-5E46-A85E-0283F217F779}"/>
              </a:ext>
            </a:extLst>
          </p:cNvPr>
          <p:cNvSpPr txBox="1"/>
          <p:nvPr/>
        </p:nvSpPr>
        <p:spPr>
          <a:xfrm>
            <a:off x="-369601" y="3288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spc="100" dirty="0">
                <a:solidFill>
                  <a:srgbClr val="FF440B"/>
                </a:solidFill>
                <a:latin typeface="+mj-lt"/>
                <a:cs typeface="Roboto Condensed Bold"/>
              </a:rPr>
              <a:t>DISTRIBUCIÓN DE EXCEDENTES </a:t>
            </a:r>
          </a:p>
          <a:p>
            <a:pPr algn="ctr">
              <a:spcBef>
                <a:spcPct val="0"/>
              </a:spcBef>
            </a:pPr>
            <a:r>
              <a:rPr lang="es-ES" sz="2200" cap="all" spc="100" dirty="0">
                <a:solidFill>
                  <a:srgbClr val="66666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ENERO - SEPTIEMBRE 2023 / 2022</a:t>
            </a:r>
          </a:p>
          <a:p>
            <a:pPr algn="ctr"/>
            <a:r>
              <a:rPr lang="es-ES" sz="1200" spc="100" dirty="0">
                <a:solidFill>
                  <a:srgbClr val="666666"/>
                </a:solidFill>
                <a:latin typeface="+mj-lt"/>
                <a:cs typeface="Roboto Condensed Bold"/>
              </a:rPr>
              <a:t>(EN MILLONES DE US$)</a:t>
            </a:r>
          </a:p>
        </p:txBody>
      </p:sp>
      <p:sp>
        <p:nvSpPr>
          <p:cNvPr id="11" name="5 CuadroTexto">
            <a:extLst>
              <a:ext uri="{FF2B5EF4-FFF2-40B4-BE49-F238E27FC236}">
                <a16:creationId xmlns:a16="http://schemas.microsoft.com/office/drawing/2014/main" xmlns="" id="{839E46F4-269D-F041-8A76-CEFB383BF6C2}"/>
              </a:ext>
            </a:extLst>
          </p:cNvPr>
          <p:cNvSpPr txBox="1"/>
          <p:nvPr/>
        </p:nvSpPr>
        <p:spPr>
          <a:xfrm>
            <a:off x="849784" y="4256865"/>
            <a:ext cx="316189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CL" sz="800" i="1" dirty="0">
                <a:solidFill>
                  <a:srgbClr val="696969"/>
                </a:solidFill>
              </a:rPr>
              <a:t>Montos devengados</a:t>
            </a:r>
          </a:p>
          <a:p>
            <a:r>
              <a:rPr lang="es-CL" sz="800" i="1" dirty="0">
                <a:solidFill>
                  <a:srgbClr val="696969"/>
                </a:solidFill>
              </a:rPr>
              <a:t>(*) Utilidad neta con tributación tipo sector privado, Codelco Individual.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299873D1-4162-1B6B-4701-A24CAE4A3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340365"/>
              </p:ext>
            </p:extLst>
          </p:nvPr>
        </p:nvGraphicFramePr>
        <p:xfrm>
          <a:off x="1507875" y="1497722"/>
          <a:ext cx="6124771" cy="257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Worksheet" r:id="rId4" imgW="8953426" imgH="3765557" progId="Excel.Sheet.12">
                  <p:link updateAutomatic="1"/>
                </p:oleObj>
              </mc:Choice>
              <mc:Fallback>
                <p:oleObj name="Worksheet" r:id="rId4" imgW="8953426" imgH="376555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xmlns="" id="{299873D1-4162-1B6B-4701-A24CAE4A3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7875" y="1497722"/>
                        <a:ext cx="6124771" cy="2575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9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5">
            <a:extLst>
              <a:ext uri="{FF2B5EF4-FFF2-40B4-BE49-F238E27FC236}">
                <a16:creationId xmlns:a16="http://schemas.microsoft.com/office/drawing/2014/main" xmlns="" id="{FD811161-EE3F-A94B-BFB7-FDF8EB3B5F95}"/>
              </a:ext>
            </a:extLst>
          </p:cNvPr>
          <p:cNvSpPr/>
          <p:nvPr/>
        </p:nvSpPr>
        <p:spPr>
          <a:xfrm>
            <a:off x="185057" y="152400"/>
            <a:ext cx="8780313" cy="4451860"/>
          </a:xfrm>
          <a:prstGeom prst="rect">
            <a:avLst/>
          </a:prstGeom>
          <a:solidFill>
            <a:srgbClr val="DEE6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4748CD08-9268-EE48-86C2-A400EDA4B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45976"/>
              </p:ext>
            </p:extLst>
          </p:nvPr>
        </p:nvGraphicFramePr>
        <p:xfrm>
          <a:off x="970959" y="1591630"/>
          <a:ext cx="7065896" cy="2331190"/>
        </p:xfrm>
        <a:graphic>
          <a:graphicData uri="http://schemas.openxmlformats.org/drawingml/2006/table">
            <a:tbl>
              <a:tblPr/>
              <a:tblGrid>
                <a:gridCol w="3821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30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66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>
                        <a:solidFill>
                          <a:srgbClr val="22292F"/>
                        </a:solidFill>
                        <a:effectLst/>
                        <a:latin typeface="+mn-lt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22292F"/>
                          </a:solidFill>
                          <a:effectLst/>
                          <a:latin typeface="Calibri"/>
                        </a:rPr>
                        <a:t>3T 2023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22292F"/>
                          </a:solidFill>
                          <a:effectLst/>
                          <a:latin typeface="Calibri"/>
                        </a:rPr>
                        <a:t>3T 2022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22292F"/>
                          </a:solidFill>
                          <a:effectLst/>
                          <a:latin typeface="Calibri"/>
                        </a:rPr>
                        <a:t>VAR</a:t>
                      </a: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432">
                <a:tc>
                  <a:txBody>
                    <a:bodyPr/>
                    <a:lstStyle/>
                    <a:p>
                      <a:pPr marL="10800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IMPUESTO LEY RESERVADA Nº 13.196</a:t>
                      </a:r>
                      <a:endParaRPr lang="es-ES" sz="1100" b="0" i="0" u="none" strike="noStrike" cap="all" dirty="0">
                        <a:solidFill>
                          <a:srgbClr val="22292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949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935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149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0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IMPUESTO A LA RENTA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-333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1.104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-1.437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0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IMPUESTO ESPECÍFICO A LA MINERÍA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825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0" i="0" u="none" strike="noStrike" cap="all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Ganancia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472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000" spc="50" dirty="0">
                          <a:solidFill>
                            <a:srgbClr val="22292F"/>
                          </a:solidFill>
                          <a:effectLst/>
                          <a:latin typeface="+mj-lt"/>
                        </a:rPr>
                        <a:t>-406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379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EXCEDENTES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917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2.606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-1.689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379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es-ES" sz="1100" b="1" i="0" u="none" strike="noStrike" cap="all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GANANCIA COMPARABLE (*)</a:t>
                      </a:r>
                    </a:p>
                  </a:txBody>
                  <a:tcPr marL="101366" marR="8428" marT="8428" marB="0" anchor="ctr">
                    <a:lnL>
                      <a:noFill/>
                    </a:lnL>
                    <a:lnR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505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rgbClr val="FF5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1.831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kern="1000" spc="5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-1.327</a:t>
                      </a:r>
                    </a:p>
                  </a:txBody>
                  <a:tcPr marL="8428" marR="101145" marT="8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5590788"/>
                  </a:ext>
                </a:extLst>
              </a:tr>
            </a:tbl>
          </a:graphicData>
        </a:graphic>
      </p:graphicFrame>
      <p:sp>
        <p:nvSpPr>
          <p:cNvPr id="9" name="9 Título">
            <a:extLst>
              <a:ext uri="{FF2B5EF4-FFF2-40B4-BE49-F238E27FC236}">
                <a16:creationId xmlns:a16="http://schemas.microsoft.com/office/drawing/2014/main" xmlns="" id="{55E5294E-FF9B-4141-AC9F-D58B9F1A7696}"/>
              </a:ext>
            </a:extLst>
          </p:cNvPr>
          <p:cNvSpPr txBox="1">
            <a:spLocks/>
          </p:cNvSpPr>
          <p:nvPr/>
        </p:nvSpPr>
        <p:spPr>
          <a:xfrm>
            <a:off x="0" y="593484"/>
            <a:ext cx="9144000" cy="752475"/>
          </a:xfrm>
          <a:prstGeom prst="rect">
            <a:avLst/>
          </a:prstGeom>
        </p:spPr>
        <p:txBody>
          <a:bodyPr vert="horz" lIns="0" tIns="0" rIns="91440" bIns="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all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spc="100" dirty="0">
                <a:solidFill>
                  <a:schemeClr val="accent6"/>
                </a:solidFill>
                <a:ea typeface="Roboto Condensed" panose="02000000000000000000" pitchFamily="2" charset="0"/>
              </a:rPr>
              <a:t>DISTRIBUCIÓN DE EXCEDENTES</a:t>
            </a:r>
          </a:p>
          <a:p>
            <a:pPr algn="ctr"/>
            <a:r>
              <a:rPr lang="es-ES" sz="2200" b="0" spc="100" dirty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ENERO - SEPTIEMBRE 2023 / 2022</a:t>
            </a:r>
          </a:p>
          <a:p>
            <a:pPr algn="ctr"/>
            <a:r>
              <a:rPr lang="es-ES" sz="1100" b="0" spc="100" dirty="0">
                <a:solidFill>
                  <a:srgbClr val="666666"/>
                </a:solidFill>
                <a:latin typeface="+mj-lt"/>
                <a:cs typeface="Roboto Condensed Bold"/>
              </a:rPr>
              <a:t>(EN MILLONES DE US$)</a:t>
            </a:r>
          </a:p>
          <a:p>
            <a:pPr algn="ctr"/>
            <a:endParaRPr lang="es-ES" sz="2200" b="0" spc="100" dirty="0">
              <a:solidFill>
                <a:srgbClr val="66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L" sz="1800" b="0" spc="100" dirty="0">
              <a:solidFill>
                <a:schemeClr val="accent6"/>
              </a:solidFill>
              <a:ea typeface="Roboto Condensed" panose="02000000000000000000" pitchFamily="2" charset="0"/>
            </a:endParaRPr>
          </a:p>
        </p:txBody>
      </p:sp>
      <p:sp>
        <p:nvSpPr>
          <p:cNvPr id="10" name="5 CuadroTexto">
            <a:extLst>
              <a:ext uri="{FF2B5EF4-FFF2-40B4-BE49-F238E27FC236}">
                <a16:creationId xmlns:a16="http://schemas.microsoft.com/office/drawing/2014/main" xmlns="" id="{DC2B85DE-2DF1-6342-BB85-E854D3BC2A4E}"/>
              </a:ext>
            </a:extLst>
          </p:cNvPr>
          <p:cNvSpPr txBox="1"/>
          <p:nvPr/>
        </p:nvSpPr>
        <p:spPr>
          <a:xfrm>
            <a:off x="932047" y="3969118"/>
            <a:ext cx="316189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CL" sz="700" dirty="0">
                <a:solidFill>
                  <a:srgbClr val="404040"/>
                </a:solidFill>
              </a:rPr>
              <a:t>Montos devengados</a:t>
            </a:r>
          </a:p>
          <a:p>
            <a:r>
              <a:rPr lang="es-CL" sz="700" dirty="0">
                <a:solidFill>
                  <a:srgbClr val="404040"/>
                </a:solidFill>
              </a:rPr>
              <a:t>(*) Utilidad neta con tributación tipo sector privado, Codelco Individual.</a:t>
            </a:r>
          </a:p>
        </p:txBody>
      </p:sp>
    </p:spTree>
    <p:extLst>
      <p:ext uri="{BB962C8B-B14F-4D97-AF65-F5344CB8AC3E}">
        <p14:creationId xmlns:p14="http://schemas.microsoft.com/office/powerpoint/2010/main" val="392552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2772E3E-F534-3946-A597-075520FBB5D6}"/>
              </a:ext>
            </a:extLst>
          </p:cNvPr>
          <p:cNvSpPr/>
          <p:nvPr/>
        </p:nvSpPr>
        <p:spPr>
          <a:xfrm>
            <a:off x="-57148" y="0"/>
            <a:ext cx="9201148" cy="5143500"/>
          </a:xfrm>
          <a:prstGeom prst="rect">
            <a:avLst/>
          </a:prstGeom>
          <a:solidFill>
            <a:srgbClr val="FF5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7910147-ABF2-D348-BE23-D841E8F46356}"/>
              </a:ext>
            </a:extLst>
          </p:cNvPr>
          <p:cNvSpPr txBox="1">
            <a:spLocks/>
          </p:cNvSpPr>
          <p:nvPr/>
        </p:nvSpPr>
        <p:spPr>
          <a:xfrm>
            <a:off x="104052" y="3206072"/>
            <a:ext cx="8653347" cy="49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>
                <a:solidFill>
                  <a:schemeClr val="bg1"/>
                </a:solidFill>
              </a:rPr>
              <a:t>LOS INVITAMOS A REVISAR LOS RESULTADOS </a:t>
            </a:r>
            <a:br>
              <a:rPr lang="es-CL" sz="1600">
                <a:solidFill>
                  <a:schemeClr val="bg1"/>
                </a:solidFill>
              </a:rPr>
            </a:br>
            <a:r>
              <a:rPr lang="es-CL" sz="1600">
                <a:solidFill>
                  <a:schemeClr val="bg1"/>
                </a:solidFill>
              </a:rPr>
              <a:t>DE LA </a:t>
            </a:r>
            <a:r>
              <a:rPr lang="es-CL" sz="1600" b="1">
                <a:solidFill>
                  <a:schemeClr val="bg1"/>
                </a:solidFill>
              </a:rPr>
              <a:t>EMPRESA DE TODOS LOS CHILENOS Y CHILENAS</a:t>
            </a:r>
            <a:r>
              <a:rPr lang="es-CL" sz="1600">
                <a:solidFill>
                  <a:schemeClr val="bg1"/>
                </a:solidFill>
              </a:rPr>
              <a:t> EN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E1B88B1-7126-5644-92AF-D758B0123F3E}"/>
              </a:ext>
            </a:extLst>
          </p:cNvPr>
          <p:cNvSpPr/>
          <p:nvPr/>
        </p:nvSpPr>
        <p:spPr>
          <a:xfrm>
            <a:off x="-454334" y="3790283"/>
            <a:ext cx="9211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600" b="1">
                <a:solidFill>
                  <a:schemeClr val="bg1"/>
                </a:solidFill>
              </a:rPr>
              <a:t>WWW.CODELCO.COM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F271599-A59F-CB4B-B731-DE0172FBEF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626" y="4495708"/>
            <a:ext cx="1465677" cy="2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7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A9F7C340-701F-6543-A987-8376F03356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1" y="-105090"/>
            <a:ext cx="9151204" cy="2240797"/>
          </a:xfrm>
          <a:prstGeom prst="rect">
            <a:avLst/>
          </a:prstGeom>
        </p:spPr>
      </p:pic>
      <p:sp>
        <p:nvSpPr>
          <p:cNvPr id="35" name="Rectángulo 20">
            <a:extLst>
              <a:ext uri="{FF2B5EF4-FFF2-40B4-BE49-F238E27FC236}">
                <a16:creationId xmlns:a16="http://schemas.microsoft.com/office/drawing/2014/main" xmlns="" id="{1662A1FA-F7D8-B44E-95E3-98B1A54D7879}"/>
              </a:ext>
            </a:extLst>
          </p:cNvPr>
          <p:cNvSpPr/>
          <p:nvPr/>
        </p:nvSpPr>
        <p:spPr>
          <a:xfrm>
            <a:off x="0" y="1424354"/>
            <a:ext cx="9144000" cy="37191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15" name="Rectángulo 20">
            <a:extLst>
              <a:ext uri="{FF2B5EF4-FFF2-40B4-BE49-F238E27FC236}">
                <a16:creationId xmlns:a16="http://schemas.microsoft.com/office/drawing/2014/main" xmlns="" id="{3E98C042-5172-474F-B6ED-92940BE9FFAA}"/>
              </a:ext>
            </a:extLst>
          </p:cNvPr>
          <p:cNvSpPr/>
          <p:nvPr/>
        </p:nvSpPr>
        <p:spPr>
          <a:xfrm>
            <a:off x="5423956" y="1424353"/>
            <a:ext cx="3198192" cy="32667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" dir="3900000" algn="tr" rotWithShape="0">
              <a:prstClr val="black">
                <a:alpha val="2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E8C7E88-FFE4-0244-B817-9983CEFD4C47}"/>
              </a:ext>
            </a:extLst>
          </p:cNvPr>
          <p:cNvSpPr txBox="1"/>
          <p:nvPr/>
        </p:nvSpPr>
        <p:spPr>
          <a:xfrm>
            <a:off x="315743" y="1581506"/>
            <a:ext cx="445716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SEGURIDAD = </a:t>
            </a:r>
            <a:r>
              <a:rPr lang="es-ES" sz="2400" dirty="0">
                <a:solidFill>
                  <a:srgbClr val="FD5421"/>
                </a:solidFill>
                <a:latin typeface="+mj-lt"/>
                <a:ea typeface="Roboto Condensed" pitchFamily="2" charset="0"/>
              </a:rPr>
              <a:t>VALOR ESENCIAL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1FB121EB-F736-AD45-B2B0-27F3458CC290}"/>
              </a:ext>
            </a:extLst>
          </p:cNvPr>
          <p:cNvCxnSpPr>
            <a:cxnSpLocks/>
          </p:cNvCxnSpPr>
          <p:nvPr/>
        </p:nvCxnSpPr>
        <p:spPr>
          <a:xfrm>
            <a:off x="383449" y="2021476"/>
            <a:ext cx="3844340" cy="0"/>
          </a:xfrm>
          <a:prstGeom prst="line">
            <a:avLst/>
          </a:prstGeom>
          <a:ln w="6350">
            <a:solidFill>
              <a:schemeClr val="bg1">
                <a:alpha val="31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8A70C03-0F00-7A44-90FD-F830FAE8128E}"/>
              </a:ext>
            </a:extLst>
          </p:cNvPr>
          <p:cNvSpPr txBox="1"/>
          <p:nvPr/>
        </p:nvSpPr>
        <p:spPr>
          <a:xfrm flipH="1">
            <a:off x="303453" y="2441536"/>
            <a:ext cx="4571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500"/>
              </a:spcBef>
            </a:pPr>
            <a:r>
              <a:rPr lang="es-ES" sz="11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Durante los tres primeros trimestres redujimos nuestra tasa de frecuencia en 8,6%, comparada con el mismo periodo 2022. Respecto de la tasa de gravedad, mantenemos un desempeño sin grandes variaciones dadas las dos fatalidades ocurridas este año en la División El Teniente y en el Proyecto Andes Norte, con una tendencia continua de mejora en los últimos meses.</a:t>
            </a:r>
          </a:p>
          <a:p>
            <a:pPr defTabSz="609585"/>
            <a:endParaRPr lang="es-ES" sz="11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53B0EB09-9C92-EA46-A58C-0B68BB40F563}"/>
              </a:ext>
            </a:extLst>
          </p:cNvPr>
          <p:cNvSpPr txBox="1"/>
          <p:nvPr/>
        </p:nvSpPr>
        <p:spPr>
          <a:xfrm>
            <a:off x="303453" y="2187786"/>
            <a:ext cx="3141729" cy="27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ts val="1300"/>
              </a:lnSpc>
              <a:spcBef>
                <a:spcPts val="300"/>
              </a:spcBef>
            </a:pPr>
            <a:r>
              <a:rPr lang="es-CL" sz="1600" b="1" dirty="0">
                <a:solidFill>
                  <a:srgbClr val="FD54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SEGURIDAD OCUPACIONAL</a:t>
            </a:r>
          </a:p>
        </p:txBody>
      </p:sp>
      <p:graphicFrame>
        <p:nvGraphicFramePr>
          <p:cNvPr id="27" name="6 Objeto">
            <a:extLst>
              <a:ext uri="{FF2B5EF4-FFF2-40B4-BE49-F238E27FC236}">
                <a16:creationId xmlns:a16="http://schemas.microsoft.com/office/drawing/2014/main" xmlns="" id="{A888ECD8-1D94-6240-8045-9A6F1DD2E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810016"/>
              </p:ext>
            </p:extLst>
          </p:nvPr>
        </p:nvGraphicFramePr>
        <p:xfrm>
          <a:off x="5551263" y="2990249"/>
          <a:ext cx="2869426" cy="160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Hoja de cálculo" r:id="rId5" imgW="4559300" imgH="2908300" progId="Excel.Sheet.8">
                  <p:embed/>
                </p:oleObj>
              </mc:Choice>
              <mc:Fallback>
                <p:oleObj name="Hoja de cálculo" r:id="rId5" imgW="4559300" imgH="2908300" progId="Excel.Sheet.8">
                  <p:embed/>
                  <p:pic>
                    <p:nvPicPr>
                      <p:cNvPr id="27" name="6 Objeto">
                        <a:extLst>
                          <a:ext uri="{FF2B5EF4-FFF2-40B4-BE49-F238E27FC236}">
                            <a16:creationId xmlns:a16="http://schemas.microsoft.com/office/drawing/2014/main" xmlns="" id="{A888ECD8-1D94-6240-8045-9A6F1DD2E8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263" y="2990249"/>
                        <a:ext cx="2869426" cy="160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5 Objeto">
            <a:extLst>
              <a:ext uri="{FF2B5EF4-FFF2-40B4-BE49-F238E27FC236}">
                <a16:creationId xmlns:a16="http://schemas.microsoft.com/office/drawing/2014/main" xmlns="" id="{A3D16588-A51D-6040-9D13-4F750EE1D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767186"/>
              </p:ext>
            </p:extLst>
          </p:nvPr>
        </p:nvGraphicFramePr>
        <p:xfrm>
          <a:off x="5553679" y="1535890"/>
          <a:ext cx="28702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Hoja de cálculo" r:id="rId7" imgW="4597400" imgH="2628900" progId="Excel.Sheet.8">
                  <p:embed/>
                </p:oleObj>
              </mc:Choice>
              <mc:Fallback>
                <p:oleObj name="Hoja de cálculo" r:id="rId7" imgW="4597400" imgH="2628900" progId="Excel.Sheet.8">
                  <p:embed/>
                  <p:pic>
                    <p:nvPicPr>
                      <p:cNvPr id="28" name="5 Objeto">
                        <a:extLst>
                          <a:ext uri="{FF2B5EF4-FFF2-40B4-BE49-F238E27FC236}">
                            <a16:creationId xmlns:a16="http://schemas.microsoft.com/office/drawing/2014/main" xmlns="" id="{A3D16588-A51D-6040-9D13-4F750EE1D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679" y="1535890"/>
                        <a:ext cx="28702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49A87C5C-E056-0D48-98E1-3E360BFAB97A}"/>
              </a:ext>
            </a:extLst>
          </p:cNvPr>
          <p:cNvSpPr txBox="1"/>
          <p:nvPr/>
        </p:nvSpPr>
        <p:spPr>
          <a:xfrm>
            <a:off x="303453" y="3514872"/>
            <a:ext cx="3141729" cy="27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ts val="1300"/>
              </a:lnSpc>
              <a:spcBef>
                <a:spcPts val="300"/>
              </a:spcBef>
            </a:pPr>
            <a:r>
              <a:rPr lang="es-CL" sz="1600" b="1" dirty="0">
                <a:solidFill>
                  <a:srgbClr val="E44C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SIGNIFICATIVOS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018A20F4-BA36-F047-BE0D-BDB87A08FFA7}"/>
              </a:ext>
            </a:extLst>
          </p:cNvPr>
          <p:cNvSpPr/>
          <p:nvPr/>
        </p:nvSpPr>
        <p:spPr>
          <a:xfrm>
            <a:off x="6912976" y="1429700"/>
            <a:ext cx="1708882" cy="23339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es-CL" sz="1000" b="1" dirty="0">
                <a:solidFill>
                  <a:srgbClr val="060606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TASA DE FRECUENCIA</a:t>
            </a:r>
            <a:endParaRPr lang="es-CL" sz="900" b="1" dirty="0">
              <a:solidFill>
                <a:srgbClr val="060606"/>
              </a:solidFill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56EDC68D-80DA-9445-A7F5-540FCD724DE1}"/>
              </a:ext>
            </a:extLst>
          </p:cNvPr>
          <p:cNvSpPr/>
          <p:nvPr/>
        </p:nvSpPr>
        <p:spPr>
          <a:xfrm>
            <a:off x="6983314" y="3229105"/>
            <a:ext cx="1638544" cy="23182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es-CL" sz="1000" b="1" dirty="0">
                <a:solidFill>
                  <a:srgbClr val="000000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TASA DE GRAVEDAD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0ACCCCBA-69DE-1347-9D7C-DC84414CE181}"/>
              </a:ext>
            </a:extLst>
          </p:cNvPr>
          <p:cNvSpPr/>
          <p:nvPr/>
        </p:nvSpPr>
        <p:spPr>
          <a:xfrm>
            <a:off x="854046" y="4898235"/>
            <a:ext cx="17604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b="0" i="0" spc="5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 ENTREGA DE RESULTADOS 2023</a:t>
            </a:r>
          </a:p>
        </p:txBody>
      </p:sp>
      <p:sp>
        <p:nvSpPr>
          <p:cNvPr id="19" name="Marcador de número de diapositiva 8">
            <a:extLst>
              <a:ext uri="{FF2B5EF4-FFF2-40B4-BE49-F238E27FC236}">
                <a16:creationId xmlns:a16="http://schemas.microsoft.com/office/drawing/2014/main" xmlns="" id="{8429D7B0-2155-B74C-9E61-7592CE75679C}"/>
              </a:ext>
            </a:extLst>
          </p:cNvPr>
          <p:cNvSpPr txBox="1">
            <a:spLocks/>
          </p:cNvSpPr>
          <p:nvPr/>
        </p:nvSpPr>
        <p:spPr>
          <a:xfrm>
            <a:off x="8732036" y="4897539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800" smtClean="0">
                <a:solidFill>
                  <a:schemeClr val="bg1"/>
                </a:solidFill>
              </a:rPr>
              <a:pPr algn="ctr"/>
              <a:t>2</a:t>
            </a:fld>
            <a:endParaRPr lang="es-ES" sz="800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BA852DA-6A51-6340-9473-6CE860C1010E}"/>
              </a:ext>
            </a:extLst>
          </p:cNvPr>
          <p:cNvSpPr/>
          <p:nvPr/>
        </p:nvSpPr>
        <p:spPr>
          <a:xfrm>
            <a:off x="4091403" y="4900092"/>
            <a:ext cx="48990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b="0" i="0" spc="5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2023 CODELCO CHILE. TODOS LOS DERECHOS RESERVADOS. </a:t>
            </a:r>
            <a:r>
              <a:rPr lang="es-ES" sz="800" i="0" spc="5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s-ES" sz="800" b="0" i="0" spc="5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s-ES" sz="800" spc="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INFORMACIÓN USO GENERAL</a:t>
            </a:r>
            <a:r>
              <a:rPr lang="es-ES" sz="800" b="0" i="0" spc="5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800" b="0" i="0" spc="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endParaRPr lang="es-ES" sz="800" b="0" i="0" spc="50" baseline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C0204FE3-C28E-2B42-9FDA-4BC3C6AAF84F}"/>
              </a:ext>
            </a:extLst>
          </p:cNvPr>
          <p:cNvSpPr/>
          <p:nvPr/>
        </p:nvSpPr>
        <p:spPr>
          <a:xfrm>
            <a:off x="7176759" y="4881609"/>
            <a:ext cx="3569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i="0" spc="50" baseline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Calibri Light" panose="020F0302020204030204" pitchFamily="34" charset="0"/>
              </a:rPr>
              <a:t>AG</a:t>
            </a:r>
            <a:endParaRPr lang="es-CL" sz="900" b="1" i="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8A4AD31F-483F-FB4E-A5E2-6A11EC2D99FA}"/>
              </a:ext>
            </a:extLst>
          </p:cNvPr>
          <p:cNvSpPr/>
          <p:nvPr/>
        </p:nvSpPr>
        <p:spPr>
          <a:xfrm>
            <a:off x="7238058" y="4896270"/>
            <a:ext cx="180000" cy="180000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pic>
        <p:nvPicPr>
          <p:cNvPr id="32" name="Imagen 7">
            <a:extLst>
              <a:ext uri="{FF2B5EF4-FFF2-40B4-BE49-F238E27FC236}">
                <a16:creationId xmlns:a16="http://schemas.microsoft.com/office/drawing/2014/main" xmlns="" id="{B98DF672-6A83-C942-889C-309261ED597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9" y="4929968"/>
            <a:ext cx="791086" cy="1516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9FFAEFA-8EF2-0795-0500-BE14BFDD0D4F}"/>
              </a:ext>
            </a:extLst>
          </p:cNvPr>
          <p:cNvSpPr txBox="1"/>
          <p:nvPr/>
        </p:nvSpPr>
        <p:spPr>
          <a:xfrm>
            <a:off x="355374" y="3792561"/>
            <a:ext cx="47646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defTabSz="609585">
              <a:spcBef>
                <a:spcPts val="500"/>
              </a:spcBef>
              <a:defRPr sz="110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s-ES" dirty="0"/>
              <a:t>Hemos consolidado los informes de eventos significativos como unos de los pilares de la gestión preventiva de seguridad, incrementando en casi 600% la </a:t>
            </a:r>
            <a:r>
              <a:rPr lang="es-ES" dirty="0" err="1"/>
              <a:t>reportabilidad</a:t>
            </a:r>
            <a:r>
              <a:rPr lang="es-ES" dirty="0"/>
              <a:t>. Adicionalmente, continuamos desplegando la nueva estrategia de Seguridad y Salud Ocupacional con foco en la gestión efectiva de los controles críticos, especialmente en el cierre de las brechas identificadas.</a:t>
            </a:r>
          </a:p>
        </p:txBody>
      </p:sp>
    </p:spTree>
    <p:extLst>
      <p:ext uri="{BB962C8B-B14F-4D97-AF65-F5344CB8AC3E}">
        <p14:creationId xmlns:p14="http://schemas.microsoft.com/office/powerpoint/2010/main" val="128912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2B6BF3B-4F0E-6A43-9D32-E2BD3D97C0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4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iapositiva de think-cell" r:id="rId7" imgW="270" imgH="270" progId="TCLayout.ActiveDocument.1">
                  <p:embed/>
                </p:oleObj>
              </mc:Choice>
              <mc:Fallback>
                <p:oleObj name="Diapositiva de think-cell" r:id="rId7" imgW="270" imgH="270" progId="TCLayout.ActiveDocument.1">
                  <p:embed/>
                  <p:pic>
                    <p:nvPicPr>
                      <p:cNvPr id="5" name="4 Objeto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Rectángulo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CL" sz="9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210F0629-9C8B-C748-8DEF-CEB3D9D1E22D}"/>
              </a:ext>
            </a:extLst>
          </p:cNvPr>
          <p:cNvSpPr/>
          <p:nvPr/>
        </p:nvSpPr>
        <p:spPr>
          <a:xfrm>
            <a:off x="-2" y="0"/>
            <a:ext cx="9144002" cy="5143500"/>
          </a:xfrm>
          <a:prstGeom prst="rect">
            <a:avLst/>
          </a:prstGeom>
          <a:solidFill>
            <a:srgbClr val="060606">
              <a:alpha val="3046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2400" dirty="0">
              <a:solidFill>
                <a:srgbClr val="FFB202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0E3CB655-C138-CD4C-89D7-B5B223421C80}"/>
              </a:ext>
            </a:extLst>
          </p:cNvPr>
          <p:cNvSpPr txBox="1"/>
          <p:nvPr/>
        </p:nvSpPr>
        <p:spPr>
          <a:xfrm>
            <a:off x="-1030014" y="893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xmlns="" id="{319CF665-D3B3-83A5-2439-DCD38EF465BD}"/>
              </a:ext>
            </a:extLst>
          </p:cNvPr>
          <p:cNvSpPr txBox="1"/>
          <p:nvPr/>
        </p:nvSpPr>
        <p:spPr>
          <a:xfrm>
            <a:off x="4056405" y="1574371"/>
            <a:ext cx="4593021" cy="5559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fontAlgn="t">
              <a:lnSpc>
                <a:spcPts val="3300"/>
              </a:lnSpc>
              <a:buClr>
                <a:srgbClr val="008998"/>
              </a:buClr>
              <a:buSzPct val="100000"/>
            </a:pPr>
            <a:r>
              <a:rPr lang="es-CL" sz="3800" spc="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Condensed" panose="02000000000000000000" pitchFamily="2" charset="0"/>
                <a:cs typeface="Roboto" panose="02000000000000000000" pitchFamily="2" charset="0"/>
              </a:rPr>
              <a:t>RESULTADOS 3T 2023</a:t>
            </a:r>
            <a:endParaRPr lang="es-CL" sz="3800" spc="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7" name="7 Redondear rectángulo de esquina sencilla">
            <a:extLst>
              <a:ext uri="{FF2B5EF4-FFF2-40B4-BE49-F238E27FC236}">
                <a16:creationId xmlns:a16="http://schemas.microsoft.com/office/drawing/2014/main" xmlns="" id="{1C6B6154-A15B-0F4B-B728-F40EE0C6D931}"/>
              </a:ext>
            </a:extLst>
          </p:cNvPr>
          <p:cNvSpPr/>
          <p:nvPr/>
        </p:nvSpPr>
        <p:spPr>
          <a:xfrm rot="10800000" flipH="1">
            <a:off x="272142" y="231774"/>
            <a:ext cx="8632372" cy="4681971"/>
          </a:xfrm>
          <a:prstGeom prst="round1Rect">
            <a:avLst>
              <a:gd name="adj" fmla="val 23019"/>
            </a:avLst>
          </a:prstGeom>
          <a:noFill/>
          <a:ln w="12700">
            <a:solidFill>
              <a:schemeClr val="bg1">
                <a:alpha val="3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E5FD7A4-C8E1-4C49-AF34-94C7682215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94" y="4446320"/>
            <a:ext cx="1363057" cy="2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8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957B283-15CF-3E4B-BBC6-50D299DEA8D7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5" name="26 Rectángulo">
            <a:extLst>
              <a:ext uri="{FF2B5EF4-FFF2-40B4-BE49-F238E27FC236}">
                <a16:creationId xmlns:a16="http://schemas.microsoft.com/office/drawing/2014/main" xmlns="" id="{057C0B59-EB6F-DF4A-9F77-14CABF8F932A}"/>
              </a:ext>
            </a:extLst>
          </p:cNvPr>
          <p:cNvSpPr/>
          <p:nvPr/>
        </p:nvSpPr>
        <p:spPr>
          <a:xfrm>
            <a:off x="-3859" y="-873"/>
            <a:ext cx="9143999" cy="51435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4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9691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iapositiva de think-cell" r:id="rId46" imgW="270" imgH="270" progId="TCLayout.ActiveDocument.1">
                  <p:embed/>
                </p:oleObj>
              </mc:Choice>
              <mc:Fallback>
                <p:oleObj name="Diapositiva de think-cell" r:id="rId46" imgW="270" imgH="270" progId="TCLayout.ActiveDocument.1">
                  <p:embed/>
                  <p:pic>
                    <p:nvPicPr>
                      <p:cNvPr id="5" name="4 Objeto" hidden="1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ángulo 25">
            <a:extLst>
              <a:ext uri="{FF2B5EF4-FFF2-40B4-BE49-F238E27FC236}">
                <a16:creationId xmlns:a16="http://schemas.microsoft.com/office/drawing/2014/main" xmlns="" id="{BBCFE985-FAA1-5D4E-985E-6BD39D36BB15}"/>
              </a:ext>
            </a:extLst>
          </p:cNvPr>
          <p:cNvSpPr/>
          <p:nvPr/>
        </p:nvSpPr>
        <p:spPr>
          <a:xfrm>
            <a:off x="3925142" y="4253898"/>
            <a:ext cx="1455735" cy="215444"/>
          </a:xfrm>
          <a:prstGeom prst="rect">
            <a:avLst/>
          </a:prstGeom>
          <a:noFill/>
          <a:ln w="3175"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" name="1 Rectángulo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CL" sz="9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3" name="Rectángulo 372"/>
          <p:cNvSpPr/>
          <p:nvPr>
            <p:custDataLst>
              <p:tags r:id="rId4"/>
            </p:custDataLst>
          </p:nvPr>
        </p:nvSpPr>
        <p:spPr bwMode="auto">
          <a:xfrm>
            <a:off x="4001341" y="4290422"/>
            <a:ext cx="160338" cy="120650"/>
          </a:xfrm>
          <a:prstGeom prst="rect">
            <a:avLst/>
          </a:prstGeom>
          <a:solidFill>
            <a:srgbClr val="FD54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51616A"/>
              </a:solidFill>
            </a:endParaRPr>
          </a:p>
        </p:txBody>
      </p:sp>
      <p:sp>
        <p:nvSpPr>
          <p:cNvPr id="454" name="Rectángulo 453"/>
          <p:cNvSpPr/>
          <p:nvPr>
            <p:custDataLst>
              <p:tags r:id="rId5"/>
            </p:custDataLst>
          </p:nvPr>
        </p:nvSpPr>
        <p:spPr bwMode="auto">
          <a:xfrm>
            <a:off x="4701429" y="4290422"/>
            <a:ext cx="160338" cy="120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51616A"/>
              </a:solidFill>
            </a:endParaRPr>
          </a:p>
        </p:txBody>
      </p:sp>
      <p:sp>
        <p:nvSpPr>
          <p:cNvPr id="358" name="Marcador de texto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212479" y="4287248"/>
            <a:ext cx="3873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700C35A-023C-44AA-AA9E-FCA1E50C8DAC}" type="datetime'''''''Q''''''''3'''' ''2''02''''''''''''2'''''''''''''''''">
              <a:rPr lang="es-CL" altLang="en-US" sz="900" smtClean="0">
                <a:solidFill>
                  <a:schemeClr val="bg1"/>
                </a:solidFill>
              </a:rPr>
              <a:pPr/>
              <a:t>Q3 2022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41" name="Marcador de texto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912566" y="4287248"/>
            <a:ext cx="3873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7D42108-7BFA-4C01-8308-1CB173C0FC1A}" type="datetime'''''''''''Q3'' ''''''''''''''2''''0''''''''''2''''3'''''''''">
              <a:rPr lang="es-CL" altLang="en-US" sz="900" smtClean="0">
                <a:solidFill>
                  <a:schemeClr val="bg1"/>
                </a:solidFill>
              </a:rPr>
              <a:pPr/>
              <a:t>Q3 2023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graphicFrame>
        <p:nvGraphicFramePr>
          <p:cNvPr id="448" name="Chart 3">
            <a:extLst>
              <a:ext uri="{FF2B5EF4-FFF2-40B4-BE49-F238E27FC236}">
                <a16:creationId xmlns:a16="http://schemas.microsoft.com/office/drawing/2014/main" xmlns="" id="{7F745BE3-CAE4-4A72-2CF8-D0CE3EB34DA8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43537350"/>
              </p:ext>
            </p:extLst>
          </p:nvPr>
        </p:nvGraphicFramePr>
        <p:xfrm>
          <a:off x="881465" y="1726359"/>
          <a:ext cx="7742238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452" name="Rectángulo 451">
            <a:extLst>
              <a:ext uri="{FF2B5EF4-FFF2-40B4-BE49-F238E27FC236}">
                <a16:creationId xmlns:a16="http://schemas.microsoft.com/office/drawing/2014/main" xmlns="" id="{E742EF34-FF0C-5832-8A4D-DAF529B2896B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735415" y="3556747"/>
            <a:ext cx="114300" cy="12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464A41C-CA80-465C-8765-EBF769B392A8}" type="datetime'5''''''''''''''''''''''''''''''''''''''''0'''''">
              <a:rPr lang="es-CL" altLang="en-US" sz="900" smtClean="0">
                <a:solidFill>
                  <a:schemeClr val="bg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s-CL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450" name="Rectángulo 449">
            <a:extLst>
              <a:ext uri="{FF2B5EF4-FFF2-40B4-BE49-F238E27FC236}">
                <a16:creationId xmlns:a16="http://schemas.microsoft.com/office/drawing/2014/main" xmlns="" id="{D64BB12F-02F5-4C98-5DA4-D839D1872AB9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678265" y="3377359"/>
            <a:ext cx="171450" cy="12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4D762A9-6168-4E38-9252-452FFDC469C1}" type="datetime'''1''''''''''''''''''''''0''''''''''''''''''''''''''0'''''''">
              <a:rPr lang="es-CL" altLang="en-US" sz="900" smtClean="0">
                <a:solidFill>
                  <a:schemeClr val="bg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s-CL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138" name="Marcador de texto 2">
            <a:extLst>
              <a:ext uri="{FF2B5EF4-FFF2-40B4-BE49-F238E27FC236}">
                <a16:creationId xmlns:a16="http://schemas.microsoft.com/office/drawing/2014/main" xmlns="" id="{4F24C82A-048F-C840-AE04-344DF58B71C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92565" y="3768837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820B324-4EE7-4163-A701-C1513746AC5B}" type="datetime'''''''''''''''''''''''''''0'''''''''">
              <a:rPr lang="es-CL" altLang="en-US" sz="900" smtClean="0">
                <a:solidFill>
                  <a:schemeClr val="bg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s-CL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451" name="Rectángulo 450">
            <a:extLst>
              <a:ext uri="{FF2B5EF4-FFF2-40B4-BE49-F238E27FC236}">
                <a16:creationId xmlns:a16="http://schemas.microsoft.com/office/drawing/2014/main" xmlns="" id="{CA081750-D44C-7C43-CDBD-7A5EC3F3DBA9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678265" y="3196384"/>
            <a:ext cx="171450" cy="12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34C8E41-8D7F-4E3F-9388-023D34E66394}" type="datetime'''''''''''''''''''1''''''''''''''''''''5''0'''''''''">
              <a:rPr lang="es-CL" altLang="en-US" sz="900" smtClean="0">
                <a:solidFill>
                  <a:schemeClr val="bg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s-CL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455" name="Rectángulo 454">
            <a:extLst>
              <a:ext uri="{FF2B5EF4-FFF2-40B4-BE49-F238E27FC236}">
                <a16:creationId xmlns:a16="http://schemas.microsoft.com/office/drawing/2014/main" xmlns="" id="{ACE9A454-9907-ED5D-F717-EB1110B32B60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678265" y="3015409"/>
            <a:ext cx="171450" cy="12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D222201-0EE5-4C26-BFFF-9A1E9C32A56A}" type="datetime'''''''''''''''2''''''''''''''''''''''''''''0''0'">
              <a:rPr lang="es-CL" altLang="en-US" sz="900" smtClean="0">
                <a:solidFill>
                  <a:schemeClr val="bg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es-CL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459" name="Rectángulo 458">
            <a:extLst>
              <a:ext uri="{FF2B5EF4-FFF2-40B4-BE49-F238E27FC236}">
                <a16:creationId xmlns:a16="http://schemas.microsoft.com/office/drawing/2014/main" xmlns="" id="{F375C3BA-9BFB-FBCD-07EF-6595E96B70BD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678265" y="2836023"/>
            <a:ext cx="171450" cy="12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57071F7-91BE-40CA-911F-81775B0EABD6}" type="datetime'2''''''''''''''5''''''''''''0'''''''''''''''">
              <a:rPr lang="es-CL" altLang="en-US" sz="900" smtClean="0">
                <a:solidFill>
                  <a:schemeClr val="bg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250</a:t>
            </a:fld>
            <a:endParaRPr lang="es-CL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469" name="Rectángulo 468">
            <a:extLst>
              <a:ext uri="{FF2B5EF4-FFF2-40B4-BE49-F238E27FC236}">
                <a16:creationId xmlns:a16="http://schemas.microsoft.com/office/drawing/2014/main" xmlns="" id="{5823B0C3-7B1D-4085-93FE-F1291D154CDE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592540" y="2291510"/>
            <a:ext cx="257175" cy="12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07E3C5F-C4C9-4352-AFE3-E4C947996168}" type="datetime'''''''''''''''''1.''''''''''''''''''''0''''''0''''''''0'">
              <a:rPr lang="es-CL" altLang="en-US" sz="900" smtClean="0">
                <a:solidFill>
                  <a:schemeClr val="bg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1.000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71" name="Rectángulo 470">
            <a:extLst>
              <a:ext uri="{FF2B5EF4-FFF2-40B4-BE49-F238E27FC236}">
                <a16:creationId xmlns:a16="http://schemas.microsoft.com/office/drawing/2014/main" xmlns="" id="{6E5D6483-6775-0F75-1AF3-32E7535805C9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592540" y="2110535"/>
            <a:ext cx="257175" cy="12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4723996-EDBA-4023-8C6B-C056FC9A9EF1}" type="datetime'''''1''''''''''''''''.''''''''''''0''''5''''''''''''''''0'''">
              <a:rPr lang="es-CL" altLang="en-US" sz="900" smtClean="0">
                <a:solidFill>
                  <a:schemeClr val="bg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1.050</a:t>
            </a:fld>
            <a:endParaRPr lang="es-CL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472" name="Rectángulo 471">
            <a:extLst>
              <a:ext uri="{FF2B5EF4-FFF2-40B4-BE49-F238E27FC236}">
                <a16:creationId xmlns:a16="http://schemas.microsoft.com/office/drawing/2014/main" xmlns="" id="{E4C54285-D6BD-A3CF-1729-C18CAA94D8BA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592540" y="1931148"/>
            <a:ext cx="257175" cy="12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ABACF27-7C57-489F-91DD-9208456A8810}" type="datetime'1''''''.1''''''0''''''''''''''''''''''''''0'''''''''''''''''">
              <a:rPr lang="es-CL" altLang="en-US" sz="900" smtClean="0">
                <a:solidFill>
                  <a:schemeClr val="bg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1.100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73" name="Rectángulo 472">
            <a:extLst>
              <a:ext uri="{FF2B5EF4-FFF2-40B4-BE49-F238E27FC236}">
                <a16:creationId xmlns:a16="http://schemas.microsoft.com/office/drawing/2014/main" xmlns="" id="{34D09E4F-36A6-8099-611D-BA1056AE2FFA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592540" y="1750173"/>
            <a:ext cx="257175" cy="12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DFD96B7-799F-45E3-8B89-1280337C7C41}" type="datetime'''''''1''.''''''1''''''''''''''''''5''''''''0'''''''''''''''''">
              <a:rPr lang="es-CL" altLang="en-US" sz="900" smtClean="0">
                <a:solidFill>
                  <a:schemeClr val="bg1"/>
                </a:solidFill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1.150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 useBgFill="1"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7DC5B460-30BA-3674-6014-99DFFEB000EF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870670" y="2562972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4FA6D289-2E9C-732B-FE3D-EF4C0A6A00DF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870670" y="2620122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31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E6771C6B-4DBE-3947-8722-3DD673C08769}"/>
              </a:ext>
            </a:extLst>
          </p:cNvPr>
          <p:cNvGrpSpPr/>
          <p:nvPr/>
        </p:nvGrpSpPr>
        <p:grpSpPr>
          <a:xfrm>
            <a:off x="5880245" y="2525025"/>
            <a:ext cx="523782" cy="220664"/>
            <a:chOff x="5845895" y="2530795"/>
            <a:chExt cx="604839" cy="220664"/>
          </a:xfrm>
        </p:grpSpPr>
        <p:sp useBgFill="1"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B2DA0389-0D55-C89A-85B3-E87A6814618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auto">
            <a:xfrm>
              <a:off x="5845895" y="2530795"/>
              <a:ext cx="604839" cy="220664"/>
            </a:xfrm>
            <a:custGeom>
              <a:avLst/>
              <a:gdLst/>
              <a:ahLst/>
              <a:cxnLst/>
              <a:rect l="0" t="0" r="0" b="0"/>
              <a:pathLst>
                <a:path w="604839" h="220664">
                  <a:moveTo>
                    <a:pt x="0" y="163513"/>
                  </a:moveTo>
                  <a:lnTo>
                    <a:pt x="604838" y="0"/>
                  </a:lnTo>
                  <a:lnTo>
                    <a:pt x="604838" y="57150"/>
                  </a:lnTo>
                  <a:lnTo>
                    <a:pt x="0" y="220663"/>
                  </a:lnTo>
                  <a:close/>
                </a:path>
              </a:pathLst>
            </a:cu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1F3329F3-C24D-0680-4330-8A74C6D28C9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auto">
            <a:xfrm>
              <a:off x="5845895" y="2530795"/>
              <a:ext cx="604839" cy="163514"/>
            </a:xfrm>
            <a:custGeom>
              <a:avLst/>
              <a:gdLst/>
              <a:ahLst/>
              <a:cxnLst/>
              <a:rect l="0" t="0" r="0" b="0"/>
              <a:pathLst>
                <a:path w="604839" h="163514">
                  <a:moveTo>
                    <a:pt x="0" y="163513"/>
                  </a:moveTo>
                  <a:lnTo>
                    <a:pt x="604838" y="0"/>
                  </a:lnTo>
                </a:path>
              </a:pathLst>
            </a:custGeom>
            <a:ln w="31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ADB0DF2A-615B-742B-F309-0C3ACD4532F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auto">
            <a:xfrm>
              <a:off x="5845895" y="2587945"/>
              <a:ext cx="604839" cy="163514"/>
            </a:xfrm>
            <a:custGeom>
              <a:avLst/>
              <a:gdLst/>
              <a:ahLst/>
              <a:cxnLst/>
              <a:rect l="0" t="0" r="0" b="0"/>
              <a:pathLst>
                <a:path w="604839" h="163514">
                  <a:moveTo>
                    <a:pt x="0" y="163513"/>
                  </a:moveTo>
                  <a:lnTo>
                    <a:pt x="604838" y="0"/>
                  </a:lnTo>
                </a:path>
              </a:pathLst>
            </a:custGeom>
            <a:ln w="31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2ABF5BFB-B832-7B4E-B90E-A63515763B0A}"/>
              </a:ext>
            </a:extLst>
          </p:cNvPr>
          <p:cNvGrpSpPr/>
          <p:nvPr/>
        </p:nvGrpSpPr>
        <p:grpSpPr>
          <a:xfrm>
            <a:off x="7949432" y="2501059"/>
            <a:ext cx="532779" cy="220664"/>
            <a:chOff x="7917900" y="2530795"/>
            <a:chExt cx="604839" cy="220664"/>
          </a:xfrm>
        </p:grpSpPr>
        <p:sp useBgFill="1"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A48CFF6-3B2C-65DA-2797-B3DDCFB1E81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7917900" y="2530795"/>
              <a:ext cx="604839" cy="220664"/>
            </a:xfrm>
            <a:custGeom>
              <a:avLst/>
              <a:gdLst/>
              <a:ahLst/>
              <a:cxnLst/>
              <a:rect l="0" t="0" r="0" b="0"/>
              <a:pathLst>
                <a:path w="604839" h="220664">
                  <a:moveTo>
                    <a:pt x="0" y="163513"/>
                  </a:moveTo>
                  <a:lnTo>
                    <a:pt x="604838" y="0"/>
                  </a:lnTo>
                  <a:lnTo>
                    <a:pt x="604838" y="57150"/>
                  </a:lnTo>
                  <a:lnTo>
                    <a:pt x="0" y="220663"/>
                  </a:lnTo>
                  <a:close/>
                </a:path>
              </a:pathLst>
            </a:cu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6CA62025-B084-83F4-4F26-D9FC9A62102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7917900" y="2530795"/>
              <a:ext cx="604839" cy="163514"/>
            </a:xfrm>
            <a:custGeom>
              <a:avLst/>
              <a:gdLst/>
              <a:ahLst/>
              <a:cxnLst/>
              <a:rect l="0" t="0" r="0" b="0"/>
              <a:pathLst>
                <a:path w="604839" h="163514">
                  <a:moveTo>
                    <a:pt x="0" y="163513"/>
                  </a:moveTo>
                  <a:lnTo>
                    <a:pt x="604838" y="0"/>
                  </a:lnTo>
                </a:path>
              </a:pathLst>
            </a:custGeom>
            <a:ln w="31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2BAA9BF8-353D-6B9C-8EC6-DA5FA1E35F6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7917900" y="2587945"/>
              <a:ext cx="604839" cy="163514"/>
            </a:xfrm>
            <a:custGeom>
              <a:avLst/>
              <a:gdLst/>
              <a:ahLst/>
              <a:cxnLst/>
              <a:rect l="0" t="0" r="0" b="0"/>
              <a:pathLst>
                <a:path w="604839" h="163514">
                  <a:moveTo>
                    <a:pt x="0" y="163513"/>
                  </a:moveTo>
                  <a:lnTo>
                    <a:pt x="604838" y="0"/>
                  </a:lnTo>
                </a:path>
              </a:pathLst>
            </a:custGeom>
            <a:ln w="31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17C871DD-66A7-E0B8-20C1-C3D17E24A169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870670" y="2562972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6" name="Marcador de texto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972322" y="3875199"/>
            <a:ext cx="47835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950"/>
              </a:lnSpc>
              <a:spcBef>
                <a:spcPct val="0"/>
              </a:spcBef>
              <a:spcAft>
                <a:spcPct val="0"/>
              </a:spcAft>
              <a:buNone/>
            </a:pPr>
            <a:fld id="{1B62CEE0-6A9E-4F73-9461-FD9CED271F4A}" type="datetime'''Co''d''''''e''l''''''c''o &#10;T''''''''''''''''''''''''ot''al'">
              <a:rPr lang="es-CL" altLang="en-US" sz="900" b="1" smtClean="0">
                <a:solidFill>
                  <a:schemeClr val="bg1"/>
                </a:solidFill>
              </a:rPr>
              <a:pPr marL="0" indent="0" algn="ctr">
                <a:lnSpc>
                  <a:spcPts val="95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Codelco 
Total</a:t>
            </a:fld>
            <a:endParaRPr lang="es-CL" sz="9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xmlns="" id="{BBD5070D-240E-AF48-BEFF-91C81F80F8B2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5841133" y="1940672"/>
            <a:ext cx="346075" cy="1603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19050" tIns="0" rIns="1905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3B3122B-D92A-4F6A-9719-462EDABF750B}" type="datetime'''''''''''''''''''''''''1''''''.''''0''6''''''''''2'''">
              <a:rPr lang="es-CL" altLang="en-US" sz="1050" b="1" smtClean="0">
                <a:solidFill>
                  <a:schemeClr val="bg1"/>
                </a:solidFill>
              </a:rPr>
              <a:pPr/>
              <a:t>1.062</a:t>
            </a:fld>
            <a:endParaRPr lang="es-CL" sz="105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xmlns="" id="{0B44EF7B-926A-C846-A2DF-11C53A34031B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6161808" y="2288334"/>
            <a:ext cx="242888" cy="1603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19050" tIns="0" rIns="1905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EA5F0A0-315B-46B6-B776-2F2C2ECBB2CF}" type="datetime'''9''''''''''''''''''''''''''''''6''''''''''''''''6'''''''''''">
              <a:rPr lang="es-CL" altLang="en-US" sz="1050" b="1" smtClean="0">
                <a:solidFill>
                  <a:schemeClr val="bg1"/>
                </a:solidFill>
              </a:rPr>
              <a:pPr/>
              <a:t>966</a:t>
            </a:fld>
            <a:endParaRPr lang="es-CL" sz="1050" b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xmlns="" id="{61313640-9BAF-3749-98E6-D303BB8AD923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7923298" y="1653652"/>
            <a:ext cx="346075" cy="1603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19050" tIns="0" rIns="1905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AA90014-BE10-415A-8867-8D00EE8A74E2}" type="datetime'''''1''''''''''''''.''''1''''''''3''''''''''''''''6'''''">
              <a:rPr lang="es-CL" altLang="en-US" sz="1050" b="1" smtClean="0">
                <a:solidFill>
                  <a:schemeClr val="bg1"/>
                </a:solidFill>
              </a:rPr>
              <a:pPr/>
              <a:t>1.136</a:t>
            </a:fld>
            <a:endParaRPr lang="es-CL" sz="105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74" name="Marcador de texto 2">
            <a:extLst>
              <a:ext uri="{FF2B5EF4-FFF2-40B4-BE49-F238E27FC236}">
                <a16:creationId xmlns:a16="http://schemas.microsoft.com/office/drawing/2014/main" xmlns="" id="{1CB220E4-A2BC-783D-B1D8-14802B173E45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762711" y="3875199"/>
            <a:ext cx="4683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585214-AA7D-4151-82CF-866210C61D83}" type="datetime'R''a''''d''''''omi''r''o'''''' ''&#10;''''''''''''To''m''''i''c'">
              <a:rPr lang="es-CL" altLang="en-US" sz="900" smtClean="0">
                <a:solidFill>
                  <a:schemeClr val="bg1"/>
                </a:solidFill>
              </a:rPr>
              <a:pPr/>
              <a:t>Radomiro 
Tomic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19" name="Marcador de texto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035703" y="3875199"/>
            <a:ext cx="6873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E306BA-EE84-4547-ABAE-1ACA2C4E802B}" type="datetime'''M''inistr''o'''''''''''''''' ''Ha''''''''''''''l''''es'''''">
              <a:rPr lang="es-CL" altLang="en-US" sz="9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Ministro Hales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20" name="Marcador de texto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869140" y="3875199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5B3842-3C6F-4C50-B5FD-F1E62C56A197}" type="datetime'''''''Sa''l''''''''v''''''''''''''''''a''d''''o''''''r'''''">
              <a:rPr lang="es-CL" altLang="en-US" sz="9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Salvador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18" name="Marcador de texto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57938" y="3875199"/>
            <a:ext cx="6810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11279C-A411-4D06-AA07-0F931C8CECF3}" type="datetime'Chu''''''''''''''qu''i''c''''a''''''''''''m''a''''''t''''a'">
              <a:rPr lang="es-CL" altLang="en-US" sz="9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Chuquicamata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21" name="Marcador de texto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4573673" y="3875199"/>
            <a:ext cx="3413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6CED75-9763-4160-ADDA-A6A264357661}" type="datetime'An''''''''''''d''''''''''''''''''i''''''''''n''''''''a'''">
              <a:rPr lang="es-CL" altLang="en-US" sz="9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Andina</a:t>
            </a:fld>
            <a:endParaRPr lang="es-CL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102" name="Marcador de texto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483318" y="3875199"/>
            <a:ext cx="4032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950"/>
              </a:lnSpc>
              <a:spcBef>
                <a:spcPct val="0"/>
              </a:spcBef>
              <a:spcAft>
                <a:spcPct val="0"/>
              </a:spcAft>
              <a:buNone/>
            </a:pPr>
            <a:fld id="{07A13A1A-F5DB-45EB-8328-99BC0CE21D36}" type="datetime'''''Gab''''riel''''a ''''&#10;M''i''''''''s''''''tr''''''al'''''''">
              <a:rPr lang="es-CL" altLang="en-US" sz="900" smtClean="0">
                <a:solidFill>
                  <a:schemeClr val="bg1"/>
                </a:solidFill>
              </a:rPr>
              <a:pPr marL="0" indent="0" algn="ctr">
                <a:lnSpc>
                  <a:spcPts val="95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Gabriela 
Mistral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22" name="Marcador de texto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5185133" y="3875199"/>
            <a:ext cx="533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56540F-EDF6-450F-BA80-B0ED7AF5E9D7}" type="datetime'E''''l ''T''''''''eni''e''''''''''''n''''''t''''''e'''''''''''">
              <a:rPr lang="es-CL" altLang="en-US" sz="9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El Teniente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23" name="Marcador de texto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887077" y="3881775"/>
            <a:ext cx="482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950"/>
              </a:lnSpc>
              <a:spcBef>
                <a:spcPct val="0"/>
              </a:spcBef>
              <a:spcAft>
                <a:spcPct val="0"/>
              </a:spcAft>
              <a:buNone/>
            </a:pPr>
            <a:fld id="{84168E03-507E-41A6-99AA-A31345841870}" type="datetime'''Co''de''lco'''' &#10;D''''iv''''''''i''''s''i''''one''''s'''''''">
              <a:rPr lang="es-CL" altLang="en-US" sz="900" smtClean="0">
                <a:solidFill>
                  <a:schemeClr val="bg1"/>
                </a:solidFill>
              </a:rPr>
              <a:pPr marL="0" indent="0" algn="ctr">
                <a:lnSpc>
                  <a:spcPts val="95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Codelco 
Divisiones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24" name="Marcador de texto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567890" y="3875199"/>
            <a:ext cx="4937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ADA17B-C869-459C-990E-7CBB2729284E}" type="datetime'E''l'' ''''A''''br''''''''''''a'''' (*)'''''''''''''''''''''">
              <a:rPr lang="es-CL" altLang="en-US" sz="9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El Abra (*)</a:t>
            </a:fld>
            <a:endParaRPr lang="es-CL" sz="900">
              <a:solidFill>
                <a:schemeClr val="bg1"/>
              </a:solidFill>
              <a:sym typeface="+mn-lt"/>
            </a:endParaRPr>
          </a:p>
        </p:txBody>
      </p:sp>
      <p:sp>
        <p:nvSpPr>
          <p:cNvPr id="425" name="Marcador de texto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208789" y="3875199"/>
            <a:ext cx="609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950"/>
              </a:lnSpc>
              <a:spcBef>
                <a:spcPct val="0"/>
              </a:spcBef>
              <a:spcAft>
                <a:spcPct val="0"/>
              </a:spcAft>
              <a:buNone/>
            </a:pPr>
            <a:fld id="{561A9742-AD23-4064-BBB2-03C4EB581367}" type="datetime'''''A''ng''''l''''''''''o'''''''' &#10;A''m''erica''n'' ''(*)'''">
              <a:rPr lang="es-CL" altLang="en-US" sz="900" smtClean="0">
                <a:solidFill>
                  <a:schemeClr val="bg1"/>
                </a:solidFill>
              </a:rPr>
              <a:pPr marL="0" indent="0" algn="ctr">
                <a:lnSpc>
                  <a:spcPts val="95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Anglo 
American (*)</a:t>
            </a:fld>
            <a:endParaRPr lang="es-CL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xmlns="" id="{6555D556-1800-C142-ABF8-7833D466762A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8227463" y="2002902"/>
            <a:ext cx="346075" cy="1603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19050" tIns="0" rIns="1905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238D0E6-782B-4FBF-BAA4-3BFB4A477EE4}" type="datetime'''1.0''3''''''''''''''''''''''''9'''">
              <a:rPr lang="es-CL" altLang="en-US" sz="1050" b="1" smtClean="0">
                <a:solidFill>
                  <a:schemeClr val="bg1"/>
                </a:solidFill>
              </a:rPr>
              <a:pPr/>
              <a:t>1.039</a:t>
            </a:fld>
            <a:endParaRPr lang="es-CL" sz="105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3859" y="4519608"/>
            <a:ext cx="9147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(*) La producción refleja la proporción de la propiedad de Codelco: El Abra 49%, Anglo American Sur 20%.</a:t>
            </a:r>
          </a:p>
        </p:txBody>
      </p:sp>
      <p:sp>
        <p:nvSpPr>
          <p:cNvPr id="78" name="23 CuadroTexto">
            <a:extLst>
              <a:ext uri="{FF2B5EF4-FFF2-40B4-BE49-F238E27FC236}">
                <a16:creationId xmlns:a16="http://schemas.microsoft.com/office/drawing/2014/main" xmlns="" id="{C010F2A0-EBC1-FA41-B0FC-5A490A72E06A}"/>
              </a:ext>
            </a:extLst>
          </p:cNvPr>
          <p:cNvSpPr txBox="1"/>
          <p:nvPr/>
        </p:nvSpPr>
        <p:spPr>
          <a:xfrm>
            <a:off x="568778" y="623893"/>
            <a:ext cx="7742238" cy="113883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400"/>
              </a:lnSpc>
              <a:tabLst>
                <a:tab pos="6977063" algn="l"/>
              </a:tabLst>
            </a:pPr>
            <a:r>
              <a:rPr lang="es-ES" sz="1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relación con los nueve primeros meses de 2022, produjimos 96 mil toneladas menos. La disminución respecto de los tres primeros trimestres del año pasado en cambio fue de 9% y se debe, principalmente, al menor tratamiento en DET por las lluvias y el evento sísmico en la mina subterránea; las caídas en recuperación y leyes en DMH; el menor tratamiento de mineral de DAN por las mantenciones correctivas de la planta concentradora y en DCH, por la reducción en la línea de sulfuros. </a:t>
            </a:r>
            <a:r>
              <a:rPr lang="es-E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una buena noticia, </a:t>
            </a:r>
            <a:r>
              <a:rPr lang="es-C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producción de cobre llegó a 333 mil toneladas entre julio y septiembre, una cifra 2,1% superior </a:t>
            </a:r>
            <a:br>
              <a:rPr lang="es-C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la del mismo período de 2022. </a:t>
            </a:r>
            <a:endParaRPr lang="es-ES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EC706163-6541-CD4D-8BC6-359E1947436E}"/>
              </a:ext>
            </a:extLst>
          </p:cNvPr>
          <p:cNvSpPr txBox="1"/>
          <p:nvPr/>
        </p:nvSpPr>
        <p:spPr>
          <a:xfrm>
            <a:off x="-7719" y="225323"/>
            <a:ext cx="9147859" cy="453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sz="2700" spc="100" dirty="0">
                <a:solidFill>
                  <a:srgbClr val="FD54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966 MIL TONELADAS DE COBRE FINO</a:t>
            </a:r>
            <a:endParaRPr lang="es-CL" sz="2700" spc="100" dirty="0">
              <a:solidFill>
                <a:srgbClr val="FD542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640948D1-D81E-FD4D-A44D-EFAD7C048A36}"/>
              </a:ext>
            </a:extLst>
          </p:cNvPr>
          <p:cNvGrpSpPr/>
          <p:nvPr/>
        </p:nvGrpSpPr>
        <p:grpSpPr>
          <a:xfrm>
            <a:off x="90379" y="4889043"/>
            <a:ext cx="9163044" cy="289774"/>
            <a:chOff x="90379" y="4889043"/>
            <a:chExt cx="9163044" cy="289774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xmlns="" id="{9008476F-CFFE-9B4B-8FDE-DA376A77A96D}"/>
                </a:ext>
              </a:extLst>
            </p:cNvPr>
            <p:cNvSpPr/>
            <p:nvPr/>
          </p:nvSpPr>
          <p:spPr>
            <a:xfrm>
              <a:off x="695209" y="4912794"/>
              <a:ext cx="176041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 algn="r" defTabSz="324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  ENTREGA DE RESULTADOS 2023</a:t>
              </a:r>
            </a:p>
          </p:txBody>
        </p:sp>
        <p:sp>
          <p:nvSpPr>
            <p:cNvPr id="61" name="Marcador de número de diapositiva 8">
              <a:extLst>
                <a:ext uri="{FF2B5EF4-FFF2-40B4-BE49-F238E27FC236}">
                  <a16:creationId xmlns:a16="http://schemas.microsoft.com/office/drawing/2014/main" xmlns="" id="{F6C2ACDD-0698-E044-B916-5279326E992F}"/>
                </a:ext>
              </a:extLst>
            </p:cNvPr>
            <p:cNvSpPr txBox="1">
              <a:spLocks/>
            </p:cNvSpPr>
            <p:nvPr/>
          </p:nvSpPr>
          <p:spPr>
            <a:xfrm>
              <a:off x="8776640" y="4904973"/>
              <a:ext cx="476783" cy="273844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ED9AF7E7-3000-F84C-93A4-A5BF1C96F66B}" type="slidenum">
                <a:rPr lang="es-ES" sz="800" smtClean="0">
                  <a:solidFill>
                    <a:schemeClr val="bg1"/>
                  </a:solidFill>
                </a:rPr>
                <a:pPr algn="ctr"/>
                <a:t>4</a:t>
              </a:fld>
              <a:endParaRPr lang="es-ES" sz="8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EEE64997-C5BF-C44D-A619-92734CD2C1BE}"/>
                </a:ext>
              </a:extLst>
            </p:cNvPr>
            <p:cNvSpPr/>
            <p:nvPr/>
          </p:nvSpPr>
          <p:spPr>
            <a:xfrm>
              <a:off x="4136007" y="4907526"/>
              <a:ext cx="48990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 algn="r" defTabSz="324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CODELCO CHILE. TODOS LOS DERECHOS RESERVADOS. </a:t>
              </a:r>
              <a:r>
                <a:rPr lang="es-ES" sz="80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</a:t>
              </a: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</a:t>
              </a:r>
              <a:r>
                <a:rPr lang="es-ES" sz="800" spc="5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INFORMACIÓN USO GENERAL</a:t>
              </a: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s-ES" sz="800" b="0" i="0" spc="5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s-ES" sz="800" b="0" i="0" spc="5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xmlns="" id="{FBDA8AE8-082C-4A4B-9F1A-EB55ED822BB6}"/>
                </a:ext>
              </a:extLst>
            </p:cNvPr>
            <p:cNvSpPr/>
            <p:nvPr/>
          </p:nvSpPr>
          <p:spPr>
            <a:xfrm>
              <a:off x="7221363" y="4889043"/>
              <a:ext cx="35695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800" b="1" i="0" spc="50" baseline="0" dirty="0">
                  <a:solidFill>
                    <a:schemeClr val="bg1"/>
                  </a:solidFill>
                  <a:latin typeface="Roboto Condensed" pitchFamily="2" charset="0"/>
                  <a:ea typeface="Roboto Condensed" pitchFamily="2" charset="0"/>
                  <a:cs typeface="Calibri Light" panose="020F0302020204030204" pitchFamily="34" charset="0"/>
                </a:rPr>
                <a:t>AG</a:t>
              </a:r>
              <a:endParaRPr lang="es-CL" sz="900" b="1" i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xmlns="" id="{03E58F4B-00AE-4A45-B7FF-584DC060C70E}"/>
                </a:ext>
              </a:extLst>
            </p:cNvPr>
            <p:cNvSpPr/>
            <p:nvPr/>
          </p:nvSpPr>
          <p:spPr>
            <a:xfrm>
              <a:off x="7282662" y="4903704"/>
              <a:ext cx="180000" cy="1800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pic>
          <p:nvPicPr>
            <p:cNvPr id="65" name="Imagen 7">
              <a:extLst>
                <a:ext uri="{FF2B5EF4-FFF2-40B4-BE49-F238E27FC236}">
                  <a16:creationId xmlns:a16="http://schemas.microsoft.com/office/drawing/2014/main" xmlns="" id="{4C92497F-E1AB-834B-87CB-540795F7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79" y="4953145"/>
              <a:ext cx="662173" cy="126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77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78A187F-1D66-E34C-91A0-9AA2C79430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80776"/>
            <a:ext cx="8487508" cy="206351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E942D20-3F30-49ED-624F-AD9F7D33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3" y="1656406"/>
            <a:ext cx="8215764" cy="651177"/>
          </a:xfrm>
        </p:spPr>
        <p:txBody>
          <a:bodyPr/>
          <a:lstStyle/>
          <a:p>
            <a:pPr algn="ctr">
              <a:lnSpc>
                <a:spcPts val="2400"/>
              </a:lnSpc>
            </a:pPr>
            <a:r>
              <a:rPr lang="es-CL" sz="24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MEJORAS OPERACIONALES QUE IMPACTARON POSITIVAMENTE LA PRODUCCIÓN JULIO-SEPTIEMBRE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87FF8EA-7FE3-2F47-BA73-01FE38101E53}"/>
              </a:ext>
            </a:extLst>
          </p:cNvPr>
          <p:cNvSpPr txBox="1"/>
          <p:nvPr/>
        </p:nvSpPr>
        <p:spPr>
          <a:xfrm>
            <a:off x="951448" y="2420170"/>
            <a:ext cx="68387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s-CL" sz="13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</a:t>
            </a:r>
            <a:r>
              <a:rPr lang="es-CL" sz="13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estacan los siguientes avances en el nivel de actividad de las plantas y el movimiento de material de las minas</a:t>
            </a:r>
            <a:r>
              <a:rPr lang="es-CL" sz="13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es-CL" sz="13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A6C07021-2F09-1F4D-80F8-0EF6932B910B}"/>
              </a:ext>
            </a:extLst>
          </p:cNvPr>
          <p:cNvSpPr txBox="1">
            <a:spLocks/>
          </p:cNvSpPr>
          <p:nvPr/>
        </p:nvSpPr>
        <p:spPr>
          <a:xfrm>
            <a:off x="236946" y="3017665"/>
            <a:ext cx="1580348" cy="19699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Mayor capacidad de extracción de sulfuros en Radomiro Tomic (63%) para ser tratados en la concentradora de Chuquicamata</a:t>
            </a: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lo que ha compensado el agotamiento del rajo y el crecimiento más lento de la mina subterránea.</a:t>
            </a:r>
            <a:endParaRPr lang="es-CL" sz="11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xmlns="" id="{F57E1F60-7ED4-5C4B-AE27-9D4544467D48}"/>
              </a:ext>
            </a:extLst>
          </p:cNvPr>
          <p:cNvSpPr txBox="1">
            <a:spLocks/>
          </p:cNvSpPr>
          <p:nvPr/>
        </p:nvSpPr>
        <p:spPr>
          <a:xfrm>
            <a:off x="1960094" y="3022173"/>
            <a:ext cx="1675120" cy="16481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Uso de minerales </a:t>
            </a:r>
            <a:b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</a:b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de Radomiro Tomic </a:t>
            </a:r>
            <a:b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</a:b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(984 miles de toneladas métricas secas, </a:t>
            </a:r>
            <a:b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</a:b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ktms) </a:t>
            </a: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para mejorar </a:t>
            </a:r>
            <a:b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</a:b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la recuperación de cobre en la concentradora en Ministro Hales</a:t>
            </a: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</a:t>
            </a:r>
            <a:endParaRPr lang="es-CL" sz="11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xmlns="" id="{A7102875-F87C-484E-A016-F3B51264DD6C}"/>
              </a:ext>
            </a:extLst>
          </p:cNvPr>
          <p:cNvSpPr txBox="1">
            <a:spLocks/>
          </p:cNvSpPr>
          <p:nvPr/>
        </p:nvSpPr>
        <p:spPr>
          <a:xfrm>
            <a:off x="3647072" y="3011998"/>
            <a:ext cx="1840885" cy="17487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58 mil toneladas por día (ktpd) en el procesamiento en la concentradora DMH, que significa un aumento de 13% a septiembre de 2023 </a:t>
            </a: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versus el mismo período de 2022, producto de la estabilización en el proceso del tratamiento de relaves.</a:t>
            </a:r>
            <a:endParaRPr lang="es-CL" sz="1100" dirty="0"/>
          </a:p>
        </p:txBody>
      </p:sp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xmlns="" id="{91D5EC71-B2AA-3B40-B74E-C2FA977DF026}"/>
              </a:ext>
            </a:extLst>
          </p:cNvPr>
          <p:cNvSpPr txBox="1">
            <a:spLocks/>
          </p:cNvSpPr>
          <p:nvPr/>
        </p:nvSpPr>
        <p:spPr>
          <a:xfrm>
            <a:off x="5574140" y="3017322"/>
            <a:ext cx="1584352" cy="12683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Incremento de 49% </a:t>
            </a:r>
            <a:b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</a:b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en la tasa de extracción </a:t>
            </a:r>
            <a:b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</a:b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de mineral desde la </a:t>
            </a:r>
            <a:b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</a:b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mina subterránea en Chuquicamata </a:t>
            </a: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(48 ktpd a septiembre 2023 versus 32 ktpd a septiembre 2022).</a:t>
            </a:r>
            <a:endParaRPr lang="es-CL" sz="11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Marcador de contenido 1">
            <a:extLst>
              <a:ext uri="{FF2B5EF4-FFF2-40B4-BE49-F238E27FC236}">
                <a16:creationId xmlns:a16="http://schemas.microsoft.com/office/drawing/2014/main" xmlns="" id="{1CDDF596-56B3-C24E-AD62-97CE64045569}"/>
              </a:ext>
            </a:extLst>
          </p:cNvPr>
          <p:cNvSpPr txBox="1">
            <a:spLocks/>
          </p:cNvSpPr>
          <p:nvPr/>
        </p:nvSpPr>
        <p:spPr>
          <a:xfrm>
            <a:off x="7232600" y="3014180"/>
            <a:ext cx="1712877" cy="12683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Crecimiento en el </a:t>
            </a:r>
            <a:b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nivel de actividad de </a:t>
            </a:r>
            <a:b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la concentradora de Andina en el tercer trimestre,</a:t>
            </a: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al alcanzar </a:t>
            </a:r>
            <a:b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78 ktpd, con lo que superó en 13% el rendimiento </a:t>
            </a:r>
            <a:b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relación con los dos trimestres anteriores.</a:t>
            </a:r>
            <a:endParaRPr lang="es-CL" sz="110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ECB9C7F3-2926-024A-8A04-2CAB0CD2835D}"/>
              </a:ext>
            </a:extLst>
          </p:cNvPr>
          <p:cNvCxnSpPr>
            <a:cxnSpLocks/>
          </p:cNvCxnSpPr>
          <p:nvPr/>
        </p:nvCxnSpPr>
        <p:spPr>
          <a:xfrm>
            <a:off x="1866235" y="3095308"/>
            <a:ext cx="0" cy="15396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8CE17E06-89D0-3C4A-BF06-EE7D915393C8}"/>
              </a:ext>
            </a:extLst>
          </p:cNvPr>
          <p:cNvCxnSpPr>
            <a:cxnSpLocks/>
          </p:cNvCxnSpPr>
          <p:nvPr/>
        </p:nvCxnSpPr>
        <p:spPr>
          <a:xfrm>
            <a:off x="3539113" y="3122157"/>
            <a:ext cx="0" cy="15396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9438DE4C-8046-8C46-BB57-C6DC2A55818D}"/>
              </a:ext>
            </a:extLst>
          </p:cNvPr>
          <p:cNvCxnSpPr>
            <a:cxnSpLocks/>
          </p:cNvCxnSpPr>
          <p:nvPr/>
        </p:nvCxnSpPr>
        <p:spPr>
          <a:xfrm>
            <a:off x="5498035" y="3137787"/>
            <a:ext cx="0" cy="15396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C40E6E42-FC8D-9C47-88DB-29C146E833C6}"/>
              </a:ext>
            </a:extLst>
          </p:cNvPr>
          <p:cNvCxnSpPr>
            <a:cxnSpLocks/>
          </p:cNvCxnSpPr>
          <p:nvPr/>
        </p:nvCxnSpPr>
        <p:spPr>
          <a:xfrm>
            <a:off x="7141080" y="3129971"/>
            <a:ext cx="0" cy="15396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87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B0E4A8C-0BBF-AB40-BFF8-2A02183D94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64" y="212363"/>
            <a:ext cx="8658068" cy="4593460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DB32624D-BCEE-E043-877B-469FAE7501A9}"/>
              </a:ext>
            </a:extLst>
          </p:cNvPr>
          <p:cNvSpPr/>
          <p:nvPr/>
        </p:nvSpPr>
        <p:spPr>
          <a:xfrm>
            <a:off x="5007425" y="212363"/>
            <a:ext cx="3858520" cy="4576233"/>
          </a:xfrm>
          <a:prstGeom prst="rect">
            <a:avLst/>
          </a:prstGeom>
          <a:solidFill>
            <a:srgbClr val="060606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2400">
              <a:solidFill>
                <a:srgbClr val="FFB202"/>
              </a:solidFill>
            </a:endParaRPr>
          </a:p>
        </p:txBody>
      </p:sp>
      <p:sp>
        <p:nvSpPr>
          <p:cNvPr id="35" name="15 Rectángulo">
            <a:extLst>
              <a:ext uri="{FF2B5EF4-FFF2-40B4-BE49-F238E27FC236}">
                <a16:creationId xmlns:a16="http://schemas.microsoft.com/office/drawing/2014/main" xmlns="" id="{B0AF3E4A-4875-534F-B01A-CC7DA0CCEAAC}"/>
              </a:ext>
            </a:extLst>
          </p:cNvPr>
          <p:cNvSpPr/>
          <p:nvPr/>
        </p:nvSpPr>
        <p:spPr>
          <a:xfrm>
            <a:off x="217864" y="2206149"/>
            <a:ext cx="4227942" cy="204608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>
              <a:solidFill>
                <a:schemeClr val="accent6">
                  <a:lumMod val="20000"/>
                  <a:lumOff val="8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15 Rectángulo">
            <a:extLst>
              <a:ext uri="{FF2B5EF4-FFF2-40B4-BE49-F238E27FC236}">
                <a16:creationId xmlns:a16="http://schemas.microsoft.com/office/drawing/2014/main" xmlns="" id="{F845E641-8E43-1245-8105-D406B6BEBF1F}"/>
              </a:ext>
            </a:extLst>
          </p:cNvPr>
          <p:cNvSpPr/>
          <p:nvPr/>
        </p:nvSpPr>
        <p:spPr>
          <a:xfrm>
            <a:off x="217864" y="2944304"/>
            <a:ext cx="1109271" cy="109065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>
              <a:solidFill>
                <a:schemeClr val="accent6">
                  <a:lumMod val="20000"/>
                  <a:lumOff val="8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ángulo 31">
            <a:extLst>
              <a:ext uri="{FF2B5EF4-FFF2-40B4-BE49-F238E27FC236}">
                <a16:creationId xmlns:a16="http://schemas.microsoft.com/office/drawing/2014/main" xmlns="" id="{558ECA44-57FB-F94E-A3A6-957545867B19}"/>
              </a:ext>
            </a:extLst>
          </p:cNvPr>
          <p:cNvSpPr/>
          <p:nvPr/>
        </p:nvSpPr>
        <p:spPr>
          <a:xfrm>
            <a:off x="2631499" y="2418916"/>
            <a:ext cx="1592217" cy="52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prstClr val="white"/>
              </a:solidFill>
              <a:highlight>
                <a:srgbClr val="E95E17"/>
              </a:highligh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" name="15 Rectángulo">
            <a:extLst>
              <a:ext uri="{FF2B5EF4-FFF2-40B4-BE49-F238E27FC236}">
                <a16:creationId xmlns:a16="http://schemas.microsoft.com/office/drawing/2014/main" xmlns="" id="{FD9684EC-E61E-8441-9518-AE6171AF5875}"/>
              </a:ext>
            </a:extLst>
          </p:cNvPr>
          <p:cNvSpPr/>
          <p:nvPr/>
        </p:nvSpPr>
        <p:spPr>
          <a:xfrm>
            <a:off x="2631500" y="2944304"/>
            <a:ext cx="1583358" cy="10906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>
              <a:solidFill>
                <a:schemeClr val="accent6">
                  <a:lumMod val="20000"/>
                  <a:lumOff val="8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481812" y="2936684"/>
            <a:ext cx="981910" cy="109827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>
              <a:solidFill>
                <a:schemeClr val="accent6">
                  <a:lumMod val="20000"/>
                  <a:lumOff val="8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-248913" y="2975012"/>
            <a:ext cx="155350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s-CL" sz="1200" b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COSTO </a:t>
            </a:r>
          </a:p>
          <a:p>
            <a:pPr algn="r">
              <a:lnSpc>
                <a:spcPts val="1300"/>
              </a:lnSpc>
            </a:pPr>
            <a:r>
              <a:rPr lang="es-CL" sz="1200" b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DIRECTO (C1</a:t>
            </a:r>
            <a:r>
              <a:rPr lang="es-CL" sz="1200" b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) </a:t>
            </a:r>
            <a:endParaRPr lang="es-CL" sz="1200" b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302434" y="2367270"/>
            <a:ext cx="1016704" cy="150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16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VAR (%)</a:t>
            </a:r>
          </a:p>
          <a:p>
            <a:pPr algn="ctr">
              <a:lnSpc>
                <a:spcPct val="200000"/>
              </a:lnSpc>
            </a:pPr>
            <a:r>
              <a:rPr lang="es-CL" sz="1600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+ 29,9%</a:t>
            </a:r>
            <a:endParaRPr lang="es-CL" sz="1600" dirty="0">
              <a:solidFill>
                <a:schemeClr val="accent3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s-CL" sz="1600" dirty="0">
                <a:solidFill>
                  <a:schemeClr val="accent3"/>
                </a:solidFill>
                <a:ea typeface="Roboto Condensed" panose="02000000000000000000" pitchFamily="2" charset="0"/>
              </a:rPr>
              <a:t>+ 31,4%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572371" y="2548346"/>
            <a:ext cx="902120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s-CL" sz="16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2022</a:t>
            </a:r>
          </a:p>
          <a:p>
            <a:pPr algn="ctr">
              <a:lnSpc>
                <a:spcPts val="1920"/>
              </a:lnSpc>
            </a:pPr>
            <a:endParaRPr lang="es-CL" sz="1600" dirty="0">
              <a:solidFill>
                <a:schemeClr val="accent3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ts val="1920"/>
              </a:lnSpc>
            </a:pPr>
            <a:r>
              <a:rPr lang="es-CL" sz="1600" dirty="0">
                <a:solidFill>
                  <a:schemeClr val="accent3"/>
                </a:solidFill>
                <a:ea typeface="Roboto Condensed" panose="02000000000000000000" pitchFamily="2" charset="0"/>
              </a:rPr>
              <a:t>157,4</a:t>
            </a:r>
          </a:p>
          <a:p>
            <a:pPr algn="ctr">
              <a:lnSpc>
                <a:spcPts val="1920"/>
              </a:lnSpc>
            </a:pPr>
            <a:endParaRPr lang="es-CL" sz="1600" dirty="0">
              <a:solidFill>
                <a:schemeClr val="accent3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ts val="1920"/>
              </a:lnSpc>
            </a:pPr>
            <a:r>
              <a:rPr lang="es-CL" sz="1600" dirty="0">
                <a:solidFill>
                  <a:schemeClr val="accent3"/>
                </a:solidFill>
                <a:ea typeface="Roboto Condensed" panose="02000000000000000000" pitchFamily="2" charset="0"/>
              </a:rPr>
              <a:t>251,3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230117" y="3528983"/>
            <a:ext cx="155350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300"/>
              </a:lnSpc>
            </a:pPr>
            <a:r>
              <a:rPr lang="es-CL" sz="1200" b="1">
                <a:solidFill>
                  <a:srgbClr val="36424A"/>
                </a:solidFill>
                <a:latin typeface="+mj-lt"/>
                <a:ea typeface="Roboto Condensed" panose="02000000000000000000" pitchFamily="2" charset="0"/>
              </a:rPr>
              <a:t>COSTO NETO </a:t>
            </a:r>
            <a:br>
              <a:rPr lang="es-CL" sz="1200" b="1">
                <a:solidFill>
                  <a:srgbClr val="36424A"/>
                </a:solidFill>
                <a:latin typeface="+mj-lt"/>
                <a:ea typeface="Roboto Condensed" panose="02000000000000000000" pitchFamily="2" charset="0"/>
              </a:rPr>
            </a:br>
            <a:r>
              <a:rPr lang="es-CL" sz="1200" b="1">
                <a:solidFill>
                  <a:srgbClr val="36424A"/>
                </a:solidFill>
                <a:latin typeface="+mj-lt"/>
                <a:ea typeface="Roboto Condensed" panose="02000000000000000000" pitchFamily="2" charset="0"/>
              </a:rPr>
              <a:t>A CÁTODO (C3)</a:t>
            </a:r>
          </a:p>
        </p:txBody>
      </p:sp>
      <p:cxnSp>
        <p:nvCxnSpPr>
          <p:cNvPr id="34" name="33 Conector recto"/>
          <p:cNvCxnSpPr>
            <a:cxnSpLocks/>
          </p:cNvCxnSpPr>
          <p:nvPr/>
        </p:nvCxnSpPr>
        <p:spPr>
          <a:xfrm>
            <a:off x="258864" y="3420874"/>
            <a:ext cx="1056177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33 Conector recto">
            <a:extLst>
              <a:ext uri="{FF2B5EF4-FFF2-40B4-BE49-F238E27FC236}">
                <a16:creationId xmlns:a16="http://schemas.microsoft.com/office/drawing/2014/main" xmlns="" id="{AA339D19-0F4E-2043-903B-EFF31A11390E}"/>
              </a:ext>
            </a:extLst>
          </p:cNvPr>
          <p:cNvCxnSpPr>
            <a:cxnSpLocks/>
          </p:cNvCxnSpPr>
          <p:nvPr/>
        </p:nvCxnSpPr>
        <p:spPr>
          <a:xfrm flipV="1">
            <a:off x="1483042" y="3423808"/>
            <a:ext cx="975173" cy="891"/>
          </a:xfrm>
          <a:prstGeom prst="line">
            <a:avLst/>
          </a:prstGeom>
          <a:ln w="3175" cmpd="sng">
            <a:solidFill>
              <a:srgbClr val="FF510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33 Conector recto">
            <a:extLst>
              <a:ext uri="{FF2B5EF4-FFF2-40B4-BE49-F238E27FC236}">
                <a16:creationId xmlns:a16="http://schemas.microsoft.com/office/drawing/2014/main" xmlns="" id="{D8B4B931-A1EB-FF4E-9B34-48C157850145}"/>
              </a:ext>
            </a:extLst>
          </p:cNvPr>
          <p:cNvCxnSpPr>
            <a:cxnSpLocks/>
          </p:cNvCxnSpPr>
          <p:nvPr/>
        </p:nvCxnSpPr>
        <p:spPr>
          <a:xfrm flipV="1">
            <a:off x="2475396" y="3422383"/>
            <a:ext cx="156104" cy="32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33 Conector recto">
            <a:extLst>
              <a:ext uri="{FF2B5EF4-FFF2-40B4-BE49-F238E27FC236}">
                <a16:creationId xmlns:a16="http://schemas.microsoft.com/office/drawing/2014/main" xmlns="" id="{02004036-7BE8-8D4D-9926-C8171FF55840}"/>
              </a:ext>
            </a:extLst>
          </p:cNvPr>
          <p:cNvCxnSpPr>
            <a:cxnSpLocks/>
          </p:cNvCxnSpPr>
          <p:nvPr/>
        </p:nvCxnSpPr>
        <p:spPr>
          <a:xfrm flipV="1">
            <a:off x="2638029" y="3424699"/>
            <a:ext cx="1585688" cy="1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AEA0806F-7C58-4B7D-96C2-12C450ED47E6}"/>
              </a:ext>
            </a:extLst>
          </p:cNvPr>
          <p:cNvSpPr/>
          <p:nvPr/>
        </p:nvSpPr>
        <p:spPr>
          <a:xfrm>
            <a:off x="5364694" y="1372947"/>
            <a:ext cx="3377692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lvl="1" indent="-144000">
              <a:spcAft>
                <a:spcPts val="400"/>
              </a:spcAft>
              <a:buClr>
                <a:srgbClr val="FF510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Menor producción de cobre y uso de inventarios</a:t>
            </a:r>
          </a:p>
          <a:p>
            <a:pPr marL="144000" lvl="1" indent="-144000">
              <a:spcAft>
                <a:spcPts val="400"/>
              </a:spcAft>
              <a:buClr>
                <a:srgbClr val="FF5101"/>
              </a:buClr>
              <a:buFont typeface="Arial" panose="020B0604020202020204" pitchFamily="34" charset="0"/>
              <a:buChar char="•"/>
            </a:pPr>
            <a:r>
              <a:rPr lang="es-ES" sz="1200" spc="-2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Mayores costos de operación</a:t>
            </a:r>
          </a:p>
          <a:p>
            <a:pPr marL="144000" lvl="1" indent="-144000">
              <a:spcAft>
                <a:spcPts val="400"/>
              </a:spcAft>
              <a:buClr>
                <a:srgbClr val="FF5101"/>
              </a:buClr>
              <a:buFont typeface="Arial" panose="020B0604020202020204" pitchFamily="34" charset="0"/>
              <a:buChar char="•"/>
            </a:pPr>
            <a:r>
              <a:rPr lang="es-ES" sz="1200" spc="-2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Impacto en el incremento del IPC sobre las remuneraciones y los contratos en moneda nacional</a:t>
            </a:r>
          </a:p>
          <a:p>
            <a:pPr marL="144000" lvl="1" indent="-144000">
              <a:spcAft>
                <a:spcPts val="400"/>
              </a:spcAft>
              <a:buClr>
                <a:srgbClr val="FF5101"/>
              </a:buClr>
              <a:buFont typeface="Arial" panose="020B0604020202020204" pitchFamily="34" charset="0"/>
              <a:buChar char="•"/>
            </a:pPr>
            <a:r>
              <a:rPr lang="es-ES" sz="1200" spc="-2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Menor venta de subproductos</a:t>
            </a:r>
          </a:p>
          <a:p>
            <a:pPr marL="144000" lvl="1" indent="-144000">
              <a:spcAft>
                <a:spcPts val="400"/>
              </a:spcAft>
              <a:buClr>
                <a:srgbClr val="FF5101"/>
              </a:buClr>
              <a:buFont typeface="Arial" panose="020B0604020202020204" pitchFamily="34" charset="0"/>
              <a:buChar char="•"/>
            </a:pPr>
            <a:r>
              <a:rPr lang="es-ES" sz="1200" spc="-2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 anterior es compensado, en parte, por </a:t>
            </a:r>
            <a:br>
              <a:rPr lang="es-ES" sz="1200" spc="-2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sz="1200" spc="-2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incremento en el precio del molibdeno</a:t>
            </a:r>
            <a:endParaRPr lang="es-E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AEA0806F-7C58-4B7D-96C2-12C450ED47E6}"/>
              </a:ext>
            </a:extLst>
          </p:cNvPr>
          <p:cNvSpPr/>
          <p:nvPr/>
        </p:nvSpPr>
        <p:spPr>
          <a:xfrm>
            <a:off x="5341045" y="3672810"/>
            <a:ext cx="3093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sz="1200" dirty="0">
                <a:solidFill>
                  <a:schemeClr val="bg1"/>
                </a:solidFill>
              </a:rPr>
              <a:t>A lo mencionado respecto del costo </a:t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>directo, se suman el impacto negativo </a:t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>de la variación de activos/pasivos en </a:t>
            </a:r>
            <a:br>
              <a:rPr lang="es-ES" sz="1200" dirty="0">
                <a:solidFill>
                  <a:schemeClr val="bg1"/>
                </a:solidFill>
              </a:rPr>
            </a:br>
            <a:r>
              <a:rPr lang="es-ES" sz="1200" dirty="0">
                <a:solidFill>
                  <a:schemeClr val="bg1"/>
                </a:solidFill>
              </a:rPr>
              <a:t>pesos y los mayores gastos no operacionales.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180FCD8-3A7A-554B-97C6-3970CA21378B}"/>
              </a:ext>
            </a:extLst>
          </p:cNvPr>
          <p:cNvSpPr/>
          <p:nvPr/>
        </p:nvSpPr>
        <p:spPr>
          <a:xfrm>
            <a:off x="441197" y="454585"/>
            <a:ext cx="3582575" cy="129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s-E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Roboto Condensed" panose="02000000000000000000" pitchFamily="2" charset="0"/>
              </a:rPr>
              <a:t>Aumentaron </a:t>
            </a:r>
          </a:p>
          <a:p>
            <a:pPr>
              <a:lnSpc>
                <a:spcPts val="3100"/>
              </a:lnSpc>
            </a:pPr>
            <a:r>
              <a:rPr lang="es-E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nuestros costos </a:t>
            </a:r>
          </a:p>
          <a:p>
            <a:pPr>
              <a:lnSpc>
                <a:spcPts val="3100"/>
              </a:lnSpc>
            </a:pPr>
            <a:r>
              <a:rPr lang="es-E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(C1 y C3) 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xmlns="" id="{0A226D3E-D02F-C548-B1DE-7D82607144C6}"/>
              </a:ext>
            </a:extLst>
          </p:cNvPr>
          <p:cNvCxnSpPr>
            <a:cxnSpLocks/>
          </p:cNvCxnSpPr>
          <p:nvPr/>
        </p:nvCxnSpPr>
        <p:spPr>
          <a:xfrm flipV="1">
            <a:off x="5002896" y="212363"/>
            <a:ext cx="0" cy="4591101"/>
          </a:xfrm>
          <a:prstGeom prst="line">
            <a:avLst/>
          </a:prstGeom>
          <a:ln w="3175">
            <a:solidFill>
              <a:srgbClr val="FF510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ángulo 31">
            <a:extLst>
              <a:ext uri="{FF2B5EF4-FFF2-40B4-BE49-F238E27FC236}">
                <a16:creationId xmlns:a16="http://schemas.microsoft.com/office/drawing/2014/main" xmlns="" id="{C63BE783-7BE4-8D49-8D9C-F7225C905F02}"/>
              </a:ext>
            </a:extLst>
          </p:cNvPr>
          <p:cNvSpPr/>
          <p:nvPr/>
        </p:nvSpPr>
        <p:spPr>
          <a:xfrm>
            <a:off x="1485102" y="2418916"/>
            <a:ext cx="983765" cy="520189"/>
          </a:xfrm>
          <a:prstGeom prst="rect">
            <a:avLst/>
          </a:prstGeom>
          <a:solidFill>
            <a:srgbClr val="FF51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rgbClr val="FF5101"/>
              </a:solidFill>
              <a:highlight>
                <a:srgbClr val="E95E17"/>
              </a:highligh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503524" y="2535522"/>
            <a:ext cx="97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2023</a:t>
            </a:r>
            <a:r>
              <a:rPr lang="es-CL" sz="8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 </a:t>
            </a:r>
          </a:p>
          <a:p>
            <a:pPr algn="ctr"/>
            <a:endParaRPr lang="es-CL" sz="800" b="1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  <a:p>
            <a:pPr algn="ctr"/>
            <a:endParaRPr lang="es-CL" sz="800" b="1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  <a:p>
            <a:pPr algn="ctr"/>
            <a:r>
              <a:rPr lang="es-CL" sz="1600" b="1" dirty="0" smtClean="0">
                <a:solidFill>
                  <a:srgbClr val="FF5101"/>
                </a:solidFill>
                <a:latin typeface="+mj-lt"/>
                <a:ea typeface="Roboto Condensed" panose="02000000000000000000" pitchFamily="2" charset="0"/>
              </a:rPr>
              <a:t>204,5 c/l</a:t>
            </a:r>
            <a:endParaRPr lang="es-CL" sz="1600" b="1" dirty="0">
              <a:solidFill>
                <a:srgbClr val="FF5101"/>
              </a:solidFill>
              <a:latin typeface="+mj-lt"/>
              <a:ea typeface="Roboto Condensed" panose="02000000000000000000" pitchFamily="2" charset="0"/>
            </a:endParaRPr>
          </a:p>
          <a:p>
            <a:pPr algn="ctr"/>
            <a:endParaRPr lang="es-CL" sz="1600" b="1" dirty="0">
              <a:solidFill>
                <a:srgbClr val="FF5101"/>
              </a:solidFill>
              <a:ea typeface="Roboto Condensed" panose="02000000000000000000" pitchFamily="2" charset="0"/>
            </a:endParaRPr>
          </a:p>
          <a:p>
            <a:pPr algn="ctr"/>
            <a:r>
              <a:rPr lang="es-CL" sz="1600" b="1" dirty="0" smtClean="0">
                <a:solidFill>
                  <a:srgbClr val="FF5101"/>
                </a:solidFill>
                <a:ea typeface="Roboto Condensed" panose="02000000000000000000" pitchFamily="2" charset="0"/>
              </a:rPr>
              <a:t>330,3 c/l</a:t>
            </a:r>
            <a:endParaRPr lang="es-CL" sz="1600" b="1" dirty="0">
              <a:solidFill>
                <a:srgbClr val="FF5101"/>
              </a:solidFill>
              <a:ea typeface="Roboto Condensed" panose="02000000000000000000" pitchFamily="2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6E210F60-4DCA-0547-8F45-54E4828EB9F1}"/>
              </a:ext>
            </a:extLst>
          </p:cNvPr>
          <p:cNvSpPr/>
          <p:nvPr/>
        </p:nvSpPr>
        <p:spPr>
          <a:xfrm>
            <a:off x="5329263" y="1134862"/>
            <a:ext cx="2434000" cy="274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s-E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Roboto Condensed" panose="02000000000000000000" pitchFamily="2" charset="0"/>
              </a:rPr>
              <a:t>Se explica principalmente por:</a:t>
            </a:r>
          </a:p>
        </p:txBody>
      </p:sp>
      <p:cxnSp>
        <p:nvCxnSpPr>
          <p:cNvPr id="36" name="33 Conector recto">
            <a:extLst>
              <a:ext uri="{FF2B5EF4-FFF2-40B4-BE49-F238E27FC236}">
                <a16:creationId xmlns:a16="http://schemas.microsoft.com/office/drawing/2014/main" xmlns="" id="{8EF3D266-088E-0645-B251-95C0E4B98662}"/>
              </a:ext>
            </a:extLst>
          </p:cNvPr>
          <p:cNvCxnSpPr>
            <a:cxnSpLocks/>
          </p:cNvCxnSpPr>
          <p:nvPr/>
        </p:nvCxnSpPr>
        <p:spPr>
          <a:xfrm flipV="1">
            <a:off x="1315041" y="3420874"/>
            <a:ext cx="156104" cy="32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7FE9ADA3-864E-0B47-89B6-5025AC004C58}"/>
              </a:ext>
            </a:extLst>
          </p:cNvPr>
          <p:cNvCxnSpPr>
            <a:cxnSpLocks/>
          </p:cNvCxnSpPr>
          <p:nvPr/>
        </p:nvCxnSpPr>
        <p:spPr>
          <a:xfrm>
            <a:off x="217864" y="2206149"/>
            <a:ext cx="422794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693F1036-F642-9449-9C39-C31472BBCDFB}"/>
              </a:ext>
            </a:extLst>
          </p:cNvPr>
          <p:cNvCxnSpPr>
            <a:cxnSpLocks/>
          </p:cNvCxnSpPr>
          <p:nvPr/>
        </p:nvCxnSpPr>
        <p:spPr>
          <a:xfrm>
            <a:off x="217864" y="4252232"/>
            <a:ext cx="422794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riángulo 11">
            <a:extLst>
              <a:ext uri="{FF2B5EF4-FFF2-40B4-BE49-F238E27FC236}">
                <a16:creationId xmlns:a16="http://schemas.microsoft.com/office/drawing/2014/main" xmlns="" id="{CA4AC98B-4673-FB49-A873-68DA53F7863E}"/>
              </a:ext>
            </a:extLst>
          </p:cNvPr>
          <p:cNvSpPr/>
          <p:nvPr/>
        </p:nvSpPr>
        <p:spPr>
          <a:xfrm rot="10800000">
            <a:off x="5527465" y="815072"/>
            <a:ext cx="483287" cy="259055"/>
          </a:xfrm>
          <a:prstGeom prst="triangle">
            <a:avLst/>
          </a:prstGeom>
          <a:solidFill>
            <a:srgbClr val="FF5101"/>
          </a:solidFill>
          <a:ln w="31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DF1E68D-DCDF-DC42-B00E-37AEA9707FB0}"/>
              </a:ext>
            </a:extLst>
          </p:cNvPr>
          <p:cNvSpPr/>
          <p:nvPr/>
        </p:nvSpPr>
        <p:spPr>
          <a:xfrm>
            <a:off x="5420696" y="604053"/>
            <a:ext cx="3013856" cy="353943"/>
          </a:xfrm>
          <a:prstGeom prst="rect">
            <a:avLst/>
          </a:prstGeom>
          <a:solidFill>
            <a:srgbClr val="FF5101"/>
          </a:solidFill>
          <a:ln w="3175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chemeClr val="bg1"/>
                </a:solidFill>
                <a:ea typeface="Roboto Condensed" panose="02000000000000000000" pitchFamily="2" charset="0"/>
              </a:rPr>
              <a:t>CRECIMIENTO DEL COSTO </a:t>
            </a:r>
            <a:r>
              <a:rPr lang="es-ES" sz="1700" b="1" dirty="0">
                <a:solidFill>
                  <a:schemeClr val="bg1"/>
                </a:solidFill>
                <a:ea typeface="Roboto Condensed" panose="02000000000000000000" pitchFamily="2" charset="0"/>
              </a:rPr>
              <a:t>C1</a:t>
            </a:r>
          </a:p>
        </p:txBody>
      </p:sp>
      <p:sp>
        <p:nvSpPr>
          <p:cNvPr id="50" name="Triángulo 49">
            <a:extLst>
              <a:ext uri="{FF2B5EF4-FFF2-40B4-BE49-F238E27FC236}">
                <a16:creationId xmlns:a16="http://schemas.microsoft.com/office/drawing/2014/main" xmlns="" id="{A174D463-DD10-474D-A7BB-F797A4DB724C}"/>
              </a:ext>
            </a:extLst>
          </p:cNvPr>
          <p:cNvSpPr/>
          <p:nvPr/>
        </p:nvSpPr>
        <p:spPr>
          <a:xfrm rot="10800000">
            <a:off x="5568756" y="3488032"/>
            <a:ext cx="441996" cy="234994"/>
          </a:xfrm>
          <a:prstGeom prst="triangle">
            <a:avLst/>
          </a:prstGeom>
          <a:solidFill>
            <a:schemeClr val="accent2"/>
          </a:solidFill>
          <a:ln w="31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20">
            <a:extLst>
              <a:ext uri="{FF2B5EF4-FFF2-40B4-BE49-F238E27FC236}">
                <a16:creationId xmlns:a16="http://schemas.microsoft.com/office/drawing/2014/main" xmlns="" id="{C22FF9F4-0FE7-5448-B1A6-8605301A2C05}"/>
              </a:ext>
            </a:extLst>
          </p:cNvPr>
          <p:cNvSpPr/>
          <p:nvPr/>
        </p:nvSpPr>
        <p:spPr>
          <a:xfrm>
            <a:off x="5432184" y="3231387"/>
            <a:ext cx="2890406" cy="357894"/>
          </a:xfrm>
          <a:prstGeom prst="rect">
            <a:avLst/>
          </a:prstGeom>
          <a:solidFill>
            <a:schemeClr val="accent2"/>
          </a:solidFill>
          <a:ln w="31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 sz="180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07001ACC-537C-6045-8367-E036D84167D0}"/>
              </a:ext>
            </a:extLst>
          </p:cNvPr>
          <p:cNvSpPr/>
          <p:nvPr/>
        </p:nvSpPr>
        <p:spPr>
          <a:xfrm>
            <a:off x="5457258" y="3231386"/>
            <a:ext cx="2802265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chemeClr val="bg1"/>
                </a:solidFill>
                <a:ea typeface="Roboto Condensed" panose="02000000000000000000" pitchFamily="2" charset="0"/>
              </a:rPr>
              <a:t>INCREMENTO DEL COSTO </a:t>
            </a:r>
            <a:r>
              <a:rPr lang="es-ES" sz="1700" b="1" dirty="0">
                <a:solidFill>
                  <a:schemeClr val="bg1"/>
                </a:solidFill>
                <a:ea typeface="Roboto Condensed" panose="02000000000000000000" pitchFamily="2" charset="0"/>
              </a:rPr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424439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03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iapositiva de think-cell" r:id="rId27" imgW="396" imgH="396" progId="TCLayout.ActiveDocument.1">
                  <p:embed/>
                </p:oleObj>
              </mc:Choice>
              <mc:Fallback>
                <p:oleObj name="Diapositiva de think-cell" r:id="rId27" imgW="396" imgH="396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1">
            <a:extLst>
              <a:ext uri="{FF2B5EF4-FFF2-40B4-BE49-F238E27FC236}">
                <a16:creationId xmlns:a16="http://schemas.microsoft.com/office/drawing/2014/main" xmlns="" id="{9A864FA0-5754-E04B-B8A0-6A34CA368266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"/>
          <a:stretch/>
        </p:blipFill>
        <p:spPr>
          <a:xfrm>
            <a:off x="-8496" y="7620"/>
            <a:ext cx="9175489" cy="5142728"/>
          </a:xfrm>
          <a:prstGeom prst="rect">
            <a:avLst/>
          </a:prstGeom>
        </p:spPr>
      </p:pic>
      <p:sp>
        <p:nvSpPr>
          <p:cNvPr id="46" name="26 Rectángulo">
            <a:extLst>
              <a:ext uri="{FF2B5EF4-FFF2-40B4-BE49-F238E27FC236}">
                <a16:creationId xmlns:a16="http://schemas.microsoft.com/office/drawing/2014/main" xmlns="" id="{0221CBC2-E1AB-7743-A0BD-DF355F7C5411}"/>
              </a:ext>
            </a:extLst>
          </p:cNvPr>
          <p:cNvSpPr/>
          <p:nvPr/>
        </p:nvSpPr>
        <p:spPr>
          <a:xfrm>
            <a:off x="-16824" y="0"/>
            <a:ext cx="9183817" cy="5150347"/>
          </a:xfrm>
          <a:prstGeom prst="rect">
            <a:avLst/>
          </a:prstGeom>
          <a:gradFill>
            <a:gsLst>
              <a:gs pos="32000">
                <a:srgbClr val="000000">
                  <a:alpha val="87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6000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9 Título">
            <a:extLst>
              <a:ext uri="{FF2B5EF4-FFF2-40B4-BE49-F238E27FC236}">
                <a16:creationId xmlns:a16="http://schemas.microsoft.com/office/drawing/2014/main" xmlns="" id="{056814A3-FAB3-744E-B317-AA909994C054}"/>
              </a:ext>
            </a:extLst>
          </p:cNvPr>
          <p:cNvSpPr txBox="1">
            <a:spLocks/>
          </p:cNvSpPr>
          <p:nvPr/>
        </p:nvSpPr>
        <p:spPr>
          <a:xfrm>
            <a:off x="332972" y="355877"/>
            <a:ext cx="4948523" cy="1055926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all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es-ES" sz="2200" b="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La generación de caja operacional (EBITDA*) alcanzó </a:t>
            </a:r>
            <a:r>
              <a:rPr lang="es-ES" sz="2200" b="0" spc="100" dirty="0">
                <a:solidFill>
                  <a:srgbClr val="FD542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US$ 3.237 MILLONES </a:t>
            </a:r>
            <a:endParaRPr lang="es-CL" sz="2200" b="0" spc="100" dirty="0">
              <a:solidFill>
                <a:srgbClr val="FD542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1" name="4 CuadroTexto">
            <a:extLst>
              <a:ext uri="{FF2B5EF4-FFF2-40B4-BE49-F238E27FC236}">
                <a16:creationId xmlns:a16="http://schemas.microsoft.com/office/drawing/2014/main" xmlns="" id="{CBAD03B6-868A-944E-ABBE-889BFC7BC641}"/>
              </a:ext>
            </a:extLst>
          </p:cNvPr>
          <p:cNvSpPr txBox="1"/>
          <p:nvPr/>
        </p:nvSpPr>
        <p:spPr>
          <a:xfrm>
            <a:off x="-16824" y="4274468"/>
            <a:ext cx="9192145" cy="1804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s-ES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s-E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(*) Consolidado, antes de Ley Reservada del Cobre.  (**) Margen EBITDA.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xmlns="" id="{20E7E688-CF4C-3C4D-87E1-BDB7029B316D}"/>
              </a:ext>
            </a:extLst>
          </p:cNvPr>
          <p:cNvSpPr/>
          <p:nvPr/>
        </p:nvSpPr>
        <p:spPr>
          <a:xfrm>
            <a:off x="4980108" y="361323"/>
            <a:ext cx="41518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CL" sz="1300" spc="2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variación de -US$ 1.461 millones (-31,1%) respecto de enero-septiembre del año anterior </a:t>
            </a:r>
            <a:r>
              <a:rPr lang="es-ES" sz="1300" spc="2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debe a la menor venta de cobre, a los mayores costos, a la menor venta de molibdeno y a otros gastos no operacionales.</a:t>
            </a:r>
            <a:endParaRPr lang="es-CL" sz="1300" spc="2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ángulo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ES" sz="9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xmlns="" id="{72298776-6D3F-F644-9695-5CD3EF2715FD}"/>
              </a:ext>
            </a:extLst>
          </p:cNvPr>
          <p:cNvCxnSpPr>
            <a:cxnSpLocks/>
          </p:cNvCxnSpPr>
          <p:nvPr/>
        </p:nvCxnSpPr>
        <p:spPr>
          <a:xfrm flipV="1">
            <a:off x="4899644" y="415026"/>
            <a:ext cx="0" cy="937627"/>
          </a:xfrm>
          <a:prstGeom prst="line">
            <a:avLst/>
          </a:prstGeom>
          <a:ln w="3175">
            <a:solidFill>
              <a:schemeClr val="bg1">
                <a:lumMod val="75000"/>
                <a:alpha val="3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xmlns="" id="{CE8BF0AB-1311-5165-3674-1772656990F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271588" y="1900238"/>
            <a:ext cx="455613" cy="0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0CE35654-07AA-63CA-6F08-276780FD3475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2297113" y="1844675"/>
            <a:ext cx="455613" cy="0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63CA415B-AEAB-B7F1-181F-2EA2CBBFEDD9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White">
          <a:xfrm>
            <a:off x="3324225" y="2078038"/>
            <a:ext cx="455613" cy="0"/>
          </a:xfrm>
          <a:prstGeom prst="line">
            <a:avLst/>
          </a:prstGeom>
          <a:ln w="3175" cap="flat" cmpd="sng" algn="ctr">
            <a:solidFill>
              <a:srgbClr val="FFFFF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xmlns="" id="{10724E4F-8B4A-EF66-2157-5996D13DEB98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349750" y="2309813"/>
            <a:ext cx="455613" cy="0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xmlns="" id="{32766307-EED7-C77A-F9F8-81BADC25705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5376863" y="2376488"/>
            <a:ext cx="455613" cy="0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xmlns="" id="{DADBE1D2-794F-B7EF-8799-3DB175EA065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6402388" y="2438400"/>
            <a:ext cx="455613" cy="0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F7B0A875-7764-E7BB-96FF-E9F502FAA11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7429500" y="2463800"/>
            <a:ext cx="455613" cy="0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3" name="Chart 3">
            <a:extLst>
              <a:ext uri="{FF2B5EF4-FFF2-40B4-BE49-F238E27FC236}">
                <a16:creationId xmlns:a16="http://schemas.microsoft.com/office/drawing/2014/main" xmlns="" id="{704BE706-A5A4-4610-74F0-8272B42B9304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331063689"/>
              </p:ext>
            </p:extLst>
          </p:nvPr>
        </p:nvGraphicFramePr>
        <p:xfrm>
          <a:off x="390525" y="1589088"/>
          <a:ext cx="8375650" cy="220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00" name="Rectángulo 99">
            <a:extLst>
              <a:ext uri="{FF2B5EF4-FFF2-40B4-BE49-F238E27FC236}">
                <a16:creationId xmlns:a16="http://schemas.microsoft.com/office/drawing/2014/main" xmlns="" id="{1BD1B804-0AF4-5682-A3DB-8910ECE904B9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87400" y="3754438"/>
            <a:ext cx="39846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60111B3-EE11-4F4B-9EED-0D8727AE6D6A}" type="datetime'''E''''''''B''I''''''T''''''D''''''''A ''&#10;20''2''''2'''''''">
              <a:rPr lang="es-CL" altLang="en-US" sz="1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/>
              <a:t>EBITDA 
2022</a:t>
            </a:fld>
            <a:endParaRPr lang="es-CL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xmlns="" id="{79F301C1-3783-91A9-2ED7-81C07F994AB7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568450" y="3754438"/>
            <a:ext cx="885825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B344E7A-CBEA-411A-A0DE-3796E67AD4C7}" type="datetime'Efecto Pr''''e''c''''''''i''o'''' ''''C''u, &#10;TC, ''I''''PC,Mo'">
              <a:rPr lang="es-CL" altLang="en-US" sz="10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/>
              <a:t>Efecto Precio Cu, 
TC, IPC,Mo</a:t>
            </a:fld>
            <a:endParaRPr lang="es-CL" sz="10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xmlns="" id="{35C8D313-A941-CEE2-944A-83F3896B3DB4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2690813" y="3754438"/>
            <a:ext cx="695325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360630E-9931-464A-B312-8856EF7F8782}" type="datetime'M''en''''''''''''or'''''' ''''Ve''nt''''''''''''a &#10;d''e Cu'''">
              <a:rPr lang="es-CL" altLang="en-US" sz="10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/>
              <a:t>Menor Venta 
de Cu</a:t>
            </a:fld>
            <a:endParaRPr lang="es-CL" sz="10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C6B1BFB-576E-EE4C-A19B-B24040A6C6C6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3648075" y="3754438"/>
            <a:ext cx="833438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0B44B6B-AAD5-41C6-8577-E94136DA15F1}" type="datetime'M''''''''a''''''''''y''o''''''''res C''''''''ost''''os'">
              <a:rPr lang="es-CL" altLang="en-US" sz="10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/>
              <a:t>Mayores Costos</a:t>
            </a:fld>
            <a:endParaRPr lang="es-CL" sz="10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xmlns="" id="{9AA4C8E4-59F5-CE01-FFA1-622EA273260D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4724400" y="3754438"/>
            <a:ext cx="733425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5645BE4-9B4B-4970-9E7E-C87C1AA97E36}" type="datetime'Men''o''r ''''''''V''''en''t''a''''''&#10;''de M''o''lib''''deno'">
              <a:rPr lang="es-CL" altLang="en-US" sz="10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/>
              <a:t>Menor Venta
de Molibdeno</a:t>
            </a:fld>
            <a:endParaRPr lang="es-CL" sz="10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xmlns="" id="{E1950FE9-8FB0-1835-B13B-BC2B3B6A7C7D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5697538" y="3754438"/>
            <a:ext cx="838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09A9D01-3A10-4694-BE12-FBF0E2A87440}" type="datetime'''Ot''ros ''G''astos no'' Oper''''acionale''s /''&#10;Filiale''s'">
              <a:rPr lang="es-ES" altLang="en-US" sz="1000" smtClean="0">
                <a:solidFill>
                  <a:schemeClr val="bg1"/>
                </a:solidFill>
              </a:rPr>
              <a:pPr/>
              <a:t>Otros Gastos no Operacionales /
Filiales</a:t>
            </a:fld>
            <a:endParaRPr lang="es-CL" sz="10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xmlns="" id="{B6102728-1584-C21E-4FAE-F59E11C8B3E4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6780213" y="3754438"/>
            <a:ext cx="72866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E3FFECF-78D6-4793-B6B8-C03286BEAC7A}" type="datetime'Ter''''c''e''ros'' / ''''Su''''bp''''''rodu''c''''tos'''">
              <a:rPr lang="es-ES" altLang="en-US" sz="10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/>
              <a:t>Terceros / Subproductos</a:t>
            </a:fld>
            <a:endParaRPr lang="es-CL" sz="10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xmlns="" id="{846B6765-529E-A79B-93DA-1796E1E5AC7B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7970838" y="3754438"/>
            <a:ext cx="39846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354721C-A4B9-4999-8424-ECBE922A1D5B}" type="datetime'''''''''E''''B''I''''TD''''''''A''''&#10;''''2''''''''''02''3'''''">
              <a:rPr lang="es-CL" altLang="en-US" sz="1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/>
              <a:t>EBITDA
2023</a:t>
            </a:fld>
            <a:endParaRPr lang="es-CL" sz="10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09D4ECA1-A98E-AF16-DE12-ECADA7602631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2851150" y="2103438"/>
            <a:ext cx="376238" cy="1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D64482D-117A-4E78-9966-2EDD73AAE600}" type="datetime'''''''-''''''''''''''''''''''6''''''''''''''''''''0''4'''''''">
              <a:rPr lang="es-CL" altLang="en-US" sz="1400" smtClean="0">
                <a:solidFill>
                  <a:srgbClr val="FFFFFF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-604</a:t>
            </a:fld>
            <a:endParaRPr lang="es-CL" sz="1400">
              <a:solidFill>
                <a:srgbClr val="FFFFFF"/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A6C56F4B-319D-65C9-515A-8BDE0D80DEE9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3876675" y="2335213"/>
            <a:ext cx="376238" cy="1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C6EA91F-26A6-4A51-A81F-7F2EDD563F37}" type="datetime'''''''''''-''''''6''''''''''0''''''''''''''''3'''''''''''''''">
              <a:rPr lang="es-CL" altLang="en-US" sz="1400" smtClean="0">
                <a:solidFill>
                  <a:srgbClr val="FFFFFF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-603</a:t>
            </a:fld>
            <a:endParaRPr lang="es-CL" sz="1400">
              <a:solidFill>
                <a:srgbClr val="FFFFFF"/>
              </a:solidFill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8CF37BC5-DDEB-ADB8-546B-B99AD6046D09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4903788" y="2401888"/>
            <a:ext cx="376238" cy="1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A64FC79-698A-4E72-95A5-A7E3DD7D747D}" type="datetime'''''''''-''''''''1''''''''''''''''74'''''''''">
              <a:rPr lang="es-CL" altLang="en-US" sz="1400" smtClean="0">
                <a:solidFill>
                  <a:srgbClr val="FFFFFF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-174</a:t>
            </a:fld>
            <a:endParaRPr lang="es-CL" sz="1400">
              <a:solidFill>
                <a:srgbClr val="FFFFFF"/>
              </a:solidFill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8E6A2E45-60F5-2C6A-196F-52B0842A1B02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5929313" y="2463800"/>
            <a:ext cx="376238" cy="1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D180B6F-379A-4397-94D6-70899B14104F}" type="datetime'''''''''''-''''''''''''''''''''1''''5''7'''''''''">
              <a:rPr lang="es-CL" altLang="en-US" sz="1400" smtClean="0">
                <a:solidFill>
                  <a:srgbClr val="FFFFFF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-157</a:t>
            </a:fld>
            <a:endParaRPr lang="es-CL" sz="1400">
              <a:solidFill>
                <a:srgbClr val="FFFFFF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59E18CB3-4F9B-1473-C96B-1E38EB58FC51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7000875" y="2489200"/>
            <a:ext cx="285750" cy="1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tint val="100000"/>
                    <a:shade val="100000"/>
                    <a:satMod val="1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6A9EC24-8005-4E80-9053-F4F87BD50D22}" type="datetime'''-''''''''''6''''''7'''''''''''''">
              <a:rPr lang="es-CL" altLang="en-US" sz="1400" smtClean="0">
                <a:solidFill>
                  <a:srgbClr val="FFFFFF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-67</a:t>
            </a:fld>
            <a:endParaRPr lang="es-CL" sz="1400">
              <a:solidFill>
                <a:srgbClr val="FFFFFF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6414B834-A543-2F6C-DBAD-1F08A4F94448}"/>
              </a:ext>
            </a:extLst>
          </p:cNvPr>
          <p:cNvSpPr txBox="1"/>
          <p:nvPr/>
        </p:nvSpPr>
        <p:spPr>
          <a:xfrm>
            <a:off x="701675" y="2710269"/>
            <a:ext cx="569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chemeClr val="bg1"/>
                </a:solidFill>
                <a:cs typeface="Arial" panose="020B0604020202020204" pitchFamily="34" charset="0"/>
              </a:rPr>
              <a:t>40%</a:t>
            </a:r>
            <a:r>
              <a:rPr lang="es-CL" sz="900" b="1" dirty="0">
                <a:solidFill>
                  <a:schemeClr val="bg1"/>
                </a:solidFill>
                <a:cs typeface="Arial" panose="020B0604020202020204" pitchFamily="34" charset="0"/>
              </a:rPr>
              <a:t>**</a:t>
            </a:r>
            <a:endParaRPr lang="es-CL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E7CD33C9-BE91-3524-428F-5699D3308F6F}"/>
              </a:ext>
            </a:extLst>
          </p:cNvPr>
          <p:cNvSpPr txBox="1"/>
          <p:nvPr/>
        </p:nvSpPr>
        <p:spPr>
          <a:xfrm>
            <a:off x="7905578" y="3103739"/>
            <a:ext cx="569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chemeClr val="bg1"/>
                </a:solidFill>
                <a:cs typeface="Arial" panose="020B0604020202020204" pitchFamily="34" charset="0"/>
              </a:rPr>
              <a:t>26%</a:t>
            </a:r>
            <a:r>
              <a:rPr lang="es-CL" sz="900" b="1" dirty="0">
                <a:solidFill>
                  <a:schemeClr val="bg1"/>
                </a:solidFill>
                <a:cs typeface="Arial" panose="020B0604020202020204" pitchFamily="34" charset="0"/>
              </a:rPr>
              <a:t>**</a:t>
            </a:r>
            <a:endParaRPr lang="es-CL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xmlns="" id="{096B04F3-0D2C-0946-9952-158D65E1393A}"/>
              </a:ext>
            </a:extLst>
          </p:cNvPr>
          <p:cNvGrpSpPr/>
          <p:nvPr/>
        </p:nvGrpSpPr>
        <p:grpSpPr>
          <a:xfrm>
            <a:off x="90379" y="4889043"/>
            <a:ext cx="9163044" cy="289774"/>
            <a:chOff x="90379" y="4889043"/>
            <a:chExt cx="9163044" cy="289774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xmlns="" id="{03CBFA28-91B6-3040-B60E-00EEAEA53775}"/>
                </a:ext>
              </a:extLst>
            </p:cNvPr>
            <p:cNvSpPr/>
            <p:nvPr/>
          </p:nvSpPr>
          <p:spPr>
            <a:xfrm>
              <a:off x="695209" y="4912794"/>
              <a:ext cx="176041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 algn="r" defTabSz="324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  ENTREGA DE RESULTADOS 2023</a:t>
              </a:r>
            </a:p>
          </p:txBody>
        </p:sp>
        <p:sp>
          <p:nvSpPr>
            <p:cNvPr id="44" name="Marcador de número de diapositiva 8">
              <a:extLst>
                <a:ext uri="{FF2B5EF4-FFF2-40B4-BE49-F238E27FC236}">
                  <a16:creationId xmlns:a16="http://schemas.microsoft.com/office/drawing/2014/main" xmlns="" id="{690A8FE1-7ABF-3346-AB48-288A58A8359C}"/>
                </a:ext>
              </a:extLst>
            </p:cNvPr>
            <p:cNvSpPr txBox="1">
              <a:spLocks/>
            </p:cNvSpPr>
            <p:nvPr/>
          </p:nvSpPr>
          <p:spPr>
            <a:xfrm>
              <a:off x="8776640" y="4904973"/>
              <a:ext cx="476783" cy="273844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ED9AF7E7-3000-F84C-93A4-A5BF1C96F66B}" type="slidenum">
                <a:rPr lang="es-ES" sz="800" smtClean="0">
                  <a:solidFill>
                    <a:schemeClr val="bg1"/>
                  </a:solidFill>
                </a:rPr>
                <a:pPr algn="ctr"/>
                <a:t>7</a:t>
              </a:fld>
              <a:endParaRPr lang="es-ES" sz="8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4D7352EA-033C-4149-8FE2-27E302C7C36D}"/>
                </a:ext>
              </a:extLst>
            </p:cNvPr>
            <p:cNvSpPr/>
            <p:nvPr/>
          </p:nvSpPr>
          <p:spPr>
            <a:xfrm>
              <a:off x="4136007" y="4907526"/>
              <a:ext cx="48990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 algn="r" defTabSz="324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CODELCO CHILE. TODOS LOS DERECHOS RESERVADOS. </a:t>
              </a:r>
              <a:r>
                <a:rPr lang="es-ES" sz="80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</a:t>
              </a: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</a:t>
              </a:r>
              <a:r>
                <a:rPr lang="es-ES" sz="800" spc="5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INFORMACIÓN USO GENERAL</a:t>
              </a: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s-ES" sz="800" b="0" i="0" spc="5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s-ES" sz="800" b="0" i="0" spc="5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xmlns="" id="{B1143302-EFB9-7645-991C-3DB2F416B72B}"/>
                </a:ext>
              </a:extLst>
            </p:cNvPr>
            <p:cNvSpPr/>
            <p:nvPr/>
          </p:nvSpPr>
          <p:spPr>
            <a:xfrm>
              <a:off x="7221363" y="4889043"/>
              <a:ext cx="35695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800" b="1" i="0" spc="50" baseline="0" dirty="0">
                  <a:solidFill>
                    <a:schemeClr val="bg1"/>
                  </a:solidFill>
                  <a:latin typeface="Roboto Condensed" pitchFamily="2" charset="0"/>
                  <a:ea typeface="Roboto Condensed" pitchFamily="2" charset="0"/>
                  <a:cs typeface="Calibri Light" panose="020F0302020204030204" pitchFamily="34" charset="0"/>
                </a:rPr>
                <a:t>AG</a:t>
              </a:r>
              <a:endParaRPr lang="es-CL" sz="900" b="1" i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xmlns="" id="{76494AC3-80BB-1B45-BEB9-B536214B2A9D}"/>
                </a:ext>
              </a:extLst>
            </p:cNvPr>
            <p:cNvSpPr/>
            <p:nvPr/>
          </p:nvSpPr>
          <p:spPr>
            <a:xfrm>
              <a:off x="7282662" y="4903704"/>
              <a:ext cx="180000" cy="1800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pic>
          <p:nvPicPr>
            <p:cNvPr id="59" name="Imagen 7">
              <a:extLst>
                <a:ext uri="{FF2B5EF4-FFF2-40B4-BE49-F238E27FC236}">
                  <a16:creationId xmlns:a16="http://schemas.microsoft.com/office/drawing/2014/main" xmlns="" id="{17D9C9ED-2265-4144-817C-761148716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79" y="4953145"/>
              <a:ext cx="662173" cy="126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82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AFD5FFFD-B181-2749-A648-B95BB7E65594}"/>
              </a:ext>
            </a:extLst>
          </p:cNvPr>
          <p:cNvSpPr/>
          <p:nvPr/>
        </p:nvSpPr>
        <p:spPr>
          <a:xfrm>
            <a:off x="-1286" y="-15539"/>
            <a:ext cx="9144000" cy="5159040"/>
          </a:xfrm>
          <a:prstGeom prst="rect">
            <a:avLst/>
          </a:prstGeom>
          <a:solidFill>
            <a:srgbClr val="1412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400" dirty="0">
              <a:solidFill>
                <a:srgbClr val="000000"/>
              </a:solidFill>
            </a:endParaRPr>
          </a:p>
        </p:txBody>
      </p:sp>
      <p:pic>
        <p:nvPicPr>
          <p:cNvPr id="51" name="Imagen 19" descr="Imagen 2.png">
            <a:extLst>
              <a:ext uri="{FF2B5EF4-FFF2-40B4-BE49-F238E27FC236}">
                <a16:creationId xmlns:a16="http://schemas.microsoft.com/office/drawing/2014/main" xmlns="" id="{BFD79EEE-F93D-E34D-AFAB-76C024D9AD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8" y="579173"/>
            <a:ext cx="9119316" cy="4058557"/>
          </a:xfrm>
          <a:prstGeom prst="rect">
            <a:avLst/>
          </a:prstGeom>
        </p:spPr>
      </p:pic>
      <p:sp>
        <p:nvSpPr>
          <p:cNvPr id="62" name="Rectángulo 61">
            <a:extLst>
              <a:ext uri="{FF2B5EF4-FFF2-40B4-BE49-F238E27FC236}">
                <a16:creationId xmlns:a16="http://schemas.microsoft.com/office/drawing/2014/main" xmlns="" id="{7090824D-1C7D-AB40-874A-9B26DD08D002}"/>
              </a:ext>
            </a:extLst>
          </p:cNvPr>
          <p:cNvSpPr/>
          <p:nvPr/>
        </p:nvSpPr>
        <p:spPr>
          <a:xfrm>
            <a:off x="4483187" y="1280411"/>
            <a:ext cx="3632326" cy="3146272"/>
          </a:xfrm>
          <a:prstGeom prst="rect">
            <a:avLst/>
          </a:prstGeom>
          <a:solidFill>
            <a:srgbClr val="060606">
              <a:alpha val="52000"/>
            </a:srgbClr>
          </a:solidFill>
          <a:ln w="31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2400" dirty="0">
              <a:solidFill>
                <a:srgbClr val="FFB202"/>
              </a:solidFill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04303D07-70AA-9441-B4C6-513C2B6102D3}"/>
              </a:ext>
            </a:extLst>
          </p:cNvPr>
          <p:cNvSpPr/>
          <p:nvPr/>
        </p:nvSpPr>
        <p:spPr>
          <a:xfrm>
            <a:off x="1028487" y="1272063"/>
            <a:ext cx="3267075" cy="3146269"/>
          </a:xfrm>
          <a:prstGeom prst="rect">
            <a:avLst/>
          </a:prstGeom>
          <a:solidFill>
            <a:srgbClr val="060606">
              <a:alpha val="52000"/>
            </a:srgbClr>
          </a:solidFill>
          <a:ln w="3175">
            <a:solidFill>
              <a:srgbClr val="FF51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2400" dirty="0">
              <a:solidFill>
                <a:srgbClr val="FFB202"/>
              </a:solidFill>
            </a:endParaRPr>
          </a:p>
        </p:txBody>
      </p:sp>
      <p:graphicFrame>
        <p:nvGraphicFramePr>
          <p:cNvPr id="14" name="13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5" y="643833"/>
          <a:ext cx="1190" cy="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iapositiva de think-cell" r:id="rId7" imgW="360" imgH="360" progId="TCLayout.ActiveDocument.1">
                  <p:embed/>
                </p:oleObj>
              </mc:Choice>
              <mc:Fallback>
                <p:oleObj name="Diapositiva de think-cell" r:id="rId7" imgW="360" imgH="360" progId="TCLayout.ActiveDocument.1">
                  <p:embed/>
                  <p:pic>
                    <p:nvPicPr>
                      <p:cNvPr id="14" name="13 Objeto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4195" y="643833"/>
                        <a:ext cx="1190" cy="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 hidden="1"/>
          <p:cNvSpPr/>
          <p:nvPr>
            <p:custDataLst>
              <p:tags r:id="rId3"/>
            </p:custDataLst>
          </p:nvPr>
        </p:nvSpPr>
        <p:spPr bwMode="auto">
          <a:xfrm>
            <a:off x="1143002" y="642942"/>
            <a:ext cx="119063" cy="892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7189">
              <a:spcBef>
                <a:spcPct val="0"/>
              </a:spcBef>
              <a:spcAft>
                <a:spcPct val="0"/>
              </a:spcAft>
            </a:pPr>
            <a:endParaRPr lang="es-CL" sz="1100">
              <a:solidFill>
                <a:prstClr val="white"/>
              </a:solidFill>
              <a:latin typeface="Calibri"/>
              <a:sym typeface="Calibri"/>
            </a:endParaRPr>
          </a:p>
        </p:txBody>
      </p:sp>
      <p:sp>
        <p:nvSpPr>
          <p:cNvPr id="45" name="1 Título">
            <a:extLst>
              <a:ext uri="{FF2B5EF4-FFF2-40B4-BE49-F238E27FC236}">
                <a16:creationId xmlns:a16="http://schemas.microsoft.com/office/drawing/2014/main" xmlns="" id="{1DE3ACA8-C6CF-E247-8832-9682AFFA0F01}"/>
              </a:ext>
            </a:extLst>
          </p:cNvPr>
          <p:cNvSpPr txBox="1">
            <a:spLocks/>
          </p:cNvSpPr>
          <p:nvPr/>
        </p:nvSpPr>
        <p:spPr>
          <a:xfrm>
            <a:off x="-1287" y="380607"/>
            <a:ext cx="9143999" cy="3401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189">
              <a:lnSpc>
                <a:spcPts val="2500"/>
              </a:lnSpc>
            </a:pPr>
            <a:r>
              <a:rPr lang="es-ES" sz="2600" spc="100" dirty="0">
                <a:solidFill>
                  <a:srgbClr val="FF510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PROYECTOS ESTRUCTURALES 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4B6CB3C0-C91A-084C-B265-4DE48FD41DE2}"/>
              </a:ext>
            </a:extLst>
          </p:cNvPr>
          <p:cNvSpPr/>
          <p:nvPr/>
        </p:nvSpPr>
        <p:spPr>
          <a:xfrm>
            <a:off x="0" y="667128"/>
            <a:ext cx="91440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lnSpc>
                <a:spcPts val="2500"/>
              </a:lnSpc>
            </a:pPr>
            <a:r>
              <a:rPr lang="es-ES" sz="2100" dirty="0">
                <a:solidFill>
                  <a:schemeClr val="bg1"/>
                </a:solidFill>
                <a:latin typeface="Calibri Light" panose="020F0302020204030204" pitchFamily="34" charset="0"/>
                <a:ea typeface="Roboto Condensed" panose="02000000000000000000" pitchFamily="2" charset="0"/>
                <a:cs typeface="Calibri Light" panose="020F0302020204030204" pitchFamily="34" charset="0"/>
              </a:rPr>
              <a:t>para el futuro de Chile y el planeta</a:t>
            </a:r>
          </a:p>
        </p:txBody>
      </p:sp>
      <p:sp>
        <p:nvSpPr>
          <p:cNvPr id="59" name="15 Rectángulo">
            <a:extLst>
              <a:ext uri="{FF2B5EF4-FFF2-40B4-BE49-F238E27FC236}">
                <a16:creationId xmlns:a16="http://schemas.microsoft.com/office/drawing/2014/main" xmlns="" id="{AA931D9E-54A4-2F4F-A635-BA538F651DAA}"/>
              </a:ext>
            </a:extLst>
          </p:cNvPr>
          <p:cNvSpPr/>
          <p:nvPr/>
        </p:nvSpPr>
        <p:spPr>
          <a:xfrm>
            <a:off x="4488386" y="1283118"/>
            <a:ext cx="2292303" cy="262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C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42938" y="1281853"/>
            <a:ext cx="2218810" cy="262800"/>
          </a:xfrm>
          <a:prstGeom prst="rect">
            <a:avLst/>
          </a:prstGeom>
          <a:solidFill>
            <a:srgbClr val="FF51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/>
            <a:endParaRPr lang="es-C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11 CuadroTexto">
            <a:extLst>
              <a:ext uri="{FF2B5EF4-FFF2-40B4-BE49-F238E27FC236}">
                <a16:creationId xmlns:a16="http://schemas.microsoft.com/office/drawing/2014/main" xmlns="" id="{29A35945-F8AD-634E-B208-91E4F187ADAC}"/>
              </a:ext>
            </a:extLst>
          </p:cNvPr>
          <p:cNvSpPr txBox="1"/>
          <p:nvPr/>
        </p:nvSpPr>
        <p:spPr>
          <a:xfrm>
            <a:off x="1118531" y="1648373"/>
            <a:ext cx="3470707" cy="14875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457189">
              <a:spcAft>
                <a:spcPts val="400"/>
              </a:spcAft>
            </a:pPr>
            <a:r>
              <a:rPr lang="es-C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primera fase de la infraestructura </a:t>
            </a:r>
            <a:br>
              <a:rPr lang="es-C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continuidad del Nivel 1 alcanzó un </a:t>
            </a:r>
            <a:br>
              <a:rPr lang="es-C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 de 43,2%</a:t>
            </a:r>
          </a:p>
          <a:p>
            <a:pPr defTabSz="457189">
              <a:spcAft>
                <a:spcPts val="400"/>
              </a:spcAft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Continúa el proceso que decidirá el diseño </a:t>
            </a:r>
            <a:b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minero para la continuidad de la explotación </a:t>
            </a:r>
          </a:p>
          <a:p>
            <a:pPr defTabSz="457189">
              <a:spcAft>
                <a:spcPts val="400"/>
              </a:spcAft>
            </a:pP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Nivel 1. Termina la definición de los </a:t>
            </a:r>
            <a:b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diseños mineros del Nivel 2.</a:t>
            </a:r>
            <a:endParaRPr lang="es-CL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34911" y="4415819"/>
            <a:ext cx="3468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s-CL" sz="800" i="1" spc="-2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Nota: Avances porcentuales corresponden al avance físico a septiembre de 2023.</a:t>
            </a:r>
          </a:p>
        </p:txBody>
      </p:sp>
      <p:sp>
        <p:nvSpPr>
          <p:cNvPr id="56" name="14 CuadroTexto">
            <a:extLst>
              <a:ext uri="{FF2B5EF4-FFF2-40B4-BE49-F238E27FC236}">
                <a16:creationId xmlns:a16="http://schemas.microsoft.com/office/drawing/2014/main" xmlns="" id="{FFC1921F-6C72-774C-8390-7BB7BC38FEF4}"/>
              </a:ext>
            </a:extLst>
          </p:cNvPr>
          <p:cNvSpPr txBox="1"/>
          <p:nvPr/>
        </p:nvSpPr>
        <p:spPr>
          <a:xfrm>
            <a:off x="1135068" y="3645676"/>
            <a:ext cx="3439194" cy="6668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marL="143996" indent="-143996" defTabSz="609570">
              <a:spcAft>
                <a:spcPts val="400"/>
              </a:spcAft>
              <a:buClr>
                <a:srgbClr val="0098AA"/>
              </a:buClr>
              <a:buSzPct val="110000"/>
            </a:pPr>
            <a:r>
              <a:rPr lang="es-CL" sz="1200" b="1" dirty="0">
                <a:solidFill>
                  <a:srgbClr val="FF5101"/>
                </a:solidFill>
                <a:latin typeface="Calibri"/>
                <a:ea typeface="Roboto Condensed" panose="02000000000000000000" pitchFamily="2" charset="0"/>
              </a:rPr>
              <a:t>Avance total de 99,3%</a:t>
            </a:r>
            <a:endParaRPr lang="es-CL" sz="1200" b="1" dirty="0">
              <a:solidFill>
                <a:srgbClr val="FF5101"/>
              </a:solidFill>
              <a:latin typeface="Calibri"/>
            </a:endParaRPr>
          </a:p>
          <a:p>
            <a:pPr defTabSz="609570">
              <a:spcAft>
                <a:spcPts val="400"/>
              </a:spcAft>
              <a:buClr>
                <a:srgbClr val="0098AA"/>
              </a:buClr>
              <a:buSzPct val="110000"/>
            </a:pPr>
            <a:r>
              <a:rPr lang="es-CL" sz="1100" dirty="0">
                <a:solidFill>
                  <a:schemeClr val="bg1"/>
                </a:solidFill>
                <a:latin typeface="Calibri"/>
              </a:rPr>
              <a:t>Se proyecta el término del alistamiento de la correa </a:t>
            </a:r>
            <a:br>
              <a:rPr lang="es-CL" sz="1100" dirty="0">
                <a:solidFill>
                  <a:schemeClr val="bg1"/>
                </a:solidFill>
                <a:latin typeface="Calibri"/>
              </a:rPr>
            </a:br>
            <a:r>
              <a:rPr lang="es-CL" sz="1100" dirty="0">
                <a:solidFill>
                  <a:schemeClr val="bg1"/>
                </a:solidFill>
                <a:latin typeface="Calibri"/>
              </a:rPr>
              <a:t>y el chancador secundario para fines de año.</a:t>
            </a:r>
          </a:p>
        </p:txBody>
      </p:sp>
      <p:sp>
        <p:nvSpPr>
          <p:cNvPr id="27" name="8 Rectángulo">
            <a:extLst>
              <a:ext uri="{FF2B5EF4-FFF2-40B4-BE49-F238E27FC236}">
                <a16:creationId xmlns:a16="http://schemas.microsoft.com/office/drawing/2014/main" xmlns="" id="{694BDDAC-7775-D943-A6AE-16BD7AB0CA94}"/>
              </a:ext>
            </a:extLst>
          </p:cNvPr>
          <p:cNvSpPr/>
          <p:nvPr/>
        </p:nvSpPr>
        <p:spPr>
          <a:xfrm>
            <a:off x="4606167" y="1667430"/>
            <a:ext cx="3430338" cy="1233671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6350" indent="-6350" defTabSz="457189">
              <a:spcAft>
                <a:spcPts val="400"/>
              </a:spcAft>
              <a:buClr>
                <a:srgbClr val="0098AA">
                  <a:lumMod val="75000"/>
                </a:srgbClr>
              </a:buClr>
            </a:pPr>
            <a:r>
              <a:rPr lang="es-ES" sz="1200" b="1" dirty="0">
                <a:solidFill>
                  <a:schemeClr val="accent5"/>
                </a:solidFill>
                <a:latin typeface="Calibri"/>
              </a:rPr>
              <a:t>Andes Norte NNM</a:t>
            </a:r>
            <a:r>
              <a:rPr lang="es-ES" sz="1100" dirty="0">
                <a:solidFill>
                  <a:schemeClr val="accent5"/>
                </a:solidFill>
                <a:latin typeface="Calibri"/>
              </a:rPr>
              <a:t>: </a:t>
            </a:r>
            <a:r>
              <a:rPr lang="es-ES" sz="1100" dirty="0">
                <a:solidFill>
                  <a:schemeClr val="bg1"/>
                </a:solidFill>
                <a:latin typeface="Calibri"/>
              </a:rPr>
              <a:t>El 24 de julio se produjo un evento sísmico de gran magnitud en la mina El Teniente, produciendo daños en Andes Norte. Avance: </a:t>
            </a:r>
            <a:r>
              <a:rPr lang="es-ES" sz="1100" dirty="0" smtClean="0">
                <a:solidFill>
                  <a:schemeClr val="bg1"/>
                </a:solidFill>
                <a:latin typeface="Calibri"/>
              </a:rPr>
              <a:t>80,1%</a:t>
            </a:r>
            <a:endParaRPr lang="es-ES" sz="1200" b="1" dirty="0">
              <a:solidFill>
                <a:schemeClr val="bg1"/>
              </a:solidFill>
              <a:latin typeface="Calibri"/>
            </a:endParaRPr>
          </a:p>
          <a:p>
            <a:pPr marL="6350" indent="-6350" defTabSz="457189">
              <a:spcAft>
                <a:spcPts val="400"/>
              </a:spcAft>
              <a:buClr>
                <a:srgbClr val="0098AA">
                  <a:lumMod val="75000"/>
                </a:srgbClr>
              </a:buClr>
            </a:pPr>
            <a:r>
              <a:rPr lang="es-ES" sz="1200" b="1" dirty="0">
                <a:solidFill>
                  <a:schemeClr val="accent5"/>
                </a:solidFill>
                <a:latin typeface="Calibri"/>
              </a:rPr>
              <a:t>Diamante: </a:t>
            </a:r>
            <a:r>
              <a:rPr lang="es-ES" sz="1100" dirty="0">
                <a:solidFill>
                  <a:schemeClr val="bg1"/>
                </a:solidFill>
                <a:latin typeface="Calibri"/>
              </a:rPr>
              <a:t>En proceso la licitación de  contratos mineros principales. El proyecto presenta un avance de 30,9%.</a:t>
            </a:r>
          </a:p>
          <a:p>
            <a:pPr marL="6350" indent="-6350" defTabSz="457189">
              <a:spcAft>
                <a:spcPts val="400"/>
              </a:spcAft>
              <a:buClr>
                <a:srgbClr val="0098AA">
                  <a:lumMod val="75000"/>
                </a:srgbClr>
              </a:buClr>
            </a:pPr>
            <a:r>
              <a:rPr lang="es-ES" sz="1200" b="1" dirty="0">
                <a:solidFill>
                  <a:schemeClr val="accent5"/>
                </a:solidFill>
                <a:latin typeface="Calibri"/>
              </a:rPr>
              <a:t>Andesita</a:t>
            </a:r>
            <a:r>
              <a:rPr lang="es-ES" sz="1200" dirty="0">
                <a:solidFill>
                  <a:schemeClr val="accent5"/>
                </a:solidFill>
                <a:latin typeface="Calibri"/>
              </a:rPr>
              <a:t>: </a:t>
            </a:r>
            <a:r>
              <a:rPr lang="es-ES" sz="1100" dirty="0">
                <a:solidFill>
                  <a:schemeClr val="bg1"/>
                </a:solidFill>
                <a:latin typeface="Calibri"/>
              </a:rPr>
              <a:t>La ejecución tiene un avance de 33%.</a:t>
            </a:r>
          </a:p>
        </p:txBody>
      </p:sp>
      <p:sp>
        <p:nvSpPr>
          <p:cNvPr id="28" name="8 Rectángulo">
            <a:extLst>
              <a:ext uri="{FF2B5EF4-FFF2-40B4-BE49-F238E27FC236}">
                <a16:creationId xmlns:a16="http://schemas.microsoft.com/office/drawing/2014/main" xmlns="" id="{694BDDAC-7775-D943-A6AE-16BD7AB0CA94}"/>
              </a:ext>
            </a:extLst>
          </p:cNvPr>
          <p:cNvSpPr/>
          <p:nvPr/>
        </p:nvSpPr>
        <p:spPr>
          <a:xfrm>
            <a:off x="4606630" y="3295890"/>
            <a:ext cx="3468574" cy="102848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107997" indent="-107997" defTabSz="457189">
              <a:lnSpc>
                <a:spcPts val="1400"/>
              </a:lnSpc>
              <a:spcAft>
                <a:spcPts val="400"/>
              </a:spcAft>
              <a:buClr>
                <a:srgbClr val="0098AA">
                  <a:lumMod val="75000"/>
                </a:srgbClr>
              </a:buClr>
            </a:pPr>
            <a:r>
              <a:rPr lang="es-ES" sz="1200" b="1" dirty="0">
                <a:solidFill>
                  <a:schemeClr val="accent5"/>
                </a:solidFill>
                <a:latin typeface="Calibri"/>
              </a:rPr>
              <a:t>Avance total de 61,4%</a:t>
            </a:r>
          </a:p>
          <a:p>
            <a:pPr marL="0" lvl="1" defTabSz="609570">
              <a:spcAft>
                <a:spcPts val="400"/>
              </a:spcAft>
              <a:buClr>
                <a:srgbClr val="0098AA">
                  <a:lumMod val="75000"/>
                </a:srgbClr>
              </a:buClr>
              <a:buSzPct val="110000"/>
            </a:pPr>
            <a:r>
              <a:rPr lang="es-CL" sz="1100" dirty="0">
                <a:solidFill>
                  <a:schemeClr val="bg1"/>
                </a:solidFill>
                <a:latin typeface="Calibri"/>
              </a:rPr>
              <a:t>Siguen las obras del </a:t>
            </a:r>
            <a:r>
              <a:rPr lang="es-CL" sz="1100" i="1" dirty="0">
                <a:solidFill>
                  <a:schemeClr val="bg1"/>
                </a:solidFill>
                <a:latin typeface="Calibri"/>
              </a:rPr>
              <a:t>prestripping</a:t>
            </a:r>
            <a:r>
              <a:rPr lang="es-CL" sz="1100" dirty="0">
                <a:solidFill>
                  <a:schemeClr val="bg1"/>
                </a:solidFill>
                <a:latin typeface="Calibri"/>
              </a:rPr>
              <a:t>, con el inicio </a:t>
            </a:r>
            <a:br>
              <a:rPr lang="es-CL" sz="1100" dirty="0">
                <a:solidFill>
                  <a:schemeClr val="bg1"/>
                </a:solidFill>
                <a:latin typeface="Calibri"/>
              </a:rPr>
            </a:br>
            <a:r>
              <a:rPr lang="es-CL" sz="1100" dirty="0">
                <a:solidFill>
                  <a:schemeClr val="bg1"/>
                </a:solidFill>
                <a:latin typeface="Calibri"/>
              </a:rPr>
              <a:t>operacional de la fase 2.</a:t>
            </a:r>
          </a:p>
          <a:p>
            <a:pPr marL="0" lvl="1" defTabSz="609570">
              <a:spcAft>
                <a:spcPts val="400"/>
              </a:spcAft>
              <a:buClr>
                <a:srgbClr val="0098AA">
                  <a:lumMod val="75000"/>
                </a:srgbClr>
              </a:buClr>
              <a:buSzPct val="110000"/>
            </a:pPr>
            <a:r>
              <a:rPr lang="es-CL" sz="1100" dirty="0">
                <a:solidFill>
                  <a:schemeClr val="bg1"/>
                </a:solidFill>
                <a:latin typeface="Calibri"/>
              </a:rPr>
              <a:t>Se desarrollan las optimizaciones en las obras de las plantas concentradora e hidrometalúrgica, y del tranque.</a:t>
            </a:r>
          </a:p>
        </p:txBody>
      </p:sp>
      <p:sp>
        <p:nvSpPr>
          <p:cNvPr id="37" name="8 Rectángulo">
            <a:extLst>
              <a:ext uri="{FF2B5EF4-FFF2-40B4-BE49-F238E27FC236}">
                <a16:creationId xmlns:a16="http://schemas.microsoft.com/office/drawing/2014/main" xmlns="" id="{694BDDAC-7775-D943-A6AE-16BD7AB0CA94}"/>
              </a:ext>
            </a:extLst>
          </p:cNvPr>
          <p:cNvSpPr/>
          <p:nvPr/>
        </p:nvSpPr>
        <p:spPr>
          <a:xfrm>
            <a:off x="4498032" y="1296711"/>
            <a:ext cx="3617481" cy="25128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107997" lvl="1" indent="-107997" defTabSz="457189">
              <a:lnSpc>
                <a:spcPts val="1400"/>
              </a:lnSpc>
              <a:buClr>
                <a:srgbClr val="FF440B"/>
              </a:buClr>
            </a:pPr>
            <a:r>
              <a:rPr lang="es-CL" sz="1400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Cartera Proyectos El Teniente</a:t>
            </a:r>
          </a:p>
        </p:txBody>
      </p:sp>
      <p:sp>
        <p:nvSpPr>
          <p:cNvPr id="44" name="15 Rectángulo">
            <a:extLst>
              <a:ext uri="{FF2B5EF4-FFF2-40B4-BE49-F238E27FC236}">
                <a16:creationId xmlns:a16="http://schemas.microsoft.com/office/drawing/2014/main" xmlns="" id="{A75E1F84-A01B-3F4F-9F67-CAD35FD69B1A}"/>
              </a:ext>
            </a:extLst>
          </p:cNvPr>
          <p:cNvSpPr/>
          <p:nvPr/>
        </p:nvSpPr>
        <p:spPr>
          <a:xfrm>
            <a:off x="4485262" y="2975621"/>
            <a:ext cx="891775" cy="262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/>
            <a:endParaRPr lang="es-C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694BDDAC-7775-D943-A6AE-16BD7AB0CA94}"/>
              </a:ext>
            </a:extLst>
          </p:cNvPr>
          <p:cNvSpPr/>
          <p:nvPr/>
        </p:nvSpPr>
        <p:spPr>
          <a:xfrm>
            <a:off x="4506045" y="2990851"/>
            <a:ext cx="3615519" cy="25128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107997" lvl="1" indent="-107997" defTabSz="457189">
              <a:lnSpc>
                <a:spcPts val="1400"/>
              </a:lnSpc>
              <a:buClr>
                <a:srgbClr val="FF440B"/>
              </a:buClr>
            </a:pPr>
            <a:r>
              <a:rPr lang="es-CL" sz="1400" dirty="0">
                <a:solidFill>
                  <a:srgbClr val="0E0E0E"/>
                </a:solidFill>
                <a:latin typeface="Calibri"/>
              </a:rPr>
              <a:t>Rajo Inca</a:t>
            </a:r>
          </a:p>
        </p:txBody>
      </p:sp>
      <p:sp>
        <p:nvSpPr>
          <p:cNvPr id="35" name="8 Rectángulo">
            <a:extLst>
              <a:ext uri="{FF2B5EF4-FFF2-40B4-BE49-F238E27FC236}">
                <a16:creationId xmlns:a16="http://schemas.microsoft.com/office/drawing/2014/main" xmlns="" id="{860FA2BC-774C-774D-9DEE-356EA0372F09}"/>
              </a:ext>
            </a:extLst>
          </p:cNvPr>
          <p:cNvSpPr/>
          <p:nvPr/>
        </p:nvSpPr>
        <p:spPr>
          <a:xfrm>
            <a:off x="1071457" y="1303331"/>
            <a:ext cx="2857703" cy="25128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107997" indent="-107997" defTabSz="457189">
              <a:lnSpc>
                <a:spcPts val="1400"/>
              </a:lnSpc>
            </a:pPr>
            <a:r>
              <a:rPr lang="es-CL" sz="1400" dirty="0">
                <a:solidFill>
                  <a:srgbClr val="FFFFFF"/>
                </a:solidFill>
                <a:latin typeface="Calibri"/>
              </a:rPr>
              <a:t>Chuquicamata  Subterránea</a:t>
            </a:r>
          </a:p>
        </p:txBody>
      </p:sp>
      <p:sp>
        <p:nvSpPr>
          <p:cNvPr id="58" name="15 Rectángulo">
            <a:extLst>
              <a:ext uri="{FF2B5EF4-FFF2-40B4-BE49-F238E27FC236}">
                <a16:creationId xmlns:a16="http://schemas.microsoft.com/office/drawing/2014/main" xmlns="" id="{258C1B8E-8FEA-064E-A524-350A13E83BB9}"/>
              </a:ext>
            </a:extLst>
          </p:cNvPr>
          <p:cNvSpPr/>
          <p:nvPr/>
        </p:nvSpPr>
        <p:spPr>
          <a:xfrm>
            <a:off x="1041459" y="3285730"/>
            <a:ext cx="1350000" cy="262800"/>
          </a:xfrm>
          <a:prstGeom prst="rect">
            <a:avLst/>
          </a:prstGeom>
          <a:solidFill>
            <a:srgbClr val="FF51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C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8 Rectángulo">
            <a:extLst>
              <a:ext uri="{FF2B5EF4-FFF2-40B4-BE49-F238E27FC236}">
                <a16:creationId xmlns:a16="http://schemas.microsoft.com/office/drawing/2014/main" xmlns="" id="{694BDDAC-7775-D943-A6AE-16BD7AB0CA94}"/>
              </a:ext>
            </a:extLst>
          </p:cNvPr>
          <p:cNvSpPr/>
          <p:nvPr/>
        </p:nvSpPr>
        <p:spPr>
          <a:xfrm>
            <a:off x="1043880" y="3305173"/>
            <a:ext cx="1650910" cy="25128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107997" indent="-107997" defTabSz="457189">
              <a:lnSpc>
                <a:spcPts val="1400"/>
              </a:lnSpc>
              <a:buClr>
                <a:srgbClr val="FF440B"/>
              </a:buClr>
            </a:pPr>
            <a:r>
              <a:rPr lang="es-CL" sz="1400" dirty="0">
                <a:solidFill>
                  <a:srgbClr val="FFFFFF"/>
                </a:solidFill>
                <a:latin typeface="Calibri"/>
              </a:rPr>
              <a:t>Traspaso Andina</a:t>
            </a:r>
            <a:endParaRPr lang="es-ES"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F4F60FC6-BEF5-7C44-9E41-42EDF3A05E08}"/>
              </a:ext>
            </a:extLst>
          </p:cNvPr>
          <p:cNvSpPr/>
          <p:nvPr/>
        </p:nvSpPr>
        <p:spPr>
          <a:xfrm>
            <a:off x="7176759" y="4881609"/>
            <a:ext cx="3569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i="0" spc="50" baseline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Calibri Light" panose="020F0302020204030204" pitchFamily="34" charset="0"/>
              </a:rPr>
              <a:t>AG</a:t>
            </a:r>
            <a:endParaRPr lang="es-CL" sz="900" b="1" i="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xmlns="" id="{D9A3D30A-AFCC-B249-8D56-99A6B84A788B}"/>
              </a:ext>
            </a:extLst>
          </p:cNvPr>
          <p:cNvCxnSpPr>
            <a:cxnSpLocks/>
          </p:cNvCxnSpPr>
          <p:nvPr/>
        </p:nvCxnSpPr>
        <p:spPr>
          <a:xfrm flipV="1">
            <a:off x="9128104" y="2824922"/>
            <a:ext cx="0" cy="820738"/>
          </a:xfrm>
          <a:prstGeom prst="line">
            <a:avLst/>
          </a:prstGeom>
          <a:ln w="6350">
            <a:solidFill>
              <a:schemeClr val="bg1">
                <a:alpha val="27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3 Rectángulo">
            <a:extLst>
              <a:ext uri="{FF2B5EF4-FFF2-40B4-BE49-F238E27FC236}">
                <a16:creationId xmlns:a16="http://schemas.microsoft.com/office/drawing/2014/main" xmlns="" id="{AEE47EA0-753A-204B-B2DB-24E5C84BA519}"/>
              </a:ext>
            </a:extLst>
          </p:cNvPr>
          <p:cNvSpPr/>
          <p:nvPr/>
        </p:nvSpPr>
        <p:spPr>
          <a:xfrm rot="16200000">
            <a:off x="-696368" y="2722073"/>
            <a:ext cx="3146400" cy="246117"/>
          </a:xfrm>
          <a:prstGeom prst="rect">
            <a:avLst/>
          </a:prstGeom>
          <a:noFill/>
          <a:ln w="3175">
            <a:solidFill>
              <a:srgbClr val="FF51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C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Rectángulo 1">
            <a:extLst>
              <a:ext uri="{FF2B5EF4-FFF2-40B4-BE49-F238E27FC236}">
                <a16:creationId xmlns:a16="http://schemas.microsoft.com/office/drawing/2014/main" xmlns="" id="{5241BFE9-C997-A74B-AA0B-385B2CFFD893}"/>
              </a:ext>
            </a:extLst>
          </p:cNvPr>
          <p:cNvSpPr/>
          <p:nvPr/>
        </p:nvSpPr>
        <p:spPr>
          <a:xfrm rot="16200000">
            <a:off x="-671915" y="2723084"/>
            <a:ext cx="3121193" cy="269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457189">
              <a:defRPr/>
            </a:pPr>
            <a:r>
              <a:rPr lang="es-ES" sz="1300" b="1" spc="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OPERANDO</a:t>
            </a:r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xmlns="" id="{0048034D-25B2-E44A-9C46-E5ADFA55F383}"/>
              </a:ext>
            </a:extLst>
          </p:cNvPr>
          <p:cNvGrpSpPr/>
          <p:nvPr/>
        </p:nvGrpSpPr>
        <p:grpSpPr>
          <a:xfrm>
            <a:off x="90379" y="4889043"/>
            <a:ext cx="9163044" cy="289774"/>
            <a:chOff x="90379" y="4889043"/>
            <a:chExt cx="9163044" cy="289774"/>
          </a:xfrm>
        </p:grpSpPr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xmlns="" id="{0456C46C-3077-B84F-BDD9-D87EB6CAB71F}"/>
                </a:ext>
              </a:extLst>
            </p:cNvPr>
            <p:cNvSpPr/>
            <p:nvPr/>
          </p:nvSpPr>
          <p:spPr>
            <a:xfrm>
              <a:off x="695209" y="4912794"/>
              <a:ext cx="176041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 algn="r" defTabSz="324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  ENTREGA DE RESULTADOS 2023</a:t>
              </a:r>
            </a:p>
          </p:txBody>
        </p:sp>
        <p:sp>
          <p:nvSpPr>
            <p:cNvPr id="76" name="Marcador de número de diapositiva 8">
              <a:extLst>
                <a:ext uri="{FF2B5EF4-FFF2-40B4-BE49-F238E27FC236}">
                  <a16:creationId xmlns:a16="http://schemas.microsoft.com/office/drawing/2014/main" xmlns="" id="{72F9DE54-851F-6F43-8A0E-B15D6F0A34C9}"/>
                </a:ext>
              </a:extLst>
            </p:cNvPr>
            <p:cNvSpPr txBox="1">
              <a:spLocks/>
            </p:cNvSpPr>
            <p:nvPr/>
          </p:nvSpPr>
          <p:spPr>
            <a:xfrm>
              <a:off x="8776640" y="4904973"/>
              <a:ext cx="476783" cy="273844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ED9AF7E7-3000-F84C-93A4-A5BF1C96F66B}" type="slidenum">
                <a:rPr lang="es-ES" sz="800" smtClean="0">
                  <a:solidFill>
                    <a:schemeClr val="bg1"/>
                  </a:solidFill>
                </a:rPr>
                <a:pPr algn="ctr"/>
                <a:t>8</a:t>
              </a:fld>
              <a:endParaRPr lang="es-ES" sz="8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xmlns="" id="{88C6477F-36A3-6141-A7A6-7E453532DDEA}"/>
                </a:ext>
              </a:extLst>
            </p:cNvPr>
            <p:cNvSpPr/>
            <p:nvPr/>
          </p:nvSpPr>
          <p:spPr>
            <a:xfrm>
              <a:off x="4136007" y="4907526"/>
              <a:ext cx="48990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 algn="r" defTabSz="324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CODELCO CHILE. TODOS LOS DERECHOS RESERVADOS. </a:t>
              </a:r>
              <a:r>
                <a:rPr lang="es-ES" sz="80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</a:t>
              </a: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</a:t>
              </a:r>
              <a:r>
                <a:rPr lang="es-ES" sz="800" spc="5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INFORMACIÓN USO GENERAL</a:t>
              </a:r>
              <a:r>
                <a:rPr lang="es-ES" sz="800" b="0" i="0" spc="50" baseline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s-ES" sz="800" b="0" i="0" spc="5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s-ES" sz="800" b="0" i="0" spc="5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xmlns="" id="{AA1A84B8-4CE4-494E-9F45-26237B0624AB}"/>
                </a:ext>
              </a:extLst>
            </p:cNvPr>
            <p:cNvSpPr/>
            <p:nvPr/>
          </p:nvSpPr>
          <p:spPr>
            <a:xfrm>
              <a:off x="7221363" y="4889043"/>
              <a:ext cx="35695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800" b="1" i="0" spc="50" baseline="0" dirty="0">
                  <a:solidFill>
                    <a:schemeClr val="bg1"/>
                  </a:solidFill>
                  <a:latin typeface="Roboto Condensed" pitchFamily="2" charset="0"/>
                  <a:ea typeface="Roboto Condensed" pitchFamily="2" charset="0"/>
                  <a:cs typeface="Calibri Light" panose="020F0302020204030204" pitchFamily="34" charset="0"/>
                </a:rPr>
                <a:t>AG</a:t>
              </a:r>
              <a:endParaRPr lang="es-CL" sz="900" b="1" i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xmlns="" id="{1C9F1CAB-0BF9-E440-82DD-085F903D7E9C}"/>
                </a:ext>
              </a:extLst>
            </p:cNvPr>
            <p:cNvSpPr/>
            <p:nvPr/>
          </p:nvSpPr>
          <p:spPr>
            <a:xfrm>
              <a:off x="7282662" y="4903704"/>
              <a:ext cx="180000" cy="1800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pic>
          <p:nvPicPr>
            <p:cNvPr id="80" name="Imagen 7">
              <a:extLst>
                <a:ext uri="{FF2B5EF4-FFF2-40B4-BE49-F238E27FC236}">
                  <a16:creationId xmlns:a16="http://schemas.microsoft.com/office/drawing/2014/main" xmlns="" id="{C6CF3755-0702-0543-BFA1-C1BD00152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79" y="4953145"/>
              <a:ext cx="662173" cy="126917"/>
            </a:xfrm>
            <a:prstGeom prst="rect">
              <a:avLst/>
            </a:prstGeom>
          </p:spPr>
        </p:pic>
      </p:grpSp>
      <p:sp>
        <p:nvSpPr>
          <p:cNvPr id="39" name="3 Rectángulo">
            <a:extLst>
              <a:ext uri="{FF2B5EF4-FFF2-40B4-BE49-F238E27FC236}">
                <a16:creationId xmlns:a16="http://schemas.microsoft.com/office/drawing/2014/main" xmlns="" id="{EB766F06-E998-1E41-B859-715C5358D7D6}"/>
              </a:ext>
            </a:extLst>
          </p:cNvPr>
          <p:cNvSpPr/>
          <p:nvPr/>
        </p:nvSpPr>
        <p:spPr>
          <a:xfrm rot="5400000">
            <a:off x="6705134" y="2715299"/>
            <a:ext cx="3146271" cy="269304"/>
          </a:xfrm>
          <a:prstGeom prst="rect">
            <a:avLst/>
          </a:prstGeom>
          <a:solidFill>
            <a:srgbClr val="0E0E0E"/>
          </a:solidFill>
          <a:ln w="31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CL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Rectángulo 1">
            <a:extLst>
              <a:ext uri="{FF2B5EF4-FFF2-40B4-BE49-F238E27FC236}">
                <a16:creationId xmlns:a16="http://schemas.microsoft.com/office/drawing/2014/main" xmlns="" id="{926A57E6-57F2-CC46-B537-890B235508C0}"/>
              </a:ext>
            </a:extLst>
          </p:cNvPr>
          <p:cNvSpPr/>
          <p:nvPr/>
        </p:nvSpPr>
        <p:spPr>
          <a:xfrm rot="16200000">
            <a:off x="6718576" y="2727838"/>
            <a:ext cx="3121194" cy="269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457189">
              <a:defRPr/>
            </a:pPr>
            <a:r>
              <a:rPr lang="es-ES" sz="1300" b="1" spc="4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CONSTRUCCIÓN</a:t>
            </a:r>
          </a:p>
        </p:txBody>
      </p:sp>
    </p:spTree>
    <p:extLst>
      <p:ext uri="{BB962C8B-B14F-4D97-AF65-F5344CB8AC3E}">
        <p14:creationId xmlns:p14="http://schemas.microsoft.com/office/powerpoint/2010/main" val="200707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C94137E-A491-7A47-96BA-20C0BC6DAA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282" y="1436869"/>
            <a:ext cx="3220919" cy="9839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1AEF93D2-CC19-534B-9CDC-7F2EE43FE1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109" y="342911"/>
            <a:ext cx="3200892" cy="10362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BA280C3-F8B4-3C43-8CC3-31D7125815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99" y="342911"/>
            <a:ext cx="5072668" cy="207971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60FB22D-55B0-ECFC-DA8B-9BC22C75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52" y="417806"/>
            <a:ext cx="5045315" cy="71791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s-CL" sz="23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 distintos proyectos avanzan </a:t>
            </a:r>
            <a:br>
              <a:rPr lang="es-CL" sz="23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L" sz="23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aportar mayor producción </a:t>
            </a:r>
            <a:r>
              <a:rPr lang="es-CL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CL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s-CL" sz="2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1C814087-5B1B-3A42-9633-50983EAA2F03}"/>
              </a:ext>
            </a:extLst>
          </p:cNvPr>
          <p:cNvSpPr/>
          <p:nvPr/>
        </p:nvSpPr>
        <p:spPr>
          <a:xfrm>
            <a:off x="402000" y="3874070"/>
            <a:ext cx="8332176" cy="925552"/>
          </a:xfrm>
          <a:prstGeom prst="rect">
            <a:avLst/>
          </a:prstGeom>
          <a:solidFill>
            <a:srgbClr val="FF51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CL" sz="1400" dirty="0">
              <a:solidFill>
                <a:srgbClr val="000000"/>
              </a:solidFill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A6C709E9-D2D3-7CAB-78C5-6F55FD0E6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60175"/>
            <a:ext cx="9143999" cy="757704"/>
          </a:xfrm>
        </p:spPr>
        <p:txBody>
          <a:bodyPr/>
          <a:lstStyle/>
          <a:p>
            <a:pPr marL="0" indent="0" algn="ctr">
              <a:spcAft>
                <a:spcPts val="800"/>
              </a:spcAft>
              <a:buNone/>
            </a:pPr>
            <a:r>
              <a:rPr lang="es-C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 MEDIDAS SE SUMAN A LAS DEFINICIONES IMPLEMENTADAS PARA RESOLVER LOS </a:t>
            </a:r>
            <a:r>
              <a:rPr lang="es-C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OPERACIONALES, LO QUE PERMITIRÁ AUMENTAR PAULATINAMENTE LA PRODUCCIÓN A CONTAR </a:t>
            </a:r>
            <a:br>
              <a:rPr lang="es-C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2024 HASTA RECUPERAR EN 2030 </a:t>
            </a:r>
            <a:r>
              <a:rPr lang="es-CL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CIFRA CERCANA A 1,7 MILLONES DE TONELADAS.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xmlns="" id="{37FC235C-44B9-5444-926E-7E0371CF0A8B}"/>
              </a:ext>
            </a:extLst>
          </p:cNvPr>
          <p:cNvSpPr txBox="1">
            <a:spLocks/>
          </p:cNvSpPr>
          <p:nvPr/>
        </p:nvSpPr>
        <p:spPr>
          <a:xfrm>
            <a:off x="312794" y="2603010"/>
            <a:ext cx="3188496" cy="12992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s-CL" sz="1300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Chuquicamata Subterránea comenzará </a:t>
            </a:r>
            <a:br>
              <a:rPr lang="es-CL" sz="1300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300" b="1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incorporar una mayor cantidad de área </a:t>
            </a:r>
            <a:br>
              <a:rPr lang="es-CL" sz="1300" b="1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300" b="1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producción, con lo cual aumentará </a:t>
            </a:r>
            <a:br>
              <a:rPr lang="es-CL" sz="1300" b="1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300" b="1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alimentación de mineral</a:t>
            </a:r>
            <a:r>
              <a:rPr lang="es-CL" sz="1300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desde la </a:t>
            </a:r>
            <a:br>
              <a:rPr lang="es-CL" sz="1300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300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 subterránea a la concentradora. </a:t>
            </a:r>
          </a:p>
          <a:p>
            <a:endParaRPr lang="es-CL" sz="1300" dirty="0">
              <a:solidFill>
                <a:srgbClr val="3E4C56"/>
              </a:solidFill>
            </a:endParaRP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xmlns="" id="{9388169D-F7ED-3542-89C5-9EBDF8A1C71C}"/>
              </a:ext>
            </a:extLst>
          </p:cNvPr>
          <p:cNvSpPr txBox="1">
            <a:spLocks/>
          </p:cNvSpPr>
          <p:nvPr/>
        </p:nvSpPr>
        <p:spPr>
          <a:xfrm>
            <a:off x="3313537" y="2602764"/>
            <a:ext cx="3016739" cy="11564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s-CL" sz="1300" b="1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primeros meses de 2024 terminará el </a:t>
            </a:r>
            <a:r>
              <a:rPr lang="es-CL" sz="1300" b="1" i="1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prestripping</a:t>
            </a:r>
            <a:r>
              <a:rPr lang="es-CL" sz="1300" b="1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Rajo Inca, para comenzar el </a:t>
            </a:r>
            <a:r>
              <a:rPr lang="es-CL" sz="1300" b="1" i="1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ramp up</a:t>
            </a:r>
            <a:r>
              <a:rPr lang="es-CL" sz="1300" b="1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concentradora </a:t>
            </a:r>
            <a:r>
              <a:rPr lang="es-CL" sz="1300" dirty="0">
                <a:solidFill>
                  <a:srgbClr val="3E4C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será de siete meses y alcanzar gradualmente las 37 mil toneladas diarias de mineral.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278067B-EF6A-664C-B922-59788AED92FB}"/>
              </a:ext>
            </a:extLst>
          </p:cNvPr>
          <p:cNvSpPr txBox="1"/>
          <p:nvPr/>
        </p:nvSpPr>
        <p:spPr>
          <a:xfrm>
            <a:off x="6424060" y="2594948"/>
            <a:ext cx="249310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CL" sz="1300" dirty="0">
                <a:solidFill>
                  <a:srgbClr val="3E4C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reformulaciones de la Cartera de Proyectos Teniente están por ser presentadas, por lo que pronto se conocerá el itinerario definitivo de las tres minas. </a:t>
            </a:r>
          </a:p>
        </p:txBody>
      </p:sp>
      <p:cxnSp>
        <p:nvCxnSpPr>
          <p:cNvPr id="13" name="33 Conector recto">
            <a:extLst>
              <a:ext uri="{FF2B5EF4-FFF2-40B4-BE49-F238E27FC236}">
                <a16:creationId xmlns:a16="http://schemas.microsoft.com/office/drawing/2014/main" xmlns="" id="{2A1806A7-82D5-7A4B-B089-7428D4228EE8}"/>
              </a:ext>
            </a:extLst>
          </p:cNvPr>
          <p:cNvCxnSpPr>
            <a:cxnSpLocks/>
          </p:cNvCxnSpPr>
          <p:nvPr/>
        </p:nvCxnSpPr>
        <p:spPr>
          <a:xfrm flipV="1">
            <a:off x="3251015" y="2666744"/>
            <a:ext cx="0" cy="963288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33 Conector recto">
            <a:extLst>
              <a:ext uri="{FF2B5EF4-FFF2-40B4-BE49-F238E27FC236}">
                <a16:creationId xmlns:a16="http://schemas.microsoft.com/office/drawing/2014/main" xmlns="" id="{EAB9912D-4FC9-B545-A57C-741640BB2CB3}"/>
              </a:ext>
            </a:extLst>
          </p:cNvPr>
          <p:cNvCxnSpPr>
            <a:cxnSpLocks/>
          </p:cNvCxnSpPr>
          <p:nvPr/>
        </p:nvCxnSpPr>
        <p:spPr>
          <a:xfrm flipV="1">
            <a:off x="6338091" y="2666744"/>
            <a:ext cx="0" cy="963288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54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21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6&quot;&gt;&lt;elem m_fUsage=&quot;3.43900000000000005684E+00&quot;&gt;&lt;m_msothmcolidx val=&quot;0&quot;/&gt;&lt;m_rgb r=&quot;FD&quot; g=&quot;54&quot; b=&quot;21&quot;/&gt;&lt;/elem&gt;&lt;elem m_fUsage=&quot;1.45284194798518417890E+00&quot;&gt;&lt;m_msothmcolidx val=&quot;0&quot;/&gt;&lt;m_rgb r=&quot;FF&quot; g=&quot;BA&quot; b=&quot;1A&quot;/&gt;&lt;/elem&gt;&lt;elem m_fUsage=&quot;1.03215383958859829860E+00&quot;&gt;&lt;m_msothmcolidx val=&quot;0&quot;/&gt;&lt;m_rgb r=&quot;E2&quot; g=&quot;6B&quot; b=&quot;0A&quot;/&gt;&lt;/elem&gt;&lt;elem m_fUsage=&quot;9.93089490251222173356E-01&quot;&gt;&lt;m_msothmcolidx val=&quot;0&quot;/&gt;&lt;m_rgb r=&quot;9B&quot; g=&quot;BB&quot; b=&quot;59&quot;/&gt;&lt;/elem&gt;&lt;elem m_fUsage=&quot;9.03146724754930518841E-01&quot;&gt;&lt;m_msothmcolidx val=&quot;0&quot;/&gt;&lt;m_rgb r=&quot;BE&quot; g=&quot;50&quot; b=&quot;4D&quot;/&gt;&lt;/elem&gt;&lt;elem m_fUsage=&quot;6.56100000000000127542E-01&quot;&gt;&lt;m_msothmcolidx val=&quot;0&quot;/&gt;&lt;m_rgb r=&quot;FE&quot; g=&quot;B7&quot; b=&quot;90&quot;/&gt;&lt;/elem&gt;&lt;elem m_fUsage=&quot;5.90490000000000181402E-01&quot;&gt;&lt;m_msothmcolidx val=&quot;0&quot;/&gt;&lt;m_rgb r=&quot;FE&quot; g=&quot;B2&quot; b=&quot;61&quot;/&gt;&lt;/elem&gt;&lt;elem m_fUsage=&quot;4.90677931633170139047E-01&quot;&gt;&lt;m_msothmcolidx val=&quot;0&quot;/&gt;&lt;m_rgb r=&quot;31&quot; g=&quot;EF&quot; b=&quot;F9&quot;/&gt;&lt;/elem&gt;&lt;elem m_fUsage=&quot;1.98048370328037459664E-01&quot;&gt;&lt;m_msothmcolidx val=&quot;0&quot;/&gt;&lt;m_rgb r=&quot;66&quot; g=&quot;66&quot; b=&quot;66&quot;/&gt;&lt;/elem&gt;&lt;elem m_fUsage=&quot;9.84770902183611934744E-02&quot;&gt;&lt;m_msothmcolidx val=&quot;0&quot;/&gt;&lt;m_rgb r=&quot;85&quot; g=&quot;85&quot; b=&quot;85&quot;/&gt;&lt;/elem&gt;&lt;elem m_fUsage=&quot;6.78355141853169141264E-02&quot;&gt;&lt;m_msothmcolidx val=&quot;0&quot;/&gt;&lt;m_rgb r=&quot;27&quot; g=&quot;77&quot; b=&quot;D8&quot;/&gt;&lt;/elem&gt;&lt;elem m_fUsage=&quot;2.80836775887257361628E-02&quot;&gt;&lt;m_msothmcolidx val=&quot;0&quot;/&gt;&lt;m_rgb r=&quot;69&quot; g=&quot;BC&quot; b=&quot;D3&quot;/&gt;&lt;/elem&gt;&lt;elem m_fUsage=&quot;2.30358646759041794938E-02&quot;&gt;&lt;m_msothmcolidx val=&quot;0&quot;/&gt;&lt;m_rgb r=&quot;E4&quot; g=&quot;E4&quot; b=&quot;E4&quot;/&gt;&lt;/elem&gt;&lt;elem m_fUsage=&quot;1.82480036314007498799E-02&quot;&gt;&lt;m_msothmcolidx val=&quot;0&quot;/&gt;&lt;m_rgb r=&quot;00&quot; g=&quot;93&quot; b=&quot;E1&quot;/&gt;&lt;/elem&gt;&lt;elem m_fUsage=&quot;3.04325272217045731185E-03&quot;&gt;&lt;m_msothmcolidx val=&quot;0&quot;/&gt;&lt;m_rgb r=&quot;00&quot; g=&quot;98&quot; b=&quot;AA&quot;/&gt;&lt;/elem&gt;&lt;elem m_fUsage=&quot;1.61730926992299014339E-03&quot;&gt;&lt;m_msothmcolidx val=&quot;0&quot;/&gt;&lt;m_rgb r=&quot;C0&quot; g=&quot;50&quot; b=&quot;4D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PMoSTX8GBGN2LwRd4r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Yenb6j2k6PfODRXgwI7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L3YNBTHX_IBf4Y_6PLh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vOso0lfh6TfQdGlu2Ss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PuWl52S9eWv6G96mft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i9faLjWGznk7BBrL4v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2BMNuw_ejdNoC7V5yf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YBTfaKQGWcXlx3cevD7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fDtdVSD2v0UIYqjK_n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eqCNtabkyPFK0ZZS3q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ONhaDFlgU.xaS.H_bP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G1Jj4IlcvURuI8RMfq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0LM5wOeGSbMyb_81MYR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ZDiJ52pso_wMWBuZ.Gh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838eHauFLxwKg0qwpiA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_yHWJbqlgmt6_l6Q_6D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Rxl00uk5XzrHdvWjY7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tqxomu_KktMnxxRVXG1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9SCEwdTOK5UJgX0G96q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Lk1mJWQTvfRj5hCxib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AdZLWbWE7kNux5R8Yzl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r1a3.nEwT.TmZSE9zkb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4FtE9IxahkGEUk0Mt53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.2LF4g.Sdf0sF78Abqc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7Y.3h7c_ne8IiaqUTqZ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frhhmCl2Vzl9e_V4VPw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CETI6JtCN9IcrIuC.f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P8LjjXR7N_U9WT5s2jE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.rtjqGQvs8G42K0L6zb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e8nzodS.cr.fAf..O69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rpXrn1ORjqPWxuN_sRS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C3wfC5fyB01g_frM0X4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q_wkkLFw47cDtdAjPqH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iBWKHPCSig0AoZYkZjn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f6CRkvnZVvQPqIhqgGQ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rJbgu4i087cOIAdWktw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dfSP5gQoINxNj2Llf.5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kOaissXOd8dy84UOR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JXN4Tqe0FnY9vEkeht3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IyU9dazEutT1jYFqo5L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aMkNudHAuA7U8FhF75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aP9bFYvuNcY2FiK1YJ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Kc_dfXM2Tvb2RuahvCu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wvE_TLVUvIlS7mRREcu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DA_EQqxQbOEF2tiu.6C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vuEP.MDN3iQGrDtskC7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XGR8RdPUIRYJpGVP_9Q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9K59fhzeQpELEXBLN5Zw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_Laf8EI8KrFpFZW_ue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liduDzrgM7FXvRRo4YK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9AjzRrJVB3lf5Zwj5B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Uer2IM3CgVwaVNoS9Qw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EotRbseXwRu26kNmf6N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ABpDljyGe2hkxkci3Wt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HVdDmgvSvRgypN8UvTZ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5BNpALNRMKb3WH.bZ5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n6HFadEbdPJghPmeXJq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vDh3XiWW2P_fTEMoj8P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EJUurCD5HiPa4hNjKC5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JXN4Tqe0FnY9vEkeht3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x4auQr9nd4TClQXg66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OqYiLXR_ydAhFbzyRr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cdn5T.eCuIKXP0gxTj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cuKvsqAM73_rnevNZiLQ"/>
</p:tagLst>
</file>

<file path=ppt/theme/theme1.xml><?xml version="1.0" encoding="utf-8"?>
<a:theme xmlns:a="http://schemas.openxmlformats.org/drawingml/2006/main" name="Tema de Office">
  <a:themeElements>
    <a:clrScheme name="Personalizados 1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87B2EF393D43469A83B7D4484DBA50" ma:contentTypeVersion="14" ma:contentTypeDescription="Create a new document." ma:contentTypeScope="" ma:versionID="5a2d6ee22f7c2e46ed99a5a8c47470be">
  <xsd:schema xmlns:xsd="http://www.w3.org/2001/XMLSchema" xmlns:xs="http://www.w3.org/2001/XMLSchema" xmlns:p="http://schemas.microsoft.com/office/2006/metadata/properties" xmlns:ns3="d3c24785-2e6b-4b0a-91f8-d1ee2d6ef530" xmlns:ns4="1194f818-b626-4556-8fb4-3d82dfa0ffd7" targetNamespace="http://schemas.microsoft.com/office/2006/metadata/properties" ma:root="true" ma:fieldsID="922ed5fe2cedf89ef0f816ec676954e8" ns3:_="" ns4:_="">
    <xsd:import namespace="d3c24785-2e6b-4b0a-91f8-d1ee2d6ef530"/>
    <xsd:import namespace="1194f818-b626-4556-8fb4-3d82dfa0ff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24785-2e6b-4b0a-91f8-d1ee2d6ef5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4f818-b626-4556-8fb4-3d82dfa0ff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816CD-D896-47E9-9D81-C3DF48D17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c24785-2e6b-4b0a-91f8-d1ee2d6ef530"/>
    <ds:schemaRef ds:uri="1194f818-b626-4556-8fb4-3d82dfa0ff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5F2424-81BB-4E07-866A-F577FB04CB61}">
  <ds:schemaRefs>
    <ds:schemaRef ds:uri="http://purl.org/dc/terms/"/>
    <ds:schemaRef ds:uri="d3c24785-2e6b-4b0a-91f8-d1ee2d6ef53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194f818-b626-4556-8fb4-3d82dfa0ffd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730634-744D-4681-9FD3-63EDBC120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7561</TotalTime>
  <Words>1375</Words>
  <Application>Microsoft Office PowerPoint</Application>
  <PresentationFormat>Presentación en pantalla (16:9)</PresentationFormat>
  <Paragraphs>309</Paragraphs>
  <Slides>19</Slides>
  <Notes>14</Notes>
  <HiddenSlides>0</HiddenSlides>
  <MMClips>0</MMClips>
  <ScaleCrop>false</ScaleCrop>
  <HeadingPairs>
    <vt:vector size="10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Roboto</vt:lpstr>
      <vt:lpstr>Roboto Light</vt:lpstr>
      <vt:lpstr>Roboto Condensed Bold</vt:lpstr>
      <vt:lpstr>Calibri</vt:lpstr>
      <vt:lpstr>Times New Roman</vt:lpstr>
      <vt:lpstr>Calibri Light</vt:lpstr>
      <vt:lpstr>Roboto Condensed</vt:lpstr>
      <vt:lpstr>Arial</vt:lpstr>
      <vt:lpstr>Tema de Office</vt:lpstr>
      <vt:lpstr>\\ccstgcpcg02\datos\GCPCG\PPTO\2023\Informe Mensual\09 Sep\Conferencia\Archivo de Trabajo Conferencia Prensa 2023- Oficial SEPT.xlsx!EERR Conferencia!F27C1:F37C4</vt:lpstr>
      <vt:lpstr>Diapositiva de think-cell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MEJORAS OPERACIONALES QUE IMPACTARON POSITIVAMENTE LA PRODUCCIÓN JULIO-SEPTIEMBRE</vt:lpstr>
      <vt:lpstr>Presentación de PowerPoint</vt:lpstr>
      <vt:lpstr>Presentación de PowerPoint</vt:lpstr>
      <vt:lpstr>Presentación de PowerPoint</vt:lpstr>
      <vt:lpstr>Los distintos proyectos avanzan  para aportar mayor producción  </vt:lpstr>
      <vt:lpstr>PRINCIPALES HITOS (julio - septiembre)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Codelco</dc:creator>
  <cp:lastModifiedBy>Provoste Preisler Patricia (Codelco-Casa Matriz)</cp:lastModifiedBy>
  <cp:revision>316</cp:revision>
  <cp:lastPrinted>2018-01-16T01:03:43Z</cp:lastPrinted>
  <dcterms:created xsi:type="dcterms:W3CDTF">2018-01-12T17:02:57Z</dcterms:created>
  <dcterms:modified xsi:type="dcterms:W3CDTF">2023-10-26T22:07:21Z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0x010100DA87B2EF393D43469A83B7D4484DBA50</vt:lpwstr>
  </property>
</Properties>
</file>