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2.xml" ContentType="application/vnd.openxmlformats-officedocument.presentationml.notesSlide+xml"/>
  <Override PartName="/ppt/charts/chart9.xml" ContentType="application/vnd.openxmlformats-officedocument.drawingml.chart+xml"/>
  <Override PartName="/ppt/notesSlides/notesSlide3.xml" ContentType="application/vnd.openxmlformats-officedocument.presentationml.notesSlide+xml"/>
  <Override PartName="/ppt/charts/chart10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  <Override PartName="/ppt/charts/style5.xml" ContentType="application/vnd.ms-office.chartstyle+xml"/>
  <Override PartName="/ppt/charts/colors5.xml" ContentType="application/vnd.ms-office.chartcolorstyle+xml"/>
  <Override PartName="/ppt/charts/style6.xml" ContentType="application/vnd.ms-office.chartstyle+xml"/>
  <Override PartName="/ppt/charts/colors6.xml" ContentType="application/vnd.ms-office.chartcolorstyle+xml"/>
  <Override PartName="/ppt/charts/style7.xml" ContentType="application/vnd.ms-office.chartstyle+xml"/>
  <Override PartName="/ppt/charts/colors7.xml" ContentType="application/vnd.ms-office.chartcolorstyle+xml"/>
  <Override PartName="/ppt/charts/style8.xml" ContentType="application/vnd.ms-office.chartstyle+xml"/>
  <Override PartName="/ppt/charts/colors8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963" r:id="rId2"/>
    <p:sldId id="957" r:id="rId3"/>
    <p:sldId id="978" r:id="rId4"/>
    <p:sldId id="322" r:id="rId5"/>
    <p:sldId id="958" r:id="rId6"/>
    <p:sldId id="320" r:id="rId7"/>
    <p:sldId id="951" r:id="rId8"/>
    <p:sldId id="325" r:id="rId9"/>
    <p:sldId id="953" r:id="rId10"/>
    <p:sldId id="979" r:id="rId11"/>
    <p:sldId id="980" r:id="rId12"/>
    <p:sldId id="956" r:id="rId13"/>
    <p:sldId id="289" r:id="rId14"/>
    <p:sldId id="952" r:id="rId15"/>
    <p:sldId id="310" r:id="rId16"/>
    <p:sldId id="305" r:id="rId17"/>
    <p:sldId id="328" r:id="rId18"/>
    <p:sldId id="327" r:id="rId19"/>
    <p:sldId id="307" r:id="rId20"/>
    <p:sldId id="309" r:id="rId21"/>
    <p:sldId id="954" r:id="rId22"/>
    <p:sldId id="331" r:id="rId23"/>
    <p:sldId id="332" r:id="rId24"/>
    <p:sldId id="984" r:id="rId25"/>
    <p:sldId id="982" r:id="rId26"/>
    <p:sldId id="983" r:id="rId27"/>
    <p:sldId id="985" r:id="rId28"/>
  </p:sldIdLst>
  <p:sldSz cx="9144000" cy="5143500" type="screen16x9"/>
  <p:notesSz cx="6858000" cy="9144000"/>
  <p:embeddedFontLst>
    <p:embeddedFont>
      <p:font typeface="Roboto Condensed" panose="02000000000000000000" pitchFamily="2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Roboto Light" panose="02000000000000000000" pitchFamily="2" charset="0"/>
      <p:regular r:id="rId41"/>
      <p:italic r:id="rId42"/>
    </p:embeddedFont>
    <p:embeddedFont>
      <p:font typeface="Roboto" panose="02000000000000000000" pitchFamily="2" charset="0"/>
      <p:regular r:id="rId43"/>
      <p:bold r:id="rId44"/>
      <p:italic r:id="rId45"/>
      <p:boldItalic r:id="rId46"/>
    </p:embeddedFont>
  </p:embeddedFontLst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804" userDrawn="1">
          <p15:clr>
            <a:srgbClr val="A4A3A4"/>
          </p15:clr>
        </p15:guide>
        <p15:guide id="2" pos="36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avena Bolívar Pamela (Codelco-Casa Matriz)" initials="ABP(M" lastIdx="2" clrIdx="0">
    <p:extLst/>
  </p:cmAuthor>
  <p:cmAuthor id="2" name="Provoste Preisler Patricia (Codelco-Casa Matriz)" initials="PPP(M" lastIdx="4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4343"/>
    <a:srgbClr val="99A1A6"/>
    <a:srgbClr val="F2F3F4"/>
    <a:srgbClr val="C2C6C9"/>
    <a:srgbClr val="FC5800"/>
    <a:srgbClr val="000000"/>
    <a:srgbClr val="51636C"/>
    <a:srgbClr val="353535"/>
    <a:srgbClr val="ABB0B4"/>
    <a:srgbClr val="5263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FD0F851-EC5A-4D38-B0AD-8093EC10F338}" styleName="Estilo claro 1 - Énfasis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88"/>
    <p:restoredTop sz="94530"/>
  </p:normalViewPr>
  <p:slideViewPr>
    <p:cSldViewPr snapToGrid="0" snapToObjects="1">
      <p:cViewPr>
        <p:scale>
          <a:sx n="100" d="100"/>
          <a:sy n="100" d="100"/>
        </p:scale>
        <p:origin x="-475" y="322"/>
      </p:cViewPr>
      <p:guideLst>
        <p:guide orient="horz" pos="804"/>
        <p:guide pos="36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Style" Target="style8.xml"/><Relationship Id="rId2" Type="http://schemas.microsoft.com/office/2011/relationships/chartColorStyle" Target="colors8.xml"/><Relationship Id="rId1" Type="http://schemas.openxmlformats.org/officeDocument/2006/relationships/oleObject" Target="file:///D:\Users\bvene004\Documents\GCI\2021\02.%20Pedidas%20especiales\09.%20Olivar%20Hernandez%2008-03-2021\Datos%20figur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L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29909792134306"/>
          <c:y val="0.10256766870210918"/>
          <c:w val="0.50904486990835973"/>
          <c:h val="0.68140964380487434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FF5101"/>
            </a:solidFill>
            <a:ln w="28575">
              <a:solidFill>
                <a:schemeClr val="bg1">
                  <a:alpha val="0"/>
                </a:schemeClr>
              </a:solidFill>
            </a:ln>
            <a:effectLst/>
          </c:spPr>
          <c:dPt>
            <c:idx val="0"/>
            <c:bubble3D val="0"/>
            <c:spPr>
              <a:solidFill>
                <a:srgbClr val="737B81"/>
              </a:solidFill>
              <a:ln w="28575">
                <a:solidFill>
                  <a:schemeClr val="bg1">
                    <a:alpha val="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9FC-B849-B10B-DD16AC2E4B64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B9FC-B849-B10B-DD16AC2E4B64}"/>
              </c:ext>
            </c:extLst>
          </c:dPt>
          <c:dLbls>
            <c:delete val="1"/>
          </c:dLbls>
          <c:cat>
            <c:strRef>
              <c:f>Hoja1!$A$2:$A$3</c:f>
              <c:strCache>
                <c:ptCount val="2"/>
                <c:pt idx="0">
                  <c:v>Chile</c:v>
                </c:pt>
                <c:pt idx="1">
                  <c:v>Otro</c:v>
                </c:pt>
              </c:strCache>
            </c:strRef>
          </c:cat>
          <c:val>
            <c:numRef>
              <c:f>Hoja1!$B$2:$B$3</c:f>
              <c:numCache>
                <c:formatCode>0%</c:formatCode>
                <c:ptCount val="2"/>
                <c:pt idx="0">
                  <c:v>0.28000000000000003</c:v>
                </c:pt>
                <c:pt idx="1">
                  <c:v>0.72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9FC-B849-B10B-DD16AC2E4B6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88606107277169E-2"/>
          <c:y val="5.4128635520551249E-2"/>
          <c:w val="0.91552138190111043"/>
          <c:h val="0.83175835923203212"/>
        </c:manualLayout>
      </c:layout>
      <c:areaChart>
        <c:grouping val="stacked"/>
        <c:varyColors val="0"/>
        <c:ser>
          <c:idx val="0"/>
          <c:order val="0"/>
          <c:tx>
            <c:strRef>
              <c:f>'Hoja1 (2)'!$C$3</c:f>
              <c:strCache>
                <c:ptCount val="1"/>
                <c:pt idx="0">
                  <c:v>Actual</c:v>
                </c:pt>
              </c:strCache>
            </c:strRef>
          </c:tx>
          <c:spPr>
            <a:solidFill>
              <a:srgbClr val="727276"/>
            </a:solidFill>
            <a:ln>
              <a:noFill/>
            </a:ln>
            <a:effectLst/>
          </c:spPr>
          <c:cat>
            <c:numRef>
              <c:f>'Hoja1 (2)'!$D$2:$AR$2</c:f>
              <c:numCache>
                <c:formatCode>General</c:formatCode>
                <c:ptCount val="4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  <c:pt idx="21">
                  <c:v>2026</c:v>
                </c:pt>
                <c:pt idx="22">
                  <c:v>2027</c:v>
                </c:pt>
                <c:pt idx="23">
                  <c:v>2028</c:v>
                </c:pt>
                <c:pt idx="24">
                  <c:v>2029</c:v>
                </c:pt>
                <c:pt idx="25">
                  <c:v>2030</c:v>
                </c:pt>
                <c:pt idx="26">
                  <c:v>2031</c:v>
                </c:pt>
                <c:pt idx="27">
                  <c:v>2032</c:v>
                </c:pt>
                <c:pt idx="28">
                  <c:v>2033</c:v>
                </c:pt>
                <c:pt idx="29">
                  <c:v>2034</c:v>
                </c:pt>
                <c:pt idx="30">
                  <c:v>2035</c:v>
                </c:pt>
                <c:pt idx="31">
                  <c:v>2036</c:v>
                </c:pt>
                <c:pt idx="32">
                  <c:v>2037</c:v>
                </c:pt>
                <c:pt idx="33">
                  <c:v>2038</c:v>
                </c:pt>
                <c:pt idx="34">
                  <c:v>2039</c:v>
                </c:pt>
                <c:pt idx="35">
                  <c:v>2040</c:v>
                </c:pt>
                <c:pt idx="36">
                  <c:v>2041</c:v>
                </c:pt>
                <c:pt idx="37">
                  <c:v>2042</c:v>
                </c:pt>
                <c:pt idx="38">
                  <c:v>2043</c:v>
                </c:pt>
                <c:pt idx="39">
                  <c:v>2044</c:v>
                </c:pt>
                <c:pt idx="40">
                  <c:v>2045</c:v>
                </c:pt>
              </c:numCache>
            </c:numRef>
          </c:cat>
          <c:val>
            <c:numRef>
              <c:f>'Hoja1 (2)'!$D$3:$AR$3</c:f>
              <c:numCache>
                <c:formatCode>#,##0</c:formatCode>
                <c:ptCount val="41"/>
                <c:pt idx="0">
                  <c:v>1728</c:v>
                </c:pt>
                <c:pt idx="1">
                  <c:v>1676</c:v>
                </c:pt>
                <c:pt idx="2">
                  <c:v>1584</c:v>
                </c:pt>
                <c:pt idx="3">
                  <c:v>1466</c:v>
                </c:pt>
                <c:pt idx="4">
                  <c:v>1702</c:v>
                </c:pt>
                <c:pt idx="5">
                  <c:v>1689</c:v>
                </c:pt>
                <c:pt idx="6">
                  <c:v>1735</c:v>
                </c:pt>
                <c:pt idx="7">
                  <c:v>1647</c:v>
                </c:pt>
                <c:pt idx="8">
                  <c:v>1622</c:v>
                </c:pt>
                <c:pt idx="9">
                  <c:v>1672</c:v>
                </c:pt>
                <c:pt idx="10">
                  <c:v>1732</c:v>
                </c:pt>
                <c:pt idx="11">
                  <c:v>1707</c:v>
                </c:pt>
                <c:pt idx="12">
                  <c:v>1734</c:v>
                </c:pt>
                <c:pt idx="13">
                  <c:v>1677.5540000000001</c:v>
                </c:pt>
                <c:pt idx="14">
                  <c:v>1588.2280000000001</c:v>
                </c:pt>
                <c:pt idx="15">
                  <c:v>1618.018</c:v>
                </c:pt>
                <c:pt idx="16">
                  <c:v>1399.1269526571718</c:v>
                </c:pt>
                <c:pt idx="17">
                  <c:v>1168.5240019630094</c:v>
                </c:pt>
                <c:pt idx="18">
                  <c:v>1044.3595811835023</c:v>
                </c:pt>
                <c:pt idx="19">
                  <c:v>962.95035824990725</c:v>
                </c:pt>
                <c:pt idx="20">
                  <c:v>820.7218664388505</c:v>
                </c:pt>
                <c:pt idx="21">
                  <c:v>725.56223842317399</c:v>
                </c:pt>
                <c:pt idx="22">
                  <c:v>662.77247606846424</c:v>
                </c:pt>
                <c:pt idx="23">
                  <c:v>532.86874225999361</c:v>
                </c:pt>
                <c:pt idx="24">
                  <c:v>435.6249210587078</c:v>
                </c:pt>
                <c:pt idx="25">
                  <c:v>450.85965432989326</c:v>
                </c:pt>
                <c:pt idx="26">
                  <c:v>332.94778685966179</c:v>
                </c:pt>
                <c:pt idx="27">
                  <c:v>370.04986906558975</c:v>
                </c:pt>
                <c:pt idx="28">
                  <c:v>368.68168614689711</c:v>
                </c:pt>
                <c:pt idx="29">
                  <c:v>323.07955766869117</c:v>
                </c:pt>
                <c:pt idx="30">
                  <c:v>369.61221873891265</c:v>
                </c:pt>
                <c:pt idx="31">
                  <c:v>426.49652745409202</c:v>
                </c:pt>
                <c:pt idx="32">
                  <c:v>424.93319380209766</c:v>
                </c:pt>
                <c:pt idx="33">
                  <c:v>404.12714038593259</c:v>
                </c:pt>
                <c:pt idx="34">
                  <c:v>391.13679534407072</c:v>
                </c:pt>
                <c:pt idx="35">
                  <c:v>356.81656671450099</c:v>
                </c:pt>
                <c:pt idx="36">
                  <c:v>421.80924694061633</c:v>
                </c:pt>
                <c:pt idx="37">
                  <c:v>386.99345686203469</c:v>
                </c:pt>
                <c:pt idx="38">
                  <c:v>385.94635203536609</c:v>
                </c:pt>
                <c:pt idx="39">
                  <c:v>341.89712471152399</c:v>
                </c:pt>
                <c:pt idx="40">
                  <c:v>339.62573275827543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51C-EF40-BA08-3A3FE65EC38D}"/>
            </c:ext>
          </c:extLst>
        </c:ser>
        <c:ser>
          <c:idx val="1"/>
          <c:order val="1"/>
          <c:tx>
            <c:strRef>
              <c:f>'Hoja1 (2)'!$C$4</c:f>
              <c:strCache>
                <c:ptCount val="1"/>
                <c:pt idx="0">
                  <c:v>Estructurales en ejecucion</c:v>
                </c:pt>
              </c:strCache>
            </c:strRef>
          </c:tx>
          <c:spPr>
            <a:solidFill>
              <a:srgbClr val="FC5800"/>
            </a:solidFill>
            <a:ln>
              <a:noFill/>
            </a:ln>
            <a:effectLst/>
          </c:spPr>
          <c:cat>
            <c:numRef>
              <c:f>'Hoja1 (2)'!$D$2:$AR$2</c:f>
              <c:numCache>
                <c:formatCode>General</c:formatCode>
                <c:ptCount val="4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  <c:pt idx="21">
                  <c:v>2026</c:v>
                </c:pt>
                <c:pt idx="22">
                  <c:v>2027</c:v>
                </c:pt>
                <c:pt idx="23">
                  <c:v>2028</c:v>
                </c:pt>
                <c:pt idx="24">
                  <c:v>2029</c:v>
                </c:pt>
                <c:pt idx="25">
                  <c:v>2030</c:v>
                </c:pt>
                <c:pt idx="26">
                  <c:v>2031</c:v>
                </c:pt>
                <c:pt idx="27">
                  <c:v>2032</c:v>
                </c:pt>
                <c:pt idx="28">
                  <c:v>2033</c:v>
                </c:pt>
                <c:pt idx="29">
                  <c:v>2034</c:v>
                </c:pt>
                <c:pt idx="30">
                  <c:v>2035</c:v>
                </c:pt>
                <c:pt idx="31">
                  <c:v>2036</c:v>
                </c:pt>
                <c:pt idx="32">
                  <c:v>2037</c:v>
                </c:pt>
                <c:pt idx="33">
                  <c:v>2038</c:v>
                </c:pt>
                <c:pt idx="34">
                  <c:v>2039</c:v>
                </c:pt>
                <c:pt idx="35">
                  <c:v>2040</c:v>
                </c:pt>
                <c:pt idx="36">
                  <c:v>2041</c:v>
                </c:pt>
                <c:pt idx="37">
                  <c:v>2042</c:v>
                </c:pt>
                <c:pt idx="38">
                  <c:v>2043</c:v>
                </c:pt>
                <c:pt idx="39">
                  <c:v>2044</c:v>
                </c:pt>
                <c:pt idx="40">
                  <c:v>2045</c:v>
                </c:pt>
              </c:numCache>
            </c:numRef>
          </c:cat>
          <c:val>
            <c:numRef>
              <c:f>'Hoja1 (2)'!$D$4:$AR$4</c:f>
              <c:numCache>
                <c:formatCode>General</c:formatCode>
                <c:ptCount val="4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 formatCode="#,##0">
                  <c:v>246.09873589082827</c:v>
                </c:pt>
                <c:pt idx="17" formatCode="#,##0">
                  <c:v>427.28320292869734</c:v>
                </c:pt>
                <c:pt idx="18" formatCode="#,##0">
                  <c:v>616.95823971049765</c:v>
                </c:pt>
                <c:pt idx="19" formatCode="#,##0">
                  <c:v>746.88073009559264</c:v>
                </c:pt>
                <c:pt idx="20" formatCode="#,##0">
                  <c:v>856.50146682154946</c:v>
                </c:pt>
                <c:pt idx="21" formatCode="#,##0">
                  <c:v>931.74328556372598</c:v>
                </c:pt>
                <c:pt idx="22" formatCode="#,##0">
                  <c:v>956.44256589723591</c:v>
                </c:pt>
                <c:pt idx="23" formatCode="#,##0">
                  <c:v>980.26312340840639</c:v>
                </c:pt>
                <c:pt idx="24" formatCode="#,##0">
                  <c:v>912.51162917639226</c:v>
                </c:pt>
                <c:pt idx="25" formatCode="#,##0">
                  <c:v>935.63960668890672</c:v>
                </c:pt>
                <c:pt idx="26" formatCode="#,##0">
                  <c:v>923.77789072033806</c:v>
                </c:pt>
                <c:pt idx="27" formatCode="#,##0">
                  <c:v>906.79364428541021</c:v>
                </c:pt>
                <c:pt idx="28" formatCode="#,##0">
                  <c:v>912.60328100910283</c:v>
                </c:pt>
                <c:pt idx="29" formatCode="#,##0">
                  <c:v>921.36534368330877</c:v>
                </c:pt>
                <c:pt idx="30" formatCode="#,##0">
                  <c:v>1014.4655759950875</c:v>
                </c:pt>
                <c:pt idx="31" formatCode="#,##0">
                  <c:v>1069.589578706908</c:v>
                </c:pt>
                <c:pt idx="32" formatCode="#,##0">
                  <c:v>1077.0393481759024</c:v>
                </c:pt>
                <c:pt idx="33" formatCode="#,##0">
                  <c:v>1025.7888338450678</c:v>
                </c:pt>
                <c:pt idx="34" formatCode="#,##0">
                  <c:v>984.66527238792924</c:v>
                </c:pt>
                <c:pt idx="35" formatCode="#,##0">
                  <c:v>921.81871774649892</c:v>
                </c:pt>
                <c:pt idx="36" formatCode="#,##0">
                  <c:v>892.54961560338393</c:v>
                </c:pt>
                <c:pt idx="37" formatCode="#,##0">
                  <c:v>1011.7798320179656</c:v>
                </c:pt>
                <c:pt idx="38" formatCode="#,##0">
                  <c:v>948.52817369463423</c:v>
                </c:pt>
                <c:pt idx="39" formatCode="#,##0">
                  <c:v>1043.4034602944762</c:v>
                </c:pt>
                <c:pt idx="40" formatCode="#,##0">
                  <c:v>1026.4700968527245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51C-EF40-BA08-3A3FE65EC38D}"/>
            </c:ext>
          </c:extLst>
        </c:ser>
        <c:ser>
          <c:idx val="2"/>
          <c:order val="2"/>
          <c:tx>
            <c:strRef>
              <c:f>'Hoja1 (2)'!$C$5</c:f>
              <c:strCache>
                <c:ptCount val="1"/>
                <c:pt idx="0">
                  <c:v>Estructurales en estudio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cat>
            <c:numRef>
              <c:f>'Hoja1 (2)'!$D$2:$AR$2</c:f>
              <c:numCache>
                <c:formatCode>General</c:formatCode>
                <c:ptCount val="4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  <c:pt idx="21">
                  <c:v>2026</c:v>
                </c:pt>
                <c:pt idx="22">
                  <c:v>2027</c:v>
                </c:pt>
                <c:pt idx="23">
                  <c:v>2028</c:v>
                </c:pt>
                <c:pt idx="24">
                  <c:v>2029</c:v>
                </c:pt>
                <c:pt idx="25">
                  <c:v>2030</c:v>
                </c:pt>
                <c:pt idx="26">
                  <c:v>2031</c:v>
                </c:pt>
                <c:pt idx="27">
                  <c:v>2032</c:v>
                </c:pt>
                <c:pt idx="28">
                  <c:v>2033</c:v>
                </c:pt>
                <c:pt idx="29">
                  <c:v>2034</c:v>
                </c:pt>
                <c:pt idx="30">
                  <c:v>2035</c:v>
                </c:pt>
                <c:pt idx="31">
                  <c:v>2036</c:v>
                </c:pt>
                <c:pt idx="32">
                  <c:v>2037</c:v>
                </c:pt>
                <c:pt idx="33">
                  <c:v>2038</c:v>
                </c:pt>
                <c:pt idx="34">
                  <c:v>2039</c:v>
                </c:pt>
                <c:pt idx="35">
                  <c:v>2040</c:v>
                </c:pt>
                <c:pt idx="36">
                  <c:v>2041</c:v>
                </c:pt>
                <c:pt idx="37">
                  <c:v>2042</c:v>
                </c:pt>
                <c:pt idx="38">
                  <c:v>2043</c:v>
                </c:pt>
                <c:pt idx="39">
                  <c:v>2044</c:v>
                </c:pt>
                <c:pt idx="40">
                  <c:v>2045</c:v>
                </c:pt>
              </c:numCache>
            </c:numRef>
          </c:cat>
          <c:val>
            <c:numRef>
              <c:f>'Hoja1 (2)'!$D$5:$AR$5</c:f>
              <c:numCache>
                <c:formatCode>#,##0</c:formatCode>
                <c:ptCount val="4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124.65811170000001</c:v>
                </c:pt>
                <c:pt idx="23">
                  <c:v>312.48031279999998</c:v>
                </c:pt>
                <c:pt idx="24">
                  <c:v>301.72597889999997</c:v>
                </c:pt>
                <c:pt idx="25">
                  <c:v>340.99366579999997</c:v>
                </c:pt>
                <c:pt idx="26">
                  <c:v>397.39034329999998</c:v>
                </c:pt>
                <c:pt idx="27">
                  <c:v>309.96614369999998</c:v>
                </c:pt>
                <c:pt idx="28">
                  <c:v>349.32772340000002</c:v>
                </c:pt>
                <c:pt idx="29">
                  <c:v>356.34285180000001</c:v>
                </c:pt>
                <c:pt idx="30">
                  <c:v>353.50508109999998</c:v>
                </c:pt>
                <c:pt idx="31">
                  <c:v>392.11448760000002</c:v>
                </c:pt>
                <c:pt idx="32">
                  <c:v>398.76355969999997</c:v>
                </c:pt>
                <c:pt idx="33">
                  <c:v>315.42072389999998</c:v>
                </c:pt>
                <c:pt idx="34">
                  <c:v>296.75796580000002</c:v>
                </c:pt>
                <c:pt idx="35">
                  <c:v>282.90426609999997</c:v>
                </c:pt>
                <c:pt idx="36">
                  <c:v>330.10945889999999</c:v>
                </c:pt>
                <c:pt idx="37">
                  <c:v>305.32230920000001</c:v>
                </c:pt>
                <c:pt idx="38">
                  <c:v>266.93141489999999</c:v>
                </c:pt>
                <c:pt idx="39">
                  <c:v>241.6628268</c:v>
                </c:pt>
                <c:pt idx="40">
                  <c:v>237.40938600000001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51C-EF40-BA08-3A3FE65EC3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79337216"/>
        <c:axId val="505253824"/>
      </c:areaChart>
      <c:dateAx>
        <c:axId val="1179337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353535"/>
                </a:solidFill>
                <a:latin typeface="Roboto Condensed" pitchFamily="2" charset="0"/>
                <a:ea typeface="Roboto Condensed" pitchFamily="2" charset="0"/>
                <a:cs typeface="+mn-cs"/>
              </a:defRPr>
            </a:pPr>
            <a:endParaRPr lang="es-CL"/>
          </a:p>
        </c:txPr>
        <c:crossAx val="505253824"/>
        <c:crosses val="autoZero"/>
        <c:auto val="0"/>
        <c:lblOffset val="100"/>
        <c:baseTimeUnit val="days"/>
        <c:majorUnit val="2"/>
        <c:majorTimeUnit val="days"/>
        <c:minorUnit val="1"/>
      </c:dateAx>
      <c:valAx>
        <c:axId val="505253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353535"/>
                </a:solidFill>
                <a:latin typeface="Roboto Condensed" pitchFamily="2" charset="0"/>
                <a:ea typeface="Roboto Condensed" pitchFamily="2" charset="0"/>
                <a:cs typeface="+mn-cs"/>
              </a:defRPr>
            </a:pPr>
            <a:endParaRPr lang="es-CL"/>
          </a:p>
        </c:txPr>
        <c:crossAx val="117933721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5"/>
            </a:solidFill>
          </c:spPr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1E88-7247-9BF3-DA1CB100AD61}"/>
              </c:ext>
            </c:extLst>
          </c:dPt>
          <c:dLbls>
            <c:delete val="1"/>
          </c:dLbls>
          <c:cat>
            <c:strRef>
              <c:f>Hoja1!$A$2</c:f>
              <c:strCache>
                <c:ptCount val="1"/>
                <c:pt idx="0">
                  <c:v>Chile</c:v>
                </c:pt>
              </c:strCache>
            </c:strRef>
          </c:cat>
          <c:val>
            <c:numRef>
              <c:f>Hoja1!$B$2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E88-7247-9BF3-DA1CB100AD6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s-CL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L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FF5101"/>
            </a:solidFill>
            <a:ln>
              <a:solidFill>
                <a:schemeClr val="accent1">
                  <a:shade val="95000"/>
                  <a:satMod val="105000"/>
                  <a:alpha val="0"/>
                </a:schemeClr>
              </a:solidFill>
            </a:ln>
            <a:effectLst/>
          </c:spPr>
          <c:dPt>
            <c:idx val="0"/>
            <c:bubble3D val="0"/>
            <c:spPr>
              <a:solidFill>
                <a:srgbClr val="FF5101"/>
              </a:solidFill>
              <a:ln w="19050">
                <a:solidFill>
                  <a:schemeClr val="accent1">
                    <a:shade val="95000"/>
                    <a:satMod val="105000"/>
                    <a:alpha val="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FB8-6C48-AFEF-1C90C0093123}"/>
              </c:ext>
            </c:extLst>
          </c:dPt>
          <c:dPt>
            <c:idx val="1"/>
            <c:bubble3D val="0"/>
            <c:spPr>
              <a:solidFill>
                <a:srgbClr val="737B81"/>
              </a:solidFill>
              <a:ln w="19050">
                <a:solidFill>
                  <a:schemeClr val="accent1">
                    <a:shade val="95000"/>
                    <a:satMod val="105000"/>
                    <a:alpha val="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FB8-6C48-AFEF-1C90C0093123}"/>
              </c:ext>
            </c:extLst>
          </c:dPt>
          <c:dLbls>
            <c:delete val="1"/>
          </c:dLbls>
          <c:cat>
            <c:strRef>
              <c:f>Hoja1!$A$2:$A$3</c:f>
              <c:strCache>
                <c:ptCount val="2"/>
                <c:pt idx="0">
                  <c:v>Chile</c:v>
                </c:pt>
                <c:pt idx="1">
                  <c:v>Otros</c:v>
                </c:pt>
              </c:strCache>
            </c:strRef>
          </c:cat>
          <c:val>
            <c:numRef>
              <c:f>Hoja1!$B$2:$B$3</c:f>
              <c:numCache>
                <c:formatCode>0%</c:formatCode>
                <c:ptCount val="2"/>
                <c:pt idx="0">
                  <c:v>0.2</c:v>
                </c:pt>
                <c:pt idx="1">
                  <c:v>0.8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FB8-6C48-AFEF-1C90C009312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L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FF5101"/>
            </a:solidFill>
            <a:ln>
              <a:solidFill>
                <a:schemeClr val="accent1">
                  <a:shade val="95000"/>
                  <a:satMod val="105000"/>
                  <a:alpha val="0"/>
                </a:schemeClr>
              </a:solidFill>
            </a:ln>
            <a:effectLst/>
          </c:spPr>
          <c:dPt>
            <c:idx val="0"/>
            <c:bubble3D val="0"/>
            <c:spPr>
              <a:solidFill>
                <a:srgbClr val="FF5101"/>
              </a:solidFill>
              <a:ln w="19050">
                <a:solidFill>
                  <a:schemeClr val="accent1">
                    <a:shade val="95000"/>
                    <a:satMod val="105000"/>
                    <a:alpha val="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50D-F045-AA9C-CE6E564DBA6B}"/>
              </c:ext>
            </c:extLst>
          </c:dPt>
          <c:dPt>
            <c:idx val="1"/>
            <c:bubble3D val="0"/>
            <c:spPr>
              <a:solidFill>
                <a:srgbClr val="737B81"/>
              </a:solidFill>
              <a:ln w="19050">
                <a:solidFill>
                  <a:schemeClr val="accent1">
                    <a:shade val="95000"/>
                    <a:satMod val="105000"/>
                    <a:alpha val="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50D-F045-AA9C-CE6E564DBA6B}"/>
              </c:ext>
            </c:extLst>
          </c:dPt>
          <c:dLbls>
            <c:delete val="1"/>
          </c:dLbls>
          <c:cat>
            <c:strRef>
              <c:f>Hoja1!$A$2:$A$3</c:f>
              <c:strCache>
                <c:ptCount val="2"/>
                <c:pt idx="0">
                  <c:v>Chile</c:v>
                </c:pt>
                <c:pt idx="1">
                  <c:v>Otros</c:v>
                </c:pt>
              </c:strCache>
            </c:strRef>
          </c:cat>
          <c:val>
            <c:numRef>
              <c:f>Hoja1!$B$2:$B$3</c:f>
              <c:numCache>
                <c:formatCode>0%</c:formatCode>
                <c:ptCount val="2"/>
                <c:pt idx="0">
                  <c:v>0.22</c:v>
                </c:pt>
                <c:pt idx="1">
                  <c:v>0.78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50D-F045-AA9C-CE6E564DBA6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spPr>
            <a:ln>
              <a:noFill/>
            </a:ln>
            <a:effectLst/>
          </c:spPr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23F-0B4D-A97C-491EAB20C73F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23F-0B4D-A97C-491EAB20C73F}"/>
              </c:ext>
            </c:extLst>
          </c:dPt>
          <c:dPt>
            <c:idx val="2"/>
            <c:bubble3D val="0"/>
            <c:spPr>
              <a:solidFill>
                <a:srgbClr val="0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23F-0B4D-A97C-491EAB20C73F}"/>
              </c:ext>
            </c:extLst>
          </c:dPt>
          <c:dPt>
            <c:idx val="3"/>
            <c:bubble3D val="0"/>
            <c:spPr>
              <a:solidFill>
                <a:srgbClr val="5C5C5F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23F-0B4D-A97C-491EAB20C73F}"/>
              </c:ext>
            </c:extLst>
          </c:dPt>
          <c:dPt>
            <c:idx val="4"/>
            <c:bubble3D val="0"/>
            <c:spPr>
              <a:solidFill>
                <a:srgbClr val="87868A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423F-0B4D-A97C-491EAB20C73F}"/>
              </c:ext>
            </c:extLst>
          </c:dPt>
          <c:dPt>
            <c:idx val="5"/>
            <c:bubble3D val="0"/>
            <c:spPr>
              <a:solidFill>
                <a:srgbClr val="AEAEB3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423F-0B4D-A97C-491EAB20C73F}"/>
              </c:ext>
            </c:extLst>
          </c:dPt>
          <c:dPt>
            <c:idx val="6"/>
            <c:bubble3D val="0"/>
            <c:spPr>
              <a:solidFill>
                <a:srgbClr val="B3E6EF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423F-0B4D-A97C-491EAB20C73F}"/>
              </c:ext>
            </c:extLst>
          </c:dPt>
          <c:dPt>
            <c:idx val="7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423F-0B4D-A97C-491EAB20C73F}"/>
              </c:ext>
            </c:extLst>
          </c:dPt>
          <c:dPt>
            <c:idx val="8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423F-0B4D-A97C-491EAB20C73F}"/>
              </c:ext>
            </c:extLst>
          </c:dPt>
          <c:cat>
            <c:strRef>
              <c:f>Sheet1!$A$2:$A$10</c:f>
              <c:strCache>
                <c:ptCount val="9"/>
                <c:pt idx="0">
                  <c:v>Codelco</c:v>
                </c:pt>
                <c:pt idx="1">
                  <c:v>Chile (exc. Codelco)</c:v>
                </c:pt>
                <c:pt idx="2">
                  <c:v>Perú</c:v>
                </c:pt>
                <c:pt idx="3">
                  <c:v>Australia</c:v>
                </c:pt>
                <c:pt idx="4">
                  <c:v>Rusia</c:v>
                </c:pt>
                <c:pt idx="5">
                  <c:v>México</c:v>
                </c:pt>
                <c:pt idx="6">
                  <c:v>Estados Unidos</c:v>
                </c:pt>
                <c:pt idx="7">
                  <c:v>Polonia</c:v>
                </c:pt>
                <c:pt idx="8">
                  <c:v>Otros</c:v>
                </c:pt>
              </c:strCache>
            </c:strRef>
          </c:cat>
          <c:val>
            <c:numRef>
              <c:f>Sheet1!$B$2:$B$10</c:f>
              <c:numCache>
                <c:formatCode>0.0%</c:formatCode>
                <c:ptCount val="9"/>
                <c:pt idx="0">
                  <c:v>5.4535017221584388E-2</c:v>
                </c:pt>
                <c:pt idx="1">
                  <c:v>0.17508610792192883</c:v>
                </c:pt>
                <c:pt idx="2">
                  <c:v>0.10562571756601608</c:v>
                </c:pt>
                <c:pt idx="3">
                  <c:v>0.1010332950631458</c:v>
                </c:pt>
                <c:pt idx="4">
                  <c:v>7.0034443168771526E-2</c:v>
                </c:pt>
                <c:pt idx="5">
                  <c:v>6.0849598163030996E-2</c:v>
                </c:pt>
                <c:pt idx="6">
                  <c:v>5.5109070034443167E-2</c:v>
                </c:pt>
                <c:pt idx="7">
                  <c:v>3.6739380022962113E-2</c:v>
                </c:pt>
                <c:pt idx="8">
                  <c:v>0.34098737083811709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2-423F-0B4D-A97C-491EAB20C7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eparator>:</c:separator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es-CL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effectLst/>
          </c:spPr>
          <c:dPt>
            <c:idx val="0"/>
            <c:bubble3D val="0"/>
            <c:spPr>
              <a:solidFill>
                <a:srgbClr val="E55301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D38-3D41-9335-E7700C7F791F}"/>
              </c:ext>
            </c:extLst>
          </c:dPt>
          <c:dPt>
            <c:idx val="1"/>
            <c:bubble3D val="0"/>
            <c:spPr>
              <a:solidFill>
                <a:srgbClr val="161616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D38-3D41-9335-E7700C7F791F}"/>
              </c:ext>
            </c:extLst>
          </c:dPt>
          <c:dPt>
            <c:idx val="2"/>
            <c:bubble3D val="0"/>
            <c:spPr>
              <a:solidFill>
                <a:srgbClr val="4F4F4F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D38-3D41-9335-E7700C7F791F}"/>
              </c:ext>
            </c:extLst>
          </c:dPt>
          <c:dPt>
            <c:idx val="3"/>
            <c:bubble3D val="0"/>
            <c:spPr>
              <a:solidFill>
                <a:srgbClr val="91979C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D38-3D41-9335-E7700C7F791F}"/>
              </c:ext>
            </c:extLst>
          </c:dPt>
          <c:dPt>
            <c:idx val="4"/>
            <c:bubble3D val="0"/>
            <c:spPr>
              <a:solidFill>
                <a:srgbClr val="B9BD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BD38-3D41-9335-E7700C7F791F}"/>
              </c:ext>
            </c:extLst>
          </c:dPt>
          <c:dPt>
            <c:idx val="5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BD38-3D41-9335-E7700C7F791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BD38-3D41-9335-E7700C7F791F}"/>
              </c:ext>
            </c:extLst>
          </c:dPt>
          <c:dLbls>
            <c:delete val="1"/>
          </c:dLbls>
          <c:cat>
            <c:strRef>
              <c:f>Sheet1!$D$3:$D$8</c:f>
              <c:strCache>
                <c:ptCount val="6"/>
                <c:pt idx="0">
                  <c:v>Codelco</c:v>
                </c:pt>
                <c:pt idx="1">
                  <c:v>Compañía 2</c:v>
                </c:pt>
                <c:pt idx="2">
                  <c:v>Compañía 3</c:v>
                </c:pt>
                <c:pt idx="3">
                  <c:v>Compañía 4</c:v>
                </c:pt>
                <c:pt idx="4">
                  <c:v>Compañía 5</c:v>
                </c:pt>
                <c:pt idx="5">
                  <c:v>Otros</c:v>
                </c:pt>
              </c:strCache>
            </c:strRef>
          </c:cat>
          <c:val>
            <c:numRef>
              <c:f>Sheet1!$F$3:$F$8</c:f>
              <c:numCache>
                <c:formatCode>0.0%</c:formatCode>
                <c:ptCount val="6"/>
                <c:pt idx="0">
                  <c:v>8.3151975039963022E-2</c:v>
                </c:pt>
                <c:pt idx="1">
                  <c:v>5.8226229464784396E-2</c:v>
                </c:pt>
                <c:pt idx="2">
                  <c:v>5.63371482772567E-2</c:v>
                </c:pt>
                <c:pt idx="3">
                  <c:v>5.1987587389018347E-2</c:v>
                </c:pt>
                <c:pt idx="4">
                  <c:v>4.7532899838472358E-2</c:v>
                </c:pt>
                <c:pt idx="5">
                  <c:v>0.70276415999050523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BD38-3D41-9335-E7700C7F791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eparator>:</c:separator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000"/>
      </a:pPr>
      <a:endParaRPr lang="es-CL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4950528117563567E-2"/>
          <c:y val="0.12182991464844946"/>
          <c:w val="0.56720438636774795"/>
          <c:h val="0.73794528390226521"/>
        </c:manualLayout>
      </c:layout>
      <c:doughnutChart>
        <c:varyColors val="1"/>
        <c:ser>
          <c:idx val="0"/>
          <c:order val="0"/>
          <c:spPr>
            <a:solidFill>
              <a:schemeClr val="accent5"/>
            </a:solidFill>
            <a:ln w="3175">
              <a:noFill/>
            </a:ln>
          </c:spPr>
          <c:dPt>
            <c:idx val="0"/>
            <c:bubble3D val="0"/>
            <c:spPr>
              <a:solidFill>
                <a:srgbClr val="000000"/>
              </a:solidFill>
              <a:ln w="3175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DBC-C24D-AAF5-9B63E34D95D9}"/>
              </c:ext>
            </c:extLst>
          </c:dPt>
          <c:dPt>
            <c:idx val="1"/>
            <c:bubble3D val="0"/>
            <c:spPr>
              <a:solidFill>
                <a:srgbClr val="5C5C5F"/>
              </a:solidFill>
              <a:ln w="3175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DBC-C24D-AAF5-9B63E34D95D9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3175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DBC-C24D-AAF5-9B63E34D95D9}"/>
              </c:ext>
            </c:extLst>
          </c:dPt>
          <c:dPt>
            <c:idx val="3"/>
            <c:bubble3D val="0"/>
            <c:spPr>
              <a:solidFill>
                <a:srgbClr val="A3A3AB"/>
              </a:solidFill>
              <a:ln w="3175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DBC-C24D-AAF5-9B63E34D95D9}"/>
              </c:ext>
            </c:extLst>
          </c:dPt>
          <c:dPt>
            <c:idx val="4"/>
            <c:bubble3D val="0"/>
            <c:spPr>
              <a:solidFill>
                <a:srgbClr val="B9BDC0"/>
              </a:solidFill>
              <a:ln w="3175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8DBC-C24D-AAF5-9B63E34D95D9}"/>
              </c:ext>
            </c:extLst>
          </c:dPt>
          <c:dPt>
            <c:idx val="5"/>
            <c:bubble3D val="0"/>
            <c:spPr>
              <a:solidFill>
                <a:schemeClr val="accent5"/>
              </a:solidFill>
              <a:ln w="3175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8DBC-C24D-AAF5-9B63E34D95D9}"/>
              </c:ext>
            </c:extLst>
          </c:dPt>
          <c:dPt>
            <c:idx val="6"/>
            <c:bubble3D val="0"/>
            <c:spPr>
              <a:solidFill>
                <a:schemeClr val="accent5"/>
              </a:solidFill>
              <a:ln w="3175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8DBC-C24D-AAF5-9B63E34D95D9}"/>
              </c:ext>
            </c:extLst>
          </c:dPt>
          <c:dLbls>
            <c:delete val="1"/>
          </c:dLbls>
          <c:cat>
            <c:strRef>
              <c:f>Sheet1!$D$3:$D$8</c:f>
              <c:strCache>
                <c:ptCount val="6"/>
                <c:pt idx="0">
                  <c:v>Compañía 1</c:v>
                </c:pt>
                <c:pt idx="1">
                  <c:v>Compañía 2</c:v>
                </c:pt>
                <c:pt idx="2">
                  <c:v>Codelco</c:v>
                </c:pt>
                <c:pt idx="3">
                  <c:v>Compañía 4</c:v>
                </c:pt>
                <c:pt idx="4">
                  <c:v>Compañía 5</c:v>
                </c:pt>
                <c:pt idx="5">
                  <c:v>Otros</c:v>
                </c:pt>
              </c:strCache>
            </c:strRef>
          </c:cat>
          <c:val>
            <c:numRef>
              <c:f>Sheet1!$F$3:$F$8</c:f>
              <c:numCache>
                <c:formatCode>0.0%</c:formatCode>
                <c:ptCount val="6"/>
                <c:pt idx="0">
                  <c:v>0.10417128712007431</c:v>
                </c:pt>
                <c:pt idx="1">
                  <c:v>0.10379362435122121</c:v>
                </c:pt>
                <c:pt idx="2">
                  <c:v>9.6000000000000002E-2</c:v>
                </c:pt>
                <c:pt idx="3">
                  <c:v>7.6367389060887511E-2</c:v>
                </c:pt>
                <c:pt idx="4">
                  <c:v>7.0519435844513242E-2</c:v>
                </c:pt>
                <c:pt idx="5">
                  <c:v>0.54912143183795803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8DBC-C24D-AAF5-9B63E34D95D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eparator>:</c:separator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3175">
      <a:noFill/>
    </a:ln>
    <a:effectLst/>
  </c:spPr>
  <c:txPr>
    <a:bodyPr/>
    <a:lstStyle/>
    <a:p>
      <a:pPr>
        <a:defRPr/>
      </a:pPr>
      <a:endParaRPr lang="es-CL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L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>
        <c:manualLayout>
          <c:layoutTarget val="inner"/>
          <c:xMode val="edge"/>
          <c:yMode val="edge"/>
          <c:x val="4.3064626468699796E-2"/>
          <c:y val="0.11147021275433495"/>
          <c:w val="0.51358953853849332"/>
          <c:h val="0.78522130004720303"/>
        </c:manualLayout>
      </c:layout>
      <c:doughnutChart>
        <c:varyColors val="1"/>
        <c:ser>
          <c:idx val="0"/>
          <c:order val="0"/>
          <c:spPr>
            <a:ln w="3175">
              <a:noFill/>
            </a:ln>
          </c:spPr>
          <c:dPt>
            <c:idx val="0"/>
            <c:bubble3D val="0"/>
            <c:spPr>
              <a:solidFill>
                <a:srgbClr val="727276"/>
              </a:solidFill>
              <a:ln w="3175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63D-D84D-AA5B-3F96655D5161}"/>
              </c:ext>
            </c:extLst>
          </c:dPt>
          <c:dPt>
            <c:idx val="1"/>
            <c:bubble3D val="0"/>
            <c:spPr>
              <a:solidFill>
                <a:srgbClr val="87868A"/>
              </a:solidFill>
              <a:ln w="3175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63D-D84D-AA5B-3F96655D5161}"/>
              </c:ext>
            </c:extLst>
          </c:dPt>
          <c:dPt>
            <c:idx val="2"/>
            <c:bubble3D val="0"/>
            <c:spPr>
              <a:solidFill>
                <a:srgbClr val="FC5800"/>
              </a:solidFill>
              <a:ln w="3175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63D-D84D-AA5B-3F96655D5161}"/>
              </c:ext>
            </c:extLst>
          </c:dPt>
          <c:dPt>
            <c:idx val="3"/>
            <c:bubble3D val="0"/>
            <c:spPr>
              <a:solidFill>
                <a:schemeClr val="accent5"/>
              </a:solidFill>
              <a:ln w="3175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63D-D84D-AA5B-3F96655D5161}"/>
              </c:ext>
            </c:extLst>
          </c:dPt>
          <c:dPt>
            <c:idx val="4"/>
            <c:bubble3D val="0"/>
            <c:spPr>
              <a:solidFill>
                <a:srgbClr val="C2C3CA"/>
              </a:solidFill>
              <a:ln w="3175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A63D-D84D-AA5B-3F96655D5161}"/>
              </c:ext>
            </c:extLst>
          </c:dPt>
          <c:dPt>
            <c:idx val="5"/>
            <c:bubble3D val="0"/>
            <c:spPr>
              <a:solidFill>
                <a:srgbClr val="000000"/>
              </a:solidFill>
              <a:ln w="3175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A63D-D84D-AA5B-3F96655D5161}"/>
              </c:ext>
            </c:extLst>
          </c:dPt>
          <c:dPt>
            <c:idx val="6"/>
            <c:bubble3D val="0"/>
            <c:spPr>
              <a:solidFill>
                <a:schemeClr val="accent1">
                  <a:tint val="30000"/>
                </a:schemeClr>
              </a:solidFill>
              <a:ln w="3175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A63D-D84D-AA5B-3F96655D5161}"/>
              </c:ext>
            </c:extLst>
          </c:dPt>
          <c:dLbls>
            <c:delete val="1"/>
          </c:dLbls>
          <c:cat>
            <c:strRef>
              <c:f>Sheet1!$D$3:$D$8</c:f>
              <c:strCache>
                <c:ptCount val="6"/>
                <c:pt idx="0">
                  <c:v>CHINA</c:v>
                </c:pt>
                <c:pt idx="1">
                  <c:v>OTROS ASIA</c:v>
                </c:pt>
                <c:pt idx="2">
                  <c:v>SUDÁMERICA</c:v>
                </c:pt>
                <c:pt idx="3">
                  <c:v>NORTEAMÉRICA</c:v>
                </c:pt>
                <c:pt idx="4">
                  <c:v>EUROPA</c:v>
                </c:pt>
                <c:pt idx="5">
                  <c:v>OTROS</c:v>
                </c:pt>
              </c:strCache>
            </c:strRef>
          </c:cat>
          <c:val>
            <c:numRef>
              <c:f>Sheet1!$F$3:$F$8</c:f>
              <c:numCache>
                <c:formatCode>0.0%</c:formatCode>
                <c:ptCount val="6"/>
                <c:pt idx="0" formatCode="0.00%">
                  <c:v>0.38</c:v>
                </c:pt>
                <c:pt idx="1">
                  <c:v>0.12</c:v>
                </c:pt>
                <c:pt idx="2">
                  <c:v>0.22</c:v>
                </c:pt>
                <c:pt idx="3">
                  <c:v>0.14000000000000001</c:v>
                </c:pt>
                <c:pt idx="4">
                  <c:v>0.13</c:v>
                </c:pt>
                <c:pt idx="5">
                  <c:v>0.01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A63D-D84D-AA5B-3F96655D516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eparator>:</c:separator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800"/>
      </a:pPr>
      <a:endParaRPr lang="es-CL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Columna2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F6E-D546-8D04-5B403EF4390B}"/>
              </c:ext>
            </c:extLst>
          </c:dPt>
          <c:dPt>
            <c:idx val="1"/>
            <c:bubble3D val="0"/>
            <c:spPr>
              <a:solidFill>
                <a:srgbClr val="52636D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F6E-D546-8D04-5B403EF4390B}"/>
              </c:ext>
            </c:extLst>
          </c:dPt>
          <c:dPt>
            <c:idx val="2"/>
            <c:bubble3D val="0"/>
            <c:spPr>
              <a:solidFill>
                <a:srgbClr val="FC580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7F6E-D546-8D04-5B403EF4390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6C7-F243-A9AA-5D7866828FFA}"/>
              </c:ext>
            </c:extLst>
          </c:dPt>
          <c:cat>
            <c:strRef>
              <c:f>Hoja1!$A$2:$A$5</c:f>
              <c:strCache>
                <c:ptCount val="3"/>
                <c:pt idx="0">
                  <c:v>Contratistas</c:v>
                </c:pt>
                <c:pt idx="1">
                  <c:v>contratistas empresa inversin</c:v>
                </c:pt>
                <c:pt idx="2">
                  <c:v>dotación propia</c:v>
                </c:pt>
              </c:strCache>
            </c:strRef>
          </c:cat>
          <c:val>
            <c:numRef>
              <c:f>Hoja1!$B$2:$B$5</c:f>
              <c:numCache>
                <c:formatCode>#,##0</c:formatCode>
                <c:ptCount val="4"/>
                <c:pt idx="0">
                  <c:v>18770</c:v>
                </c:pt>
                <c:pt idx="1">
                  <c:v>16447</c:v>
                </c:pt>
                <c:pt idx="2">
                  <c:v>14509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F6E-D546-8D04-5B403EF439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3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103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/>
    </cs:fontRef>
    <cs:defRPr sz="1330" kern="1200"/>
  </cs:axisTitle>
  <cs:categoryAxis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/>
    </cs:fontRef>
    <cs:defRPr sz="1197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/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/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/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/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/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/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/>
    </cs:fontRef>
    <cs:defRPr sz="1330" kern="1200"/>
  </cs:axisTitle>
  <cs:categoryAxis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/>
    </cs:fontRef>
    <cs:defRPr sz="1197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/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/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/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/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/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/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/>
    </cs:fontRef>
    <cs:defRPr sz="1330" kern="1200"/>
  </cs:axisTitle>
  <cs:categoryAxis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/>
    </cs:fontRef>
    <cs:defRPr sz="1197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/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/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/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/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/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/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16AE85-EC6B-FA46-A536-3880D224E2C7}" type="datetimeFigureOut">
              <a:rPr lang="es-ES" smtClean="0"/>
              <a:t>23/07/2021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BB5964-3198-054B-A7D4-01D2F9A8F3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80513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4ABF21-B12F-2A40-863B-327E430D26D1}" type="datetimeFigureOut">
              <a:rPr lang="es-ES" smtClean="0"/>
              <a:t>23/07/2021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0D8B6B-3DEB-3E46-AC6C-D8E04D3D030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78988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D8B6B-3DEB-3E46-AC6C-D8E04D3D030E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6046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D8B6B-3DEB-3E46-AC6C-D8E04D3D030E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0484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D8B6B-3DEB-3E46-AC6C-D8E04D3D030E}" type="slidenum">
              <a:rPr lang="es-ES" smtClean="0">
                <a:solidFill>
                  <a:prstClr val="black"/>
                </a:solidFill>
              </a:rPr>
              <a:pPr/>
              <a:t>15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406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D8B6B-3DEB-3E46-AC6C-D8E04D3D030E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0586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D8B6B-3DEB-3E46-AC6C-D8E04D3D030E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150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D8B6B-3DEB-3E46-AC6C-D8E04D3D030E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5235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D8B6B-3DEB-3E46-AC6C-D8E04D3D030E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61715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D8B6B-3DEB-3E46-AC6C-D8E04D3D030E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8085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0743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1068" y="205979"/>
            <a:ext cx="3699932" cy="615288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397931" y="1631156"/>
            <a:ext cx="3801533" cy="2963466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00"/>
            </a:lvl4pPr>
            <a:lvl5pPr>
              <a:defRPr sz="9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sp>
        <p:nvSpPr>
          <p:cNvPr id="19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4535488" y="1"/>
            <a:ext cx="4608512" cy="47752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45192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0" y="12686"/>
            <a:ext cx="2647273" cy="47752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41133" y="358379"/>
            <a:ext cx="5477934" cy="615288"/>
          </a:xfrm>
        </p:spPr>
        <p:txBody>
          <a:bodyPr/>
          <a:lstStyle/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7" name="Marcador de contenido 3"/>
          <p:cNvSpPr>
            <a:spLocks noGrp="1"/>
          </p:cNvSpPr>
          <p:nvPr>
            <p:ph sz="half" idx="2"/>
          </p:nvPr>
        </p:nvSpPr>
        <p:spPr>
          <a:xfrm>
            <a:off x="3064933" y="1402556"/>
            <a:ext cx="5588000" cy="2963466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00"/>
            </a:lvl4pPr>
            <a:lvl5pPr>
              <a:defRPr sz="9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388899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372541" y="3336303"/>
            <a:ext cx="2023532" cy="1158874"/>
          </a:xfrm>
        </p:spPr>
        <p:txBody>
          <a:bodyPr/>
          <a:lstStyle>
            <a:lvl1pPr marL="0" indent="0">
              <a:buFont typeface="Arial"/>
              <a:buNone/>
              <a:defRPr sz="11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19" name="Título 1"/>
          <p:cNvSpPr txBox="1">
            <a:spLocks/>
          </p:cNvSpPr>
          <p:nvPr userDrawn="1"/>
        </p:nvSpPr>
        <p:spPr>
          <a:xfrm>
            <a:off x="2582332" y="2402082"/>
            <a:ext cx="1921938" cy="871538"/>
          </a:xfrm>
          <a:prstGeom prst="rect">
            <a:avLst/>
          </a:prstGeom>
        </p:spPr>
        <p:txBody>
          <a:bodyPr vert="horz" lIns="0" tIns="0" rIns="91440" bIns="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200" b="1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dirty="0">
                <a:solidFill>
                  <a:srgbClr val="0098AA"/>
                </a:solidFill>
              </a:rPr>
              <a:t>Clic para editar título</a:t>
            </a:r>
            <a:endParaRPr lang="es-ES" dirty="0">
              <a:solidFill>
                <a:srgbClr val="0098AA"/>
              </a:solidFill>
            </a:endParaRPr>
          </a:p>
        </p:txBody>
      </p:sp>
      <p:sp>
        <p:nvSpPr>
          <p:cNvPr id="20" name="Marcador de texto 3"/>
          <p:cNvSpPr>
            <a:spLocks noGrp="1"/>
          </p:cNvSpPr>
          <p:nvPr>
            <p:ph type="body" sz="half" idx="12"/>
          </p:nvPr>
        </p:nvSpPr>
        <p:spPr>
          <a:xfrm>
            <a:off x="2480737" y="3332280"/>
            <a:ext cx="2023533" cy="1158874"/>
          </a:xfrm>
        </p:spPr>
        <p:txBody>
          <a:bodyPr/>
          <a:lstStyle>
            <a:lvl1pPr marL="0" indent="0">
              <a:buFont typeface="Arial"/>
              <a:buNone/>
              <a:defRPr sz="11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21" name="Título 1"/>
          <p:cNvSpPr txBox="1">
            <a:spLocks/>
          </p:cNvSpPr>
          <p:nvPr userDrawn="1"/>
        </p:nvSpPr>
        <p:spPr>
          <a:xfrm>
            <a:off x="4737087" y="2401473"/>
            <a:ext cx="1921938" cy="871538"/>
          </a:xfrm>
          <a:prstGeom prst="rect">
            <a:avLst/>
          </a:prstGeom>
        </p:spPr>
        <p:txBody>
          <a:bodyPr vert="horz" lIns="0" tIns="0" rIns="91440" bIns="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200" b="1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dirty="0">
                <a:solidFill>
                  <a:srgbClr val="0098AA"/>
                </a:solidFill>
              </a:rPr>
              <a:t>Clic para editar título</a:t>
            </a:r>
            <a:endParaRPr lang="es-ES" dirty="0">
              <a:solidFill>
                <a:srgbClr val="0098AA"/>
              </a:solidFill>
            </a:endParaRPr>
          </a:p>
        </p:txBody>
      </p:sp>
      <p:sp>
        <p:nvSpPr>
          <p:cNvPr id="22" name="Marcador de texto 3"/>
          <p:cNvSpPr>
            <a:spLocks noGrp="1"/>
          </p:cNvSpPr>
          <p:nvPr>
            <p:ph type="body" sz="half" idx="13"/>
          </p:nvPr>
        </p:nvSpPr>
        <p:spPr>
          <a:xfrm>
            <a:off x="4641848" y="3349214"/>
            <a:ext cx="2023532" cy="1158874"/>
          </a:xfrm>
        </p:spPr>
        <p:txBody>
          <a:bodyPr/>
          <a:lstStyle>
            <a:lvl1pPr marL="0" indent="0">
              <a:buFont typeface="Arial"/>
              <a:buNone/>
              <a:defRPr sz="11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23" name="Título 1"/>
          <p:cNvSpPr txBox="1">
            <a:spLocks/>
          </p:cNvSpPr>
          <p:nvPr userDrawn="1"/>
        </p:nvSpPr>
        <p:spPr>
          <a:xfrm>
            <a:off x="6809311" y="2411623"/>
            <a:ext cx="1921938" cy="871538"/>
          </a:xfrm>
          <a:prstGeom prst="rect">
            <a:avLst/>
          </a:prstGeom>
        </p:spPr>
        <p:txBody>
          <a:bodyPr vert="horz" lIns="0" tIns="0" rIns="91440" bIns="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200" b="1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>
                <a:solidFill>
                  <a:srgbClr val="0098AA"/>
                </a:solidFill>
              </a:rPr>
              <a:t>Clic para editar título</a:t>
            </a:r>
            <a:endParaRPr lang="es-ES" dirty="0">
              <a:solidFill>
                <a:srgbClr val="0098AA"/>
              </a:solidFill>
            </a:endParaRPr>
          </a:p>
        </p:txBody>
      </p:sp>
      <p:sp>
        <p:nvSpPr>
          <p:cNvPr id="24" name="Marcador de texto 3"/>
          <p:cNvSpPr>
            <a:spLocks noGrp="1"/>
          </p:cNvSpPr>
          <p:nvPr>
            <p:ph type="body" sz="half" idx="14"/>
          </p:nvPr>
        </p:nvSpPr>
        <p:spPr>
          <a:xfrm>
            <a:off x="6716183" y="3341821"/>
            <a:ext cx="2023532" cy="1158874"/>
          </a:xfrm>
        </p:spPr>
        <p:txBody>
          <a:bodyPr/>
          <a:lstStyle>
            <a:lvl1pPr marL="0" indent="0">
              <a:buFont typeface="Arial"/>
              <a:buNone/>
              <a:defRPr sz="11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25" name="Marcador de posición de imagen 2"/>
          <p:cNvSpPr>
            <a:spLocks noGrp="1"/>
          </p:cNvSpPr>
          <p:nvPr>
            <p:ph type="pic" idx="1" hasCustomPrompt="1"/>
          </p:nvPr>
        </p:nvSpPr>
        <p:spPr>
          <a:xfrm>
            <a:off x="0" y="1193785"/>
            <a:ext cx="9144000" cy="1566348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/>
              <a:t>Zona para gráfica</a:t>
            </a:r>
          </a:p>
        </p:txBody>
      </p:sp>
      <p:sp>
        <p:nvSpPr>
          <p:cNvPr id="34" name="Marcador de texto 33"/>
          <p:cNvSpPr>
            <a:spLocks noGrp="1"/>
          </p:cNvSpPr>
          <p:nvPr>
            <p:ph type="body" sz="quarter" idx="15" hasCustomPrompt="1"/>
          </p:nvPr>
        </p:nvSpPr>
        <p:spPr>
          <a:xfrm>
            <a:off x="405346" y="261939"/>
            <a:ext cx="8248650" cy="601663"/>
          </a:xfrm>
        </p:spPr>
        <p:txBody>
          <a:bodyPr>
            <a:normAutofit/>
          </a:bodyPr>
          <a:lstStyle>
            <a:lvl1pPr marL="0" indent="0">
              <a:buNone/>
              <a:defRPr sz="2600" b="1" i="0" cap="all"/>
            </a:lvl1pPr>
          </a:lstStyle>
          <a:p>
            <a:pPr lvl="0"/>
            <a:r>
              <a:rPr lang="es-ES_tradnl" dirty="0"/>
              <a:t>Haga clic para EDITAR el título</a:t>
            </a:r>
          </a:p>
        </p:txBody>
      </p:sp>
      <p:sp>
        <p:nvSpPr>
          <p:cNvPr id="35" name="Título 1"/>
          <p:cNvSpPr txBox="1">
            <a:spLocks/>
          </p:cNvSpPr>
          <p:nvPr userDrawn="1"/>
        </p:nvSpPr>
        <p:spPr>
          <a:xfrm>
            <a:off x="448744" y="2403156"/>
            <a:ext cx="1921938" cy="871538"/>
          </a:xfrm>
          <a:prstGeom prst="rect">
            <a:avLst/>
          </a:prstGeom>
        </p:spPr>
        <p:txBody>
          <a:bodyPr vert="horz" lIns="0" tIns="0" rIns="91440" bIns="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200" b="1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dirty="0">
                <a:solidFill>
                  <a:srgbClr val="0098AA"/>
                </a:solidFill>
              </a:rPr>
              <a:t>Clic para editar título</a:t>
            </a:r>
            <a:endParaRPr lang="es-ES" dirty="0">
              <a:solidFill>
                <a:srgbClr val="0098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1095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1068" y="205979"/>
            <a:ext cx="8170332" cy="615288"/>
          </a:xfrm>
        </p:spPr>
        <p:txBody>
          <a:bodyPr/>
          <a:lstStyle>
            <a:lvl1pPr>
              <a:defRPr>
                <a:solidFill>
                  <a:srgbClr val="0199AA"/>
                </a:solidFill>
              </a:defRPr>
            </a:lvl1pPr>
          </a:lstStyle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9" name="Marcador de tabla 8"/>
          <p:cNvSpPr>
            <a:spLocks noGrp="1"/>
          </p:cNvSpPr>
          <p:nvPr>
            <p:ph type="tbl" sz="quarter" idx="12"/>
          </p:nvPr>
        </p:nvSpPr>
        <p:spPr>
          <a:xfrm>
            <a:off x="490538" y="1193274"/>
            <a:ext cx="8170862" cy="3090862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>
                <a:solidFill>
                  <a:srgbClr val="4C4C4C"/>
                </a:solidFill>
              </a:defRPr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262881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44500" y="308100"/>
            <a:ext cx="7772400" cy="415801"/>
          </a:xfrm>
          <a:prstGeom prst="rect">
            <a:avLst/>
          </a:prstGeom>
        </p:spPr>
        <p:txBody>
          <a:bodyPr/>
          <a:lstStyle/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48730" y="705767"/>
            <a:ext cx="6400800" cy="387351"/>
          </a:xfrm>
          <a:prstGeom prst="rect">
            <a:avLst/>
          </a:prstGeom>
        </p:spPr>
        <p:txBody>
          <a:bodyPr lIns="0" anchor="ctr" anchorCtr="0">
            <a:normAutofit/>
          </a:bodyPr>
          <a:lstStyle>
            <a:lvl1pPr marL="0" indent="0" algn="l">
              <a:buNone/>
              <a:defRPr sz="1400">
                <a:solidFill>
                  <a:srgbClr val="666666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/>
              <a:t>Haga clic para modificar el estilo de subtítulo del patrón</a:t>
            </a:r>
            <a:endParaRPr lang="es-ES" dirty="0"/>
          </a:p>
        </p:txBody>
      </p:sp>
      <p:sp>
        <p:nvSpPr>
          <p:cNvPr id="18" name="Marcador de contenido 2"/>
          <p:cNvSpPr>
            <a:spLocks noGrp="1"/>
          </p:cNvSpPr>
          <p:nvPr>
            <p:ph idx="12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>
            <a:lvl5pPr>
              <a:defRPr sz="800"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175555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44500" y="308100"/>
            <a:ext cx="7772400" cy="415801"/>
          </a:xfrm>
          <a:prstGeom prst="rect">
            <a:avLst/>
          </a:prstGeom>
        </p:spPr>
        <p:txBody>
          <a:bodyPr/>
          <a:lstStyle/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48730" y="705767"/>
            <a:ext cx="6400800" cy="387351"/>
          </a:xfrm>
          <a:prstGeom prst="rect">
            <a:avLst/>
          </a:prstGeom>
        </p:spPr>
        <p:txBody>
          <a:bodyPr lIns="0" anchor="ctr" anchorCtr="0">
            <a:normAutofit/>
          </a:bodyPr>
          <a:lstStyle>
            <a:lvl1pPr marL="0" indent="0" algn="l">
              <a:buNone/>
              <a:defRPr sz="1400">
                <a:solidFill>
                  <a:srgbClr val="666666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/>
              <a:t>Haga clic para modificar el estilo de subtítulo del patrón</a:t>
            </a:r>
            <a:endParaRPr lang="es-ES" dirty="0"/>
          </a:p>
        </p:txBody>
      </p:sp>
      <p:sp>
        <p:nvSpPr>
          <p:cNvPr id="18" name="Marcador de contenido 2"/>
          <p:cNvSpPr>
            <a:spLocks noGrp="1"/>
          </p:cNvSpPr>
          <p:nvPr>
            <p:ph idx="12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>
            <a:lvl5pPr>
              <a:defRPr sz="800"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434771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 userDrawn="1"/>
        </p:nvSpPr>
        <p:spPr>
          <a:xfrm>
            <a:off x="-1" y="2168162"/>
            <a:ext cx="9144001" cy="4988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800" kern="800" spc="200" dirty="0">
                <a:solidFill>
                  <a:prstClr val="white"/>
                </a:solidFill>
              </a:rPr>
              <a:t>SOMOS LA EMPRESA PÚBLICA Y MINERA </a:t>
            </a:r>
          </a:p>
          <a:p>
            <a:r>
              <a:rPr lang="es-CL" sz="2800" kern="800" spc="200" dirty="0">
                <a:solidFill>
                  <a:prstClr val="white"/>
                </a:solidFill>
              </a:rPr>
              <a:t>MÁS VALORADA DEL PAÍS</a:t>
            </a:r>
          </a:p>
        </p:txBody>
      </p:sp>
    </p:spTree>
    <p:extLst>
      <p:ext uri="{BB962C8B-B14F-4D97-AF65-F5344CB8AC3E}">
        <p14:creationId xmlns:p14="http://schemas.microsoft.com/office/powerpoint/2010/main" val="37317525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8C452847-FED4-C14C-A743-CEF327C3AA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322460A9-9A27-FA4C-9CCA-96444AD172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70744" y="0"/>
            <a:ext cx="787400" cy="100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3384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Marcador de contenido 2"/>
          <p:cNvSpPr>
            <a:spLocks noGrp="1"/>
          </p:cNvSpPr>
          <p:nvPr>
            <p:ph idx="1"/>
          </p:nvPr>
        </p:nvSpPr>
        <p:spPr>
          <a:xfrm>
            <a:off x="5744634" y="2187913"/>
            <a:ext cx="3204633" cy="2258846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/>
            </a:lvl1pPr>
          </a:lstStyle>
          <a:p>
            <a:pPr lvl="0"/>
            <a:r>
              <a:rPr lang="es-ES_tradnl" dirty="0"/>
              <a:t>Haga clic para modificar el estilo de</a:t>
            </a:r>
          </a:p>
          <a:p>
            <a:pPr lvl="0"/>
            <a:endParaRPr lang="es-ES_tradnl" dirty="0"/>
          </a:p>
        </p:txBody>
      </p:sp>
      <p:cxnSp>
        <p:nvCxnSpPr>
          <p:cNvPr id="13" name="Conector recto 12"/>
          <p:cNvCxnSpPr>
            <a:stCxn id="14" idx="0"/>
          </p:cNvCxnSpPr>
          <p:nvPr userDrawn="1"/>
        </p:nvCxnSpPr>
        <p:spPr>
          <a:xfrm>
            <a:off x="5452535" y="2307163"/>
            <a:ext cx="0" cy="1722970"/>
          </a:xfrm>
          <a:prstGeom prst="line">
            <a:avLst/>
          </a:prstGeom>
          <a:ln w="9525" cmpd="sng">
            <a:solidFill>
              <a:srgbClr val="33333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Elipse 13"/>
          <p:cNvSpPr/>
          <p:nvPr userDrawn="1"/>
        </p:nvSpPr>
        <p:spPr>
          <a:xfrm>
            <a:off x="5410202" y="2307163"/>
            <a:ext cx="84666" cy="84666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0098AA"/>
              </a:solidFill>
            </a:endParaRPr>
          </a:p>
        </p:txBody>
      </p:sp>
      <p:sp>
        <p:nvSpPr>
          <p:cNvPr id="15" name="Elipse 14"/>
          <p:cNvSpPr/>
          <p:nvPr userDrawn="1"/>
        </p:nvSpPr>
        <p:spPr>
          <a:xfrm>
            <a:off x="5410202" y="3153834"/>
            <a:ext cx="84666" cy="8466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0098AA"/>
              </a:solidFill>
            </a:endParaRPr>
          </a:p>
        </p:txBody>
      </p:sp>
      <p:sp>
        <p:nvSpPr>
          <p:cNvPr id="16" name="Elipse 15"/>
          <p:cNvSpPr/>
          <p:nvPr userDrawn="1"/>
        </p:nvSpPr>
        <p:spPr>
          <a:xfrm>
            <a:off x="5410202" y="3556003"/>
            <a:ext cx="84666" cy="84666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0098AA"/>
              </a:solidFill>
            </a:endParaRPr>
          </a:p>
        </p:txBody>
      </p:sp>
      <p:sp>
        <p:nvSpPr>
          <p:cNvPr id="20" name="Elipse 19"/>
          <p:cNvSpPr/>
          <p:nvPr userDrawn="1"/>
        </p:nvSpPr>
        <p:spPr>
          <a:xfrm>
            <a:off x="5410202" y="3987800"/>
            <a:ext cx="84666" cy="84666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0098AA"/>
              </a:solidFill>
            </a:endParaRPr>
          </a:p>
        </p:txBody>
      </p:sp>
      <p:sp>
        <p:nvSpPr>
          <p:cNvPr id="28" name="Elipse 27"/>
          <p:cNvSpPr/>
          <p:nvPr userDrawn="1"/>
        </p:nvSpPr>
        <p:spPr>
          <a:xfrm>
            <a:off x="5401734" y="2743199"/>
            <a:ext cx="84666" cy="84666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0098AA"/>
              </a:solidFill>
            </a:endParaRPr>
          </a:p>
        </p:txBody>
      </p:sp>
      <p:sp>
        <p:nvSpPr>
          <p:cNvPr id="29" name="Marcador de título 1"/>
          <p:cNvSpPr>
            <a:spLocks noGrp="1"/>
          </p:cNvSpPr>
          <p:nvPr>
            <p:ph type="title" hasCustomPrompt="1"/>
          </p:nvPr>
        </p:nvSpPr>
        <p:spPr>
          <a:xfrm>
            <a:off x="491068" y="807136"/>
            <a:ext cx="7222065" cy="691464"/>
          </a:xfrm>
          <a:prstGeom prst="rect">
            <a:avLst/>
          </a:prstGeom>
        </p:spPr>
        <p:txBody>
          <a:bodyPr vert="horz" lIns="0" tIns="0" rIns="91440" bIns="0" rtlCol="0" anchor="ctr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lvl1pPr>
          </a:lstStyle>
          <a:p>
            <a:r>
              <a:rPr lang="es-ES_tradnl" dirty="0"/>
              <a:t>CLIC PARA EDITAR índice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078851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4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457200" y="2806701"/>
            <a:ext cx="2730500" cy="1864122"/>
          </a:xfrm>
        </p:spPr>
        <p:txBody>
          <a:bodyPr/>
          <a:lstStyle>
            <a:lvl1pPr marL="180000" indent="-180000">
              <a:spcBef>
                <a:spcPts val="0"/>
              </a:spcBef>
              <a:buClr>
                <a:srgbClr val="0199AA"/>
              </a:buClr>
              <a:defRPr baseline="0"/>
            </a:lvl1pPr>
            <a:lvl2pPr>
              <a:buClr>
                <a:srgbClr val="0199AA"/>
              </a:buClr>
              <a:defRPr/>
            </a:lvl2pPr>
            <a:lvl3pPr>
              <a:buClr>
                <a:srgbClr val="0199AA"/>
              </a:buClr>
              <a:defRPr/>
            </a:lvl3pPr>
            <a:lvl4pPr>
              <a:buClr>
                <a:srgbClr val="0199AA"/>
              </a:buClr>
              <a:defRPr/>
            </a:lvl4pPr>
            <a:lvl5pPr>
              <a:buClr>
                <a:srgbClr val="0199AA"/>
              </a:buClr>
              <a:defRPr/>
            </a:lvl5pPr>
          </a:lstStyle>
          <a:p>
            <a:pPr lvl="0"/>
            <a:r>
              <a:rPr lang="es-ES_tradnl" dirty="0"/>
              <a:t>Zona amarilla arriba para poner imágenes del tema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sp>
        <p:nvSpPr>
          <p:cNvPr id="5" name="Rectángulo 4"/>
          <p:cNvSpPr/>
          <p:nvPr userDrawn="1"/>
        </p:nvSpPr>
        <p:spPr>
          <a:xfrm>
            <a:off x="2443" y="984251"/>
            <a:ext cx="9167478" cy="1579976"/>
          </a:xfrm>
          <a:prstGeom prst="rect">
            <a:avLst/>
          </a:prstGeom>
          <a:solidFill>
            <a:srgbClr val="33ADB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B202"/>
              </a:solidFill>
            </a:endParaRPr>
          </a:p>
        </p:txBody>
      </p:sp>
      <p:sp>
        <p:nvSpPr>
          <p:cNvPr id="6" name="Marcador de contenido 2"/>
          <p:cNvSpPr>
            <a:spLocks noGrp="1"/>
          </p:cNvSpPr>
          <p:nvPr>
            <p:ph idx="12"/>
          </p:nvPr>
        </p:nvSpPr>
        <p:spPr>
          <a:xfrm>
            <a:off x="3251200" y="2806701"/>
            <a:ext cx="2730500" cy="1864122"/>
          </a:xfrm>
        </p:spPr>
        <p:txBody>
          <a:bodyPr/>
          <a:lstStyle>
            <a:lvl1pPr marL="180000" indent="-180000">
              <a:spcBef>
                <a:spcPts val="0"/>
              </a:spcBef>
              <a:buClr>
                <a:srgbClr val="0199AA"/>
              </a:buClr>
              <a:defRPr/>
            </a:lvl1pPr>
            <a:lvl2pPr>
              <a:buClr>
                <a:srgbClr val="0199AA"/>
              </a:buClr>
              <a:defRPr/>
            </a:lvl2pPr>
            <a:lvl3pPr>
              <a:buClr>
                <a:srgbClr val="0199AA"/>
              </a:buClr>
              <a:defRPr/>
            </a:lvl3pPr>
            <a:lvl4pPr>
              <a:buClr>
                <a:srgbClr val="0199AA"/>
              </a:buClr>
              <a:defRPr/>
            </a:lvl4pPr>
            <a:lvl5pPr>
              <a:buClr>
                <a:srgbClr val="0199AA"/>
              </a:buClr>
              <a:defRPr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sp>
        <p:nvSpPr>
          <p:cNvPr id="7" name="Marcador de contenido 2"/>
          <p:cNvSpPr>
            <a:spLocks noGrp="1"/>
          </p:cNvSpPr>
          <p:nvPr>
            <p:ph idx="13"/>
          </p:nvPr>
        </p:nvSpPr>
        <p:spPr>
          <a:xfrm>
            <a:off x="6045200" y="2806701"/>
            <a:ext cx="2730500" cy="1864122"/>
          </a:xfrm>
        </p:spPr>
        <p:txBody>
          <a:bodyPr/>
          <a:lstStyle>
            <a:lvl1pPr marL="180000" indent="-180000">
              <a:spcBef>
                <a:spcPts val="0"/>
              </a:spcBef>
              <a:buClr>
                <a:srgbClr val="0199AA"/>
              </a:buClr>
              <a:defRPr/>
            </a:lvl1pPr>
            <a:lvl2pPr>
              <a:buClr>
                <a:srgbClr val="0199AA"/>
              </a:buClr>
              <a:defRPr/>
            </a:lvl2pPr>
            <a:lvl3pPr>
              <a:buClr>
                <a:srgbClr val="0199AA"/>
              </a:buClr>
              <a:defRPr/>
            </a:lvl3pPr>
            <a:lvl4pPr>
              <a:buClr>
                <a:srgbClr val="0199AA"/>
              </a:buClr>
              <a:defRPr/>
            </a:lvl4pPr>
            <a:lvl5pPr>
              <a:buClr>
                <a:srgbClr val="0199AA"/>
              </a:buClr>
              <a:defRPr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3075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Marcador de contenido 2"/>
          <p:cNvSpPr>
            <a:spLocks noGrp="1"/>
          </p:cNvSpPr>
          <p:nvPr>
            <p:ph idx="1"/>
          </p:nvPr>
        </p:nvSpPr>
        <p:spPr>
          <a:xfrm>
            <a:off x="5744634" y="2187913"/>
            <a:ext cx="3204633" cy="2258846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/>
            </a:lvl1pPr>
          </a:lstStyle>
          <a:p>
            <a:pPr lvl="0"/>
            <a:r>
              <a:rPr lang="es-ES_tradnl" dirty="0"/>
              <a:t>Haga clic para modificar el estilo de</a:t>
            </a:r>
          </a:p>
          <a:p>
            <a:pPr lvl="0"/>
            <a:endParaRPr lang="es-ES_tradnl" dirty="0"/>
          </a:p>
        </p:txBody>
      </p:sp>
      <p:cxnSp>
        <p:nvCxnSpPr>
          <p:cNvPr id="13" name="Conector recto 12"/>
          <p:cNvCxnSpPr>
            <a:stCxn id="14" idx="0"/>
          </p:cNvCxnSpPr>
          <p:nvPr userDrawn="1"/>
        </p:nvCxnSpPr>
        <p:spPr>
          <a:xfrm>
            <a:off x="5452535" y="2307163"/>
            <a:ext cx="0" cy="1722970"/>
          </a:xfrm>
          <a:prstGeom prst="line">
            <a:avLst/>
          </a:prstGeom>
          <a:ln w="9525" cmpd="sng">
            <a:solidFill>
              <a:srgbClr val="33333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Elipse 13"/>
          <p:cNvSpPr/>
          <p:nvPr userDrawn="1"/>
        </p:nvSpPr>
        <p:spPr>
          <a:xfrm>
            <a:off x="5410202" y="2307163"/>
            <a:ext cx="84666" cy="84666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1"/>
              </a:solidFill>
            </a:endParaRPr>
          </a:p>
        </p:txBody>
      </p:sp>
      <p:sp>
        <p:nvSpPr>
          <p:cNvPr id="15" name="Elipse 14"/>
          <p:cNvSpPr/>
          <p:nvPr userDrawn="1"/>
        </p:nvSpPr>
        <p:spPr>
          <a:xfrm>
            <a:off x="5410202" y="3153834"/>
            <a:ext cx="84666" cy="8466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1"/>
              </a:solidFill>
            </a:endParaRPr>
          </a:p>
        </p:txBody>
      </p:sp>
      <p:sp>
        <p:nvSpPr>
          <p:cNvPr id="16" name="Elipse 15"/>
          <p:cNvSpPr/>
          <p:nvPr userDrawn="1"/>
        </p:nvSpPr>
        <p:spPr>
          <a:xfrm>
            <a:off x="5410202" y="3556003"/>
            <a:ext cx="84666" cy="84666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1"/>
              </a:solidFill>
            </a:endParaRPr>
          </a:p>
        </p:txBody>
      </p:sp>
      <p:sp>
        <p:nvSpPr>
          <p:cNvPr id="20" name="Elipse 19"/>
          <p:cNvSpPr/>
          <p:nvPr userDrawn="1"/>
        </p:nvSpPr>
        <p:spPr>
          <a:xfrm>
            <a:off x="5410202" y="3987800"/>
            <a:ext cx="84666" cy="84666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1"/>
              </a:solidFill>
            </a:endParaRPr>
          </a:p>
        </p:txBody>
      </p:sp>
      <p:sp>
        <p:nvSpPr>
          <p:cNvPr id="28" name="Elipse 27"/>
          <p:cNvSpPr/>
          <p:nvPr userDrawn="1"/>
        </p:nvSpPr>
        <p:spPr>
          <a:xfrm>
            <a:off x="5401734" y="2743199"/>
            <a:ext cx="84666" cy="84666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1"/>
              </a:solidFill>
            </a:endParaRPr>
          </a:p>
        </p:txBody>
      </p:sp>
      <p:sp>
        <p:nvSpPr>
          <p:cNvPr id="29" name="Marcador de título 1"/>
          <p:cNvSpPr>
            <a:spLocks noGrp="1"/>
          </p:cNvSpPr>
          <p:nvPr>
            <p:ph type="title" hasCustomPrompt="1"/>
          </p:nvPr>
        </p:nvSpPr>
        <p:spPr>
          <a:xfrm>
            <a:off x="491068" y="807136"/>
            <a:ext cx="7222065" cy="691464"/>
          </a:xfrm>
          <a:prstGeom prst="rect">
            <a:avLst/>
          </a:prstGeom>
        </p:spPr>
        <p:txBody>
          <a:bodyPr vert="horz" lIns="0" tIns="0" rIns="91440" bIns="0" rtlCol="0" anchor="ctr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lvl1pPr>
          </a:lstStyle>
          <a:p>
            <a:r>
              <a:rPr lang="es-ES_tradnl" dirty="0"/>
              <a:t>CLIC PARA EDITAR índice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516002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6" name="8 Marcador de texto"/>
          <p:cNvSpPr>
            <a:spLocks noGrp="1"/>
          </p:cNvSpPr>
          <p:nvPr>
            <p:ph type="body" sz="quarter" idx="10"/>
          </p:nvPr>
        </p:nvSpPr>
        <p:spPr>
          <a:xfrm>
            <a:off x="683568" y="627534"/>
            <a:ext cx="7128792" cy="216024"/>
          </a:xfrm>
        </p:spPr>
        <p:txBody>
          <a:bodyPr vert="horz" lIns="108000" tIns="0" rIns="108000" bIns="0" rtlCol="0"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lang="es-ES" sz="1350" smtClean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defRPr lang="es-ES" sz="1350" smtClean="0"/>
            </a:lvl2pPr>
            <a:lvl3pPr>
              <a:defRPr lang="es-ES" smtClean="0"/>
            </a:lvl3pPr>
            <a:lvl4pPr>
              <a:defRPr lang="es-ES" sz="1350" smtClean="0"/>
            </a:lvl4pPr>
            <a:lvl5pPr>
              <a:defRPr lang="es-CL" sz="135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ES"/>
              <a:t>Editar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797879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44500" y="308099"/>
            <a:ext cx="7772400" cy="415801"/>
          </a:xfrm>
        </p:spPr>
        <p:txBody>
          <a:bodyPr/>
          <a:lstStyle/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48730" y="705767"/>
            <a:ext cx="6400800" cy="387351"/>
          </a:xfrm>
        </p:spPr>
        <p:txBody>
          <a:bodyPr lIns="0" anchor="ctr" anchorCtr="0">
            <a:normAutofit/>
          </a:bodyPr>
          <a:lstStyle>
            <a:lvl1pPr marL="0" indent="0" algn="l">
              <a:buNone/>
              <a:defRPr sz="14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/>
              <a:t>Haga clic para modificar el estilo de subtítulo del patrón</a:t>
            </a:r>
            <a:endParaRPr lang="es-ES" dirty="0"/>
          </a:p>
        </p:txBody>
      </p:sp>
      <p:sp>
        <p:nvSpPr>
          <p:cNvPr id="18" name="Marcador de contenido 2"/>
          <p:cNvSpPr>
            <a:spLocks noGrp="1"/>
          </p:cNvSpPr>
          <p:nvPr>
            <p:ph idx="12"/>
          </p:nvPr>
        </p:nvSpPr>
        <p:spPr>
          <a:xfrm>
            <a:off x="457200" y="1200151"/>
            <a:ext cx="8229600" cy="3394472"/>
          </a:xfrm>
        </p:spPr>
        <p:txBody>
          <a:bodyPr/>
          <a:lstStyle>
            <a:lvl5pPr>
              <a:defRPr sz="800"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81522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4106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0757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Marcador de contenido 2"/>
          <p:cNvSpPr>
            <a:spLocks noGrp="1"/>
          </p:cNvSpPr>
          <p:nvPr>
            <p:ph idx="1"/>
          </p:nvPr>
        </p:nvSpPr>
        <p:spPr>
          <a:xfrm>
            <a:off x="5744634" y="2187913"/>
            <a:ext cx="3204633" cy="2258846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/>
            </a:lvl1pPr>
          </a:lstStyle>
          <a:p>
            <a:pPr lvl="0"/>
            <a:r>
              <a:rPr lang="es-ES_tradnl" dirty="0"/>
              <a:t>Haga clic para modificar el estilo de</a:t>
            </a:r>
          </a:p>
          <a:p>
            <a:pPr lvl="0"/>
            <a:endParaRPr lang="es-ES_tradnl" dirty="0"/>
          </a:p>
        </p:txBody>
      </p:sp>
      <p:cxnSp>
        <p:nvCxnSpPr>
          <p:cNvPr id="13" name="Conector recto 12"/>
          <p:cNvCxnSpPr>
            <a:stCxn id="14" idx="0"/>
          </p:cNvCxnSpPr>
          <p:nvPr userDrawn="1"/>
        </p:nvCxnSpPr>
        <p:spPr>
          <a:xfrm>
            <a:off x="5452535" y="2307163"/>
            <a:ext cx="0" cy="1722970"/>
          </a:xfrm>
          <a:prstGeom prst="line">
            <a:avLst/>
          </a:prstGeom>
          <a:ln w="9525" cmpd="sng">
            <a:solidFill>
              <a:srgbClr val="33333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Elipse 13"/>
          <p:cNvSpPr/>
          <p:nvPr userDrawn="1"/>
        </p:nvSpPr>
        <p:spPr>
          <a:xfrm>
            <a:off x="5410202" y="2307163"/>
            <a:ext cx="84666" cy="84666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0098AA"/>
              </a:solidFill>
            </a:endParaRPr>
          </a:p>
        </p:txBody>
      </p:sp>
      <p:sp>
        <p:nvSpPr>
          <p:cNvPr id="15" name="Elipse 14"/>
          <p:cNvSpPr/>
          <p:nvPr userDrawn="1"/>
        </p:nvSpPr>
        <p:spPr>
          <a:xfrm>
            <a:off x="5410202" y="3153834"/>
            <a:ext cx="84666" cy="8466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0098AA"/>
              </a:solidFill>
            </a:endParaRPr>
          </a:p>
        </p:txBody>
      </p:sp>
      <p:sp>
        <p:nvSpPr>
          <p:cNvPr id="16" name="Elipse 15"/>
          <p:cNvSpPr/>
          <p:nvPr userDrawn="1"/>
        </p:nvSpPr>
        <p:spPr>
          <a:xfrm>
            <a:off x="5410202" y="3556003"/>
            <a:ext cx="84666" cy="84666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0098AA"/>
              </a:solidFill>
            </a:endParaRPr>
          </a:p>
        </p:txBody>
      </p:sp>
      <p:sp>
        <p:nvSpPr>
          <p:cNvPr id="20" name="Elipse 19"/>
          <p:cNvSpPr/>
          <p:nvPr userDrawn="1"/>
        </p:nvSpPr>
        <p:spPr>
          <a:xfrm>
            <a:off x="5410202" y="3987800"/>
            <a:ext cx="84666" cy="84666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0098AA"/>
              </a:solidFill>
            </a:endParaRPr>
          </a:p>
        </p:txBody>
      </p:sp>
      <p:sp>
        <p:nvSpPr>
          <p:cNvPr id="28" name="Elipse 27"/>
          <p:cNvSpPr/>
          <p:nvPr userDrawn="1"/>
        </p:nvSpPr>
        <p:spPr>
          <a:xfrm>
            <a:off x="5401734" y="2743199"/>
            <a:ext cx="84666" cy="84666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0098AA"/>
              </a:solidFill>
            </a:endParaRPr>
          </a:p>
        </p:txBody>
      </p:sp>
      <p:sp>
        <p:nvSpPr>
          <p:cNvPr id="29" name="Marcador de título 1"/>
          <p:cNvSpPr>
            <a:spLocks noGrp="1"/>
          </p:cNvSpPr>
          <p:nvPr>
            <p:ph type="title" hasCustomPrompt="1"/>
          </p:nvPr>
        </p:nvSpPr>
        <p:spPr>
          <a:xfrm>
            <a:off x="491068" y="807136"/>
            <a:ext cx="7222065" cy="691464"/>
          </a:xfrm>
          <a:prstGeom prst="rect">
            <a:avLst/>
          </a:prstGeom>
        </p:spPr>
        <p:txBody>
          <a:bodyPr vert="horz" lIns="0" tIns="0" rIns="91440" bIns="0" rtlCol="0" anchor="ctr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lvl1pPr>
          </a:lstStyle>
          <a:p>
            <a:r>
              <a:rPr lang="es-ES_tradnl" dirty="0"/>
              <a:t>CLIC PARA EDITAR índice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03538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4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457200" y="2806701"/>
            <a:ext cx="2730500" cy="1864122"/>
          </a:xfrm>
        </p:spPr>
        <p:txBody>
          <a:bodyPr/>
          <a:lstStyle>
            <a:lvl1pPr marL="180000" indent="-180000">
              <a:spcBef>
                <a:spcPts val="0"/>
              </a:spcBef>
              <a:buClr>
                <a:srgbClr val="0199AA"/>
              </a:buClr>
              <a:defRPr baseline="0"/>
            </a:lvl1pPr>
            <a:lvl2pPr>
              <a:buClr>
                <a:srgbClr val="0199AA"/>
              </a:buClr>
              <a:defRPr/>
            </a:lvl2pPr>
            <a:lvl3pPr>
              <a:buClr>
                <a:srgbClr val="0199AA"/>
              </a:buClr>
              <a:defRPr/>
            </a:lvl3pPr>
            <a:lvl4pPr>
              <a:buClr>
                <a:srgbClr val="0199AA"/>
              </a:buClr>
              <a:defRPr/>
            </a:lvl4pPr>
            <a:lvl5pPr>
              <a:buClr>
                <a:srgbClr val="0199AA"/>
              </a:buClr>
              <a:defRPr/>
            </a:lvl5pPr>
          </a:lstStyle>
          <a:p>
            <a:pPr lvl="0"/>
            <a:r>
              <a:rPr lang="es-ES_tradnl" dirty="0"/>
              <a:t>Zona amarilla arriba para poner imágenes del tema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sp>
        <p:nvSpPr>
          <p:cNvPr id="5" name="Rectángulo 4"/>
          <p:cNvSpPr/>
          <p:nvPr userDrawn="1"/>
        </p:nvSpPr>
        <p:spPr>
          <a:xfrm>
            <a:off x="2443" y="984251"/>
            <a:ext cx="9167478" cy="1579976"/>
          </a:xfrm>
          <a:prstGeom prst="rect">
            <a:avLst/>
          </a:prstGeom>
          <a:solidFill>
            <a:srgbClr val="33ADB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B202"/>
              </a:solidFill>
            </a:endParaRPr>
          </a:p>
        </p:txBody>
      </p:sp>
      <p:sp>
        <p:nvSpPr>
          <p:cNvPr id="6" name="Marcador de contenido 2"/>
          <p:cNvSpPr>
            <a:spLocks noGrp="1"/>
          </p:cNvSpPr>
          <p:nvPr>
            <p:ph idx="12"/>
          </p:nvPr>
        </p:nvSpPr>
        <p:spPr>
          <a:xfrm>
            <a:off x="3251200" y="2806701"/>
            <a:ext cx="2730500" cy="1864122"/>
          </a:xfrm>
        </p:spPr>
        <p:txBody>
          <a:bodyPr/>
          <a:lstStyle>
            <a:lvl1pPr marL="180000" indent="-180000">
              <a:spcBef>
                <a:spcPts val="0"/>
              </a:spcBef>
              <a:buClr>
                <a:srgbClr val="0199AA"/>
              </a:buClr>
              <a:defRPr/>
            </a:lvl1pPr>
            <a:lvl2pPr>
              <a:buClr>
                <a:srgbClr val="0199AA"/>
              </a:buClr>
              <a:defRPr/>
            </a:lvl2pPr>
            <a:lvl3pPr>
              <a:buClr>
                <a:srgbClr val="0199AA"/>
              </a:buClr>
              <a:defRPr/>
            </a:lvl3pPr>
            <a:lvl4pPr>
              <a:buClr>
                <a:srgbClr val="0199AA"/>
              </a:buClr>
              <a:defRPr/>
            </a:lvl4pPr>
            <a:lvl5pPr>
              <a:buClr>
                <a:srgbClr val="0199AA"/>
              </a:buClr>
              <a:defRPr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sp>
        <p:nvSpPr>
          <p:cNvPr id="7" name="Marcador de contenido 2"/>
          <p:cNvSpPr>
            <a:spLocks noGrp="1"/>
          </p:cNvSpPr>
          <p:nvPr>
            <p:ph idx="13"/>
          </p:nvPr>
        </p:nvSpPr>
        <p:spPr>
          <a:xfrm>
            <a:off x="6045200" y="2806701"/>
            <a:ext cx="2730500" cy="1864122"/>
          </a:xfrm>
        </p:spPr>
        <p:txBody>
          <a:bodyPr/>
          <a:lstStyle>
            <a:lvl1pPr marL="180000" indent="-180000">
              <a:spcBef>
                <a:spcPts val="0"/>
              </a:spcBef>
              <a:buClr>
                <a:srgbClr val="0199AA"/>
              </a:buClr>
              <a:defRPr/>
            </a:lvl1pPr>
            <a:lvl2pPr>
              <a:buClr>
                <a:srgbClr val="0199AA"/>
              </a:buClr>
              <a:defRPr/>
            </a:lvl2pPr>
            <a:lvl3pPr>
              <a:buClr>
                <a:srgbClr val="0199AA"/>
              </a:buClr>
              <a:defRPr/>
            </a:lvl3pPr>
            <a:lvl4pPr>
              <a:buClr>
                <a:srgbClr val="0199AA"/>
              </a:buClr>
              <a:defRPr/>
            </a:lvl4pPr>
            <a:lvl5pPr>
              <a:buClr>
                <a:srgbClr val="0199AA"/>
              </a:buClr>
              <a:defRPr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86207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8" name="Subtítulo 2"/>
          <p:cNvSpPr>
            <a:spLocks noGrp="1"/>
          </p:cNvSpPr>
          <p:nvPr>
            <p:ph type="subTitle" idx="12"/>
          </p:nvPr>
        </p:nvSpPr>
        <p:spPr>
          <a:xfrm>
            <a:off x="482601" y="731169"/>
            <a:ext cx="6400800" cy="301765"/>
          </a:xfr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4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/>
              <a:t>Haga clic para modificar el estilo de subtítulo del patrón</a:t>
            </a:r>
            <a:endParaRPr lang="es-ES" dirty="0"/>
          </a:p>
        </p:txBody>
      </p:sp>
      <p:sp>
        <p:nvSpPr>
          <p:cNvPr id="11" name="Marcador de texto 3"/>
          <p:cNvSpPr>
            <a:spLocks noGrp="1"/>
          </p:cNvSpPr>
          <p:nvPr>
            <p:ph type="body" sz="half" idx="2"/>
          </p:nvPr>
        </p:nvSpPr>
        <p:spPr>
          <a:xfrm>
            <a:off x="5132919" y="3393594"/>
            <a:ext cx="3310469" cy="379747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16" name="Marcador de texto 3"/>
          <p:cNvSpPr>
            <a:spLocks noGrp="1"/>
          </p:cNvSpPr>
          <p:nvPr>
            <p:ph type="body" sz="half" idx="13"/>
          </p:nvPr>
        </p:nvSpPr>
        <p:spPr>
          <a:xfrm>
            <a:off x="5146815" y="3604004"/>
            <a:ext cx="3512029" cy="405018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cxnSp>
        <p:nvCxnSpPr>
          <p:cNvPr id="39" name="Conector recto 38"/>
          <p:cNvCxnSpPr/>
          <p:nvPr userDrawn="1"/>
        </p:nvCxnSpPr>
        <p:spPr>
          <a:xfrm>
            <a:off x="4627030" y="1678054"/>
            <a:ext cx="0" cy="1833718"/>
          </a:xfrm>
          <a:prstGeom prst="line">
            <a:avLst/>
          </a:prstGeom>
          <a:ln w="952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40"/>
          <p:cNvCxnSpPr/>
          <p:nvPr userDrawn="1"/>
        </p:nvCxnSpPr>
        <p:spPr>
          <a:xfrm>
            <a:off x="5262580" y="4260498"/>
            <a:ext cx="1039627" cy="1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Marcador de texto 3"/>
          <p:cNvSpPr>
            <a:spLocks noGrp="1"/>
          </p:cNvSpPr>
          <p:nvPr>
            <p:ph type="body" sz="half" idx="14" hasCustomPrompt="1"/>
          </p:nvPr>
        </p:nvSpPr>
        <p:spPr>
          <a:xfrm>
            <a:off x="5169443" y="4269348"/>
            <a:ext cx="3068624" cy="218751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dirty="0"/>
              <a:t>* Haga clic para modificar el estilo de texto para asterisco</a:t>
            </a:r>
          </a:p>
        </p:txBody>
      </p:sp>
      <p:sp>
        <p:nvSpPr>
          <p:cNvPr id="51" name="Marcador de contenido 50"/>
          <p:cNvSpPr>
            <a:spLocks noGrp="1"/>
          </p:cNvSpPr>
          <p:nvPr>
            <p:ph sz="quarter" idx="15" hasCustomPrompt="1"/>
          </p:nvPr>
        </p:nvSpPr>
        <p:spPr>
          <a:xfrm>
            <a:off x="618064" y="3178471"/>
            <a:ext cx="2778125" cy="262467"/>
          </a:xfrm>
        </p:spPr>
        <p:txBody>
          <a:bodyPr/>
          <a:lstStyle>
            <a:lvl1pPr marL="0" indent="0">
              <a:buNone/>
              <a:defRPr sz="1600" b="1" i="0">
                <a:solidFill>
                  <a:schemeClr val="accent1"/>
                </a:solidFill>
              </a:defRPr>
            </a:lvl1pPr>
          </a:lstStyle>
          <a:p>
            <a:r>
              <a:rPr lang="es-ES_tradnl" sz="1200" b="1" dirty="0">
                <a:solidFill>
                  <a:schemeClr val="accent1"/>
                </a:solidFill>
              </a:rPr>
              <a:t>CLIC PARA EDITAR TEXTO</a:t>
            </a:r>
            <a:endParaRPr lang="es-ES" sz="1200" b="1" dirty="0">
              <a:solidFill>
                <a:schemeClr val="accent1"/>
              </a:solidFill>
            </a:endParaRPr>
          </a:p>
        </p:txBody>
      </p:sp>
      <p:sp>
        <p:nvSpPr>
          <p:cNvPr id="53" name="Marcador de contenido 50"/>
          <p:cNvSpPr>
            <a:spLocks noGrp="1"/>
          </p:cNvSpPr>
          <p:nvPr>
            <p:ph sz="quarter" idx="16" hasCustomPrompt="1"/>
          </p:nvPr>
        </p:nvSpPr>
        <p:spPr>
          <a:xfrm>
            <a:off x="5145619" y="3160836"/>
            <a:ext cx="2778125" cy="262467"/>
          </a:xfrm>
        </p:spPr>
        <p:txBody>
          <a:bodyPr/>
          <a:lstStyle>
            <a:lvl1pPr marL="0" indent="0">
              <a:buNone/>
              <a:defRPr sz="1600" b="1" i="0">
                <a:solidFill>
                  <a:schemeClr val="accent1"/>
                </a:solidFill>
              </a:defRPr>
            </a:lvl1pPr>
          </a:lstStyle>
          <a:p>
            <a:r>
              <a:rPr lang="es-ES_tradnl" sz="1200" b="1" dirty="0">
                <a:solidFill>
                  <a:schemeClr val="accent1"/>
                </a:solidFill>
              </a:rPr>
              <a:t>CLIC PARA EDITAR TEXTO</a:t>
            </a:r>
            <a:endParaRPr lang="es-ES" sz="1200" b="1" dirty="0">
              <a:solidFill>
                <a:schemeClr val="accent1"/>
              </a:solidFill>
            </a:endParaRPr>
          </a:p>
        </p:txBody>
      </p:sp>
      <p:sp>
        <p:nvSpPr>
          <p:cNvPr id="24" name="Marcador de texto 3"/>
          <p:cNvSpPr>
            <a:spLocks noGrp="1"/>
          </p:cNvSpPr>
          <p:nvPr>
            <p:ph type="body" sz="half" idx="17" hasCustomPrompt="1"/>
          </p:nvPr>
        </p:nvSpPr>
        <p:spPr>
          <a:xfrm>
            <a:off x="618064" y="3393594"/>
            <a:ext cx="3310469" cy="379747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dirty="0"/>
              <a:t>Haga clic para modificar el estilo de subtítulo del patrón</a:t>
            </a:r>
          </a:p>
        </p:txBody>
      </p:sp>
      <p:sp>
        <p:nvSpPr>
          <p:cNvPr id="25" name="Marcador de texto 3"/>
          <p:cNvSpPr>
            <a:spLocks noGrp="1"/>
          </p:cNvSpPr>
          <p:nvPr>
            <p:ph type="body" sz="half" idx="18" hasCustomPrompt="1"/>
          </p:nvPr>
        </p:nvSpPr>
        <p:spPr>
          <a:xfrm>
            <a:off x="770464" y="3545994"/>
            <a:ext cx="3310469" cy="379747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dirty="0"/>
              <a:t>Haga clic para modificar el estilo de subtítulo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3282615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94242"/>
            <a:ext cx="7772400" cy="911224"/>
          </a:xfrm>
        </p:spPr>
        <p:txBody>
          <a:bodyPr anchor="t">
            <a:normAutofit/>
          </a:bodyPr>
          <a:lstStyle>
            <a:lvl1pPr algn="ctr">
              <a:defRPr sz="2600" b="1" cap="all"/>
            </a:lvl1pPr>
          </a:lstStyle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46432"/>
            <a:ext cx="7772400" cy="1125140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>
                <a:solidFill>
                  <a:srgbClr val="666666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9" name="Marcador de tabla 8"/>
          <p:cNvSpPr>
            <a:spLocks noGrp="1"/>
          </p:cNvSpPr>
          <p:nvPr>
            <p:ph type="tbl" sz="quarter" idx="12"/>
          </p:nvPr>
        </p:nvSpPr>
        <p:spPr>
          <a:xfrm>
            <a:off x="722313" y="1405465"/>
            <a:ext cx="7772400" cy="3005667"/>
          </a:xfrm>
          <a:ln>
            <a:solidFill>
              <a:schemeClr val="bg2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75628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91068" y="205979"/>
            <a:ext cx="8229600" cy="615288"/>
          </a:xfrm>
          <a:prstGeom prst="rect">
            <a:avLst/>
          </a:prstGeom>
        </p:spPr>
        <p:txBody>
          <a:bodyPr vert="horz" lIns="0" tIns="0" rIns="91440" bIns="0" rtlCol="0" anchor="ctr">
            <a:normAutofit/>
          </a:bodyPr>
          <a:lstStyle/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sp>
        <p:nvSpPr>
          <p:cNvPr id="9" name="Marcador de número de diapositiva 8"/>
          <p:cNvSpPr txBox="1">
            <a:spLocks/>
          </p:cNvSpPr>
          <p:nvPr userDrawn="1"/>
        </p:nvSpPr>
        <p:spPr>
          <a:xfrm>
            <a:off x="8716848" y="4892102"/>
            <a:ext cx="476783" cy="273844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9AF7E7-3000-F84C-93A4-A5BF1C96F66B}" type="slidenum">
              <a:rPr lang="es-ES" sz="800" b="1" smtClean="0">
                <a:solidFill>
                  <a:srgbClr val="00253A"/>
                </a:solidFill>
              </a:rPr>
              <a:pPr algn="ctr"/>
              <a:t>‹Nº›</a:t>
            </a:fld>
            <a:endParaRPr lang="es-ES" sz="800" b="1" dirty="0">
              <a:solidFill>
                <a:srgbClr val="00253A"/>
              </a:solidFill>
            </a:endParaRPr>
          </a:p>
        </p:txBody>
      </p:sp>
      <p:sp>
        <p:nvSpPr>
          <p:cNvPr id="11" name="Rectángulo 10"/>
          <p:cNvSpPr/>
          <p:nvPr userDrawn="1"/>
        </p:nvSpPr>
        <p:spPr>
          <a:xfrm>
            <a:off x="7912158" y="4889185"/>
            <a:ext cx="96052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0" algn="r" defTabSz="32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800" b="0" i="0" spc="50" baseline="0" dirty="0">
                <a:solidFill>
                  <a:srgbClr val="636363"/>
                </a:solidFill>
                <a:latin typeface="+mn-lt"/>
                <a:cs typeface="Calibri Light" panose="020F0302020204030204" pitchFamily="34" charset="0"/>
              </a:rPr>
              <a:t>2021 / CODELCO</a:t>
            </a: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xmlns="" id="{5ECFBDE8-3488-2541-942E-3866F73992BA}"/>
              </a:ext>
            </a:extLst>
          </p:cNvPr>
          <p:cNvCxnSpPr>
            <a:cxnSpLocks/>
          </p:cNvCxnSpPr>
          <p:nvPr userDrawn="1"/>
        </p:nvCxnSpPr>
        <p:spPr>
          <a:xfrm>
            <a:off x="8821711" y="4892102"/>
            <a:ext cx="0" cy="18000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2863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75" r:id="rId2"/>
    <p:sldLayoutId id="2147483649" r:id="rId3"/>
    <p:sldLayoutId id="2147483650" r:id="rId4"/>
    <p:sldLayoutId id="2147483757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17" r:id="rId14"/>
    <p:sldLayoutId id="2147483718" r:id="rId15"/>
    <p:sldLayoutId id="2147483731" r:id="rId16"/>
    <p:sldLayoutId id="2147483734" r:id="rId17"/>
    <p:sldLayoutId id="2147483735" r:id="rId18"/>
    <p:sldLayoutId id="2147483736" r:id="rId19"/>
    <p:sldLayoutId id="2147483760" r:id="rId20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600" b="1" kern="1200" cap="all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rgbClr val="666666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rgbClr val="666666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200" kern="1200">
          <a:solidFill>
            <a:srgbClr val="666666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000" kern="1200">
          <a:solidFill>
            <a:srgbClr val="666666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8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3.xml"/><Relationship Id="rId7" Type="http://schemas.openxmlformats.org/officeDocument/2006/relationships/image" Target="../media/image38.emf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9.png"/><Relationship Id="rId10" Type="http://schemas.openxmlformats.org/officeDocument/2006/relationships/image" Target="../media/image4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chart" Target="../charts/char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67D436FE-B30D-2E48-B4A7-C3BC806F5462}"/>
              </a:ext>
            </a:extLst>
          </p:cNvPr>
          <p:cNvSpPr txBox="1"/>
          <p:nvPr/>
        </p:nvSpPr>
        <p:spPr>
          <a:xfrm flipV="1">
            <a:off x="0" y="4708072"/>
            <a:ext cx="9144000" cy="4354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CL" dirty="0">
              <a:solidFill>
                <a:prstClr val="black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ADB0677A-65C7-C94D-A52F-F989E88C2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xmlns="" id="{89116D80-41A4-9243-B81A-1ED490E695FD}"/>
              </a:ext>
            </a:extLst>
          </p:cNvPr>
          <p:cNvSpPr/>
          <p:nvPr/>
        </p:nvSpPr>
        <p:spPr>
          <a:xfrm>
            <a:off x="245534" y="199742"/>
            <a:ext cx="3327400" cy="2526524"/>
          </a:xfrm>
          <a:prstGeom prst="rect">
            <a:avLst/>
          </a:prstGeom>
          <a:solidFill>
            <a:srgbClr val="FF510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71C53E9B-97D3-DD44-BB41-4B3240F08173}"/>
              </a:ext>
            </a:extLst>
          </p:cNvPr>
          <p:cNvSpPr/>
          <p:nvPr/>
        </p:nvSpPr>
        <p:spPr>
          <a:xfrm>
            <a:off x="430097" y="770334"/>
            <a:ext cx="21832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3600" spc="100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Calibri" panose="020F0502020204030204" pitchFamily="34" charset="0"/>
              </a:rPr>
              <a:t>CODELCO 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xmlns="" id="{23021E3F-B42A-DC49-B269-CB74B79AC8D9}"/>
              </a:ext>
            </a:extLst>
          </p:cNvPr>
          <p:cNvSpPr/>
          <p:nvPr/>
        </p:nvSpPr>
        <p:spPr>
          <a:xfrm>
            <a:off x="447031" y="1216693"/>
            <a:ext cx="10695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3600" spc="-50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Calibri" panose="020F0502020204030204" pitchFamily="34" charset="0"/>
              </a:rPr>
              <a:t>2020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xmlns="" id="{EEE5CE4A-66EB-A045-AE0F-C7D3DBAEFF6F}"/>
              </a:ext>
            </a:extLst>
          </p:cNvPr>
          <p:cNvSpPr/>
          <p:nvPr/>
        </p:nvSpPr>
        <p:spPr>
          <a:xfrm>
            <a:off x="455377" y="335862"/>
            <a:ext cx="21832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3600" spc="100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  <a:t>SOMOS</a:t>
            </a: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25" y="1981200"/>
            <a:ext cx="952820" cy="584557"/>
          </a:xfrm>
          <a:prstGeom prst="rect">
            <a:avLst/>
          </a:prstGeom>
        </p:spPr>
      </p:pic>
      <p:sp>
        <p:nvSpPr>
          <p:cNvPr id="9" name="CuadroTexto 25">
            <a:extLst>
              <a:ext uri="{FF2B5EF4-FFF2-40B4-BE49-F238E27FC236}">
                <a16:creationId xmlns:a16="http://schemas.microsoft.com/office/drawing/2014/main" xmlns="" id="{6AE16333-C5E2-447D-8975-20FE37B6A0C8}"/>
              </a:ext>
            </a:extLst>
          </p:cNvPr>
          <p:cNvSpPr txBox="1"/>
          <p:nvPr/>
        </p:nvSpPr>
        <p:spPr>
          <a:xfrm>
            <a:off x="338659" y="4929600"/>
            <a:ext cx="82924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s-ES" sz="800" dirty="0">
                <a:solidFill>
                  <a:schemeClr val="bg1">
                    <a:lumMod val="65000"/>
                  </a:schemeClr>
                </a:solidFill>
              </a:rPr>
              <a:t>© </a:t>
            </a:r>
            <a:r>
              <a:rPr lang="es-ES" sz="800" dirty="0" smtClean="0">
                <a:solidFill>
                  <a:schemeClr val="bg1">
                    <a:lumMod val="65000"/>
                  </a:schemeClr>
                </a:solidFill>
              </a:rPr>
              <a:t>2021 </a:t>
            </a:r>
            <a:r>
              <a:rPr lang="es-ES" sz="800" dirty="0">
                <a:solidFill>
                  <a:schemeClr val="bg1">
                    <a:lumMod val="65000"/>
                  </a:schemeClr>
                </a:solidFill>
              </a:rPr>
              <a:t>Codelco Chile. Todos los derechos reservados </a:t>
            </a:r>
            <a:r>
              <a:rPr lang="es-ES" sz="800" dirty="0" smtClean="0">
                <a:solidFill>
                  <a:schemeClr val="bg1">
                    <a:lumMod val="65000"/>
                  </a:schemeClr>
                </a:solidFill>
              </a:rPr>
              <a:t>. INFORMACIÓN DE USO GENERAL</a:t>
            </a:r>
            <a:endParaRPr lang="es-ES" sz="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903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D6A83E8F-F514-DE4F-AE19-806B63844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351" y="316697"/>
            <a:ext cx="6217562" cy="4388867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BA01CD04-52B8-A841-99B9-88169BB4A1FF}"/>
              </a:ext>
            </a:extLst>
          </p:cNvPr>
          <p:cNvSpPr/>
          <p:nvPr/>
        </p:nvSpPr>
        <p:spPr>
          <a:xfrm>
            <a:off x="338963" y="316697"/>
            <a:ext cx="2106286" cy="1359808"/>
          </a:xfrm>
          <a:prstGeom prst="rect">
            <a:avLst/>
          </a:prstGeom>
          <a:solidFill>
            <a:srgbClr val="868E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341B4EC6-EA26-9B4B-B26A-F8E8AA6D9F60}"/>
              </a:ext>
            </a:extLst>
          </p:cNvPr>
          <p:cNvSpPr/>
          <p:nvPr/>
        </p:nvSpPr>
        <p:spPr>
          <a:xfrm>
            <a:off x="5546801" y="3006487"/>
            <a:ext cx="3278699" cy="1699077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3845F3E6-27C3-1348-A4B6-E7F5555E2B0C}"/>
              </a:ext>
            </a:extLst>
          </p:cNvPr>
          <p:cNvSpPr/>
          <p:nvPr/>
        </p:nvSpPr>
        <p:spPr>
          <a:xfrm>
            <a:off x="338964" y="1816724"/>
            <a:ext cx="2106286" cy="2888840"/>
          </a:xfrm>
          <a:prstGeom prst="rect">
            <a:avLst/>
          </a:prstGeom>
          <a:solidFill>
            <a:srgbClr val="FF510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BD244D2D-EE91-3C40-B660-948541E8FB29}"/>
              </a:ext>
            </a:extLst>
          </p:cNvPr>
          <p:cNvSpPr/>
          <p:nvPr/>
        </p:nvSpPr>
        <p:spPr>
          <a:xfrm>
            <a:off x="2760420" y="576467"/>
            <a:ext cx="2666554" cy="2153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es-CL" sz="2200" spc="-30" dirty="0">
                <a:solidFill>
                  <a:srgbClr val="52636D"/>
                </a:solidFill>
                <a:latin typeface="Roboto Condensed" pitchFamily="2" charset="0"/>
                <a:ea typeface="Roboto Condensed" pitchFamily="2" charset="0"/>
              </a:rPr>
              <a:t>EN 49 AÑOS DE </a:t>
            </a:r>
          </a:p>
          <a:p>
            <a:pPr>
              <a:lnSpc>
                <a:spcPts val="2600"/>
              </a:lnSpc>
            </a:pPr>
            <a:r>
              <a:rPr lang="es-CL" sz="2200" spc="-30" dirty="0">
                <a:solidFill>
                  <a:srgbClr val="52636D"/>
                </a:solidFill>
                <a:latin typeface="Roboto Condensed" pitchFamily="2" charset="0"/>
                <a:ea typeface="Roboto Condensed" pitchFamily="2" charset="0"/>
              </a:rPr>
              <a:t>HISTORIA, CODELCO </a:t>
            </a:r>
          </a:p>
          <a:p>
            <a:pPr>
              <a:lnSpc>
                <a:spcPts val="2600"/>
              </a:lnSpc>
            </a:pPr>
            <a:r>
              <a:rPr lang="es-CL" sz="2200" spc="-30" dirty="0">
                <a:solidFill>
                  <a:srgbClr val="52636D"/>
                </a:solidFill>
                <a:latin typeface="Roboto Condensed" pitchFamily="2" charset="0"/>
                <a:ea typeface="Roboto Condensed" pitchFamily="2" charset="0"/>
              </a:rPr>
              <a:t>HA SIDO UN </a:t>
            </a:r>
          </a:p>
          <a:p>
            <a:pPr>
              <a:lnSpc>
                <a:spcPts val="2600"/>
              </a:lnSpc>
            </a:pPr>
            <a:r>
              <a:rPr lang="es-CL" sz="2200" spc="-60" dirty="0">
                <a:solidFill>
                  <a:srgbClr val="52636D"/>
                </a:solidFill>
                <a:latin typeface="Roboto Condensed" pitchFamily="2" charset="0"/>
                <a:ea typeface="Roboto Condensed" pitchFamily="2" charset="0"/>
              </a:rPr>
              <a:t>IMPORTANTE APORTE </a:t>
            </a:r>
          </a:p>
          <a:p>
            <a:pPr>
              <a:lnSpc>
                <a:spcPts val="2600"/>
              </a:lnSpc>
            </a:pPr>
            <a:r>
              <a:rPr lang="es-CL" sz="2200" spc="-30" dirty="0">
                <a:solidFill>
                  <a:srgbClr val="52636D"/>
                </a:solidFill>
                <a:latin typeface="Roboto Condensed" pitchFamily="2" charset="0"/>
                <a:ea typeface="Roboto Condensed" pitchFamily="2" charset="0"/>
              </a:rPr>
              <a:t>AL DESARROLLO </a:t>
            </a:r>
          </a:p>
          <a:p>
            <a:pPr>
              <a:lnSpc>
                <a:spcPts val="2600"/>
              </a:lnSpc>
            </a:pPr>
            <a:r>
              <a:rPr lang="es-CL" sz="2200" spc="-30" dirty="0">
                <a:solidFill>
                  <a:srgbClr val="52636D"/>
                </a:solidFill>
                <a:latin typeface="Roboto Condensed" pitchFamily="2" charset="0"/>
                <a:ea typeface="Roboto Condensed" pitchFamily="2" charset="0"/>
              </a:rPr>
              <a:t>DE CHILE</a:t>
            </a:r>
            <a:endParaRPr lang="es-CL" sz="2200" spc="-30" dirty="0">
              <a:solidFill>
                <a:srgbClr val="52636D"/>
              </a:solidFill>
              <a:effectLst/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451B3A66-18E7-BD45-BE3D-65D09D58F0CF}"/>
              </a:ext>
            </a:extLst>
          </p:cNvPr>
          <p:cNvSpPr/>
          <p:nvPr/>
        </p:nvSpPr>
        <p:spPr>
          <a:xfrm>
            <a:off x="436138" y="347519"/>
            <a:ext cx="199980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4200" b="1" spc="-100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</a:rPr>
              <a:t>309</a:t>
            </a:r>
            <a:endParaRPr lang="es-CL" sz="4200" b="1" spc="-100" dirty="0">
              <a:solidFill>
                <a:schemeClr val="bg1"/>
              </a:solidFill>
              <a:effectLst/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998D6108-DC16-3D4A-9A6C-15F3BEA827ED}"/>
              </a:ext>
            </a:extLst>
          </p:cNvPr>
          <p:cNvSpPr/>
          <p:nvPr/>
        </p:nvSpPr>
        <p:spPr>
          <a:xfrm>
            <a:off x="439383" y="1806450"/>
            <a:ext cx="96372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4200" b="1" spc="-100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</a:rPr>
              <a:t>115</a:t>
            </a:r>
            <a:endParaRPr lang="es-CL" sz="4200" b="1" spc="-100" dirty="0">
              <a:solidFill>
                <a:schemeClr val="bg1"/>
              </a:solidFill>
              <a:effectLst/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4A836FF5-2A52-9B48-8564-BDD4AFE9AFA6}"/>
              </a:ext>
            </a:extLst>
          </p:cNvPr>
          <p:cNvSpPr/>
          <p:nvPr/>
        </p:nvSpPr>
        <p:spPr>
          <a:xfrm>
            <a:off x="446413" y="3208414"/>
            <a:ext cx="70403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4200" b="1" spc="-100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</a:rPr>
              <a:t>65</a:t>
            </a:r>
            <a:endParaRPr lang="es-CL" sz="4200" b="1" spc="-100" dirty="0">
              <a:solidFill>
                <a:schemeClr val="bg1"/>
              </a:solidFill>
              <a:effectLst/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02317417-E8CD-2F45-886E-3E5040D08BED}"/>
              </a:ext>
            </a:extLst>
          </p:cNvPr>
          <p:cNvSpPr/>
          <p:nvPr/>
        </p:nvSpPr>
        <p:spPr>
          <a:xfrm>
            <a:off x="5650940" y="3049707"/>
            <a:ext cx="96372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4200" b="1" spc="-100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</a:rPr>
              <a:t>287</a:t>
            </a:r>
            <a:endParaRPr lang="es-CL" sz="4200" b="1" spc="-100" dirty="0">
              <a:solidFill>
                <a:schemeClr val="bg1"/>
              </a:solidFill>
              <a:effectLst/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EECAA9C1-C7F9-7141-AEF3-6276DD55FC8D}"/>
              </a:ext>
            </a:extLst>
          </p:cNvPr>
          <p:cNvSpPr/>
          <p:nvPr/>
        </p:nvSpPr>
        <p:spPr>
          <a:xfrm>
            <a:off x="7171439" y="3028836"/>
            <a:ext cx="96372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4200" b="1" spc="-100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</a:rPr>
              <a:t>127</a:t>
            </a:r>
            <a:endParaRPr lang="es-CL" sz="4200" b="1" spc="-100" dirty="0">
              <a:solidFill>
                <a:schemeClr val="bg1"/>
              </a:solidFill>
              <a:effectLst/>
              <a:latin typeface="Roboto Condensed" pitchFamily="2" charset="0"/>
              <a:ea typeface="Roboto Condensed" pitchFamily="2" charset="0"/>
            </a:endParaRP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xmlns="" id="{ECC46F5A-5E88-E247-AE77-12584631245E}"/>
              </a:ext>
            </a:extLst>
          </p:cNvPr>
          <p:cNvCxnSpPr>
            <a:cxnSpLocks/>
          </p:cNvCxnSpPr>
          <p:nvPr/>
        </p:nvCxnSpPr>
        <p:spPr>
          <a:xfrm>
            <a:off x="534003" y="3242892"/>
            <a:ext cx="1091086" cy="0"/>
          </a:xfrm>
          <a:prstGeom prst="line">
            <a:avLst/>
          </a:prstGeom>
          <a:ln w="6350"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ángulo 18">
            <a:extLst>
              <a:ext uri="{FF2B5EF4-FFF2-40B4-BE49-F238E27FC236}">
                <a16:creationId xmlns:a16="http://schemas.microsoft.com/office/drawing/2014/main" xmlns="" id="{D83AADD9-E7A7-B741-9751-255C951A16BD}"/>
              </a:ext>
            </a:extLst>
          </p:cNvPr>
          <p:cNvSpPr/>
          <p:nvPr/>
        </p:nvSpPr>
        <p:spPr>
          <a:xfrm>
            <a:off x="436139" y="902178"/>
            <a:ext cx="2009111" cy="671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600" b="1" dirty="0">
                <a:solidFill>
                  <a:schemeClr val="bg1"/>
                </a:solidFill>
              </a:rPr>
              <a:t>US$ mil millones</a:t>
            </a:r>
          </a:p>
          <a:p>
            <a:pPr>
              <a:lnSpc>
                <a:spcPts val="1300"/>
              </a:lnSpc>
            </a:pPr>
            <a:r>
              <a:rPr lang="es-CL" sz="1600" b="1" dirty="0">
                <a:solidFill>
                  <a:schemeClr val="bg1"/>
                </a:solidFill>
              </a:rPr>
              <a:t>e</a:t>
            </a:r>
            <a:r>
              <a:rPr lang="es-CL" sz="1600" b="1" dirty="0" smtClean="0">
                <a:solidFill>
                  <a:schemeClr val="bg1"/>
                </a:solidFill>
              </a:rPr>
              <a:t>xportaciones, </a:t>
            </a:r>
            <a:r>
              <a:rPr lang="es-CL" sz="1200" dirty="0">
                <a:solidFill>
                  <a:schemeClr val="bg1"/>
                </a:solidFill>
              </a:rPr>
              <a:t>20</a:t>
            </a:r>
            <a:r>
              <a:rPr lang="es-CL" sz="1200" b="1" dirty="0">
                <a:solidFill>
                  <a:schemeClr val="bg1"/>
                </a:solidFill>
              </a:rPr>
              <a:t>% </a:t>
            </a:r>
            <a:r>
              <a:rPr lang="es-CL" sz="1200" dirty="0">
                <a:solidFill>
                  <a:schemeClr val="bg1"/>
                </a:solidFill>
              </a:rPr>
              <a:t>del total </a:t>
            </a:r>
            <a:r>
              <a:rPr lang="es-CL" sz="1200" dirty="0" smtClean="0">
                <a:solidFill>
                  <a:schemeClr val="bg1"/>
                </a:solidFill>
              </a:rPr>
              <a:t>del </a:t>
            </a:r>
            <a:r>
              <a:rPr lang="es-CL" sz="1200" dirty="0">
                <a:solidFill>
                  <a:schemeClr val="bg1"/>
                </a:solidFill>
              </a:rPr>
              <a:t>país en el período</a:t>
            </a:r>
            <a:endParaRPr lang="es-CL" sz="1200" dirty="0">
              <a:solidFill>
                <a:schemeClr val="bg1"/>
              </a:solidFill>
              <a:effectLst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0507CD7F-F4F2-744A-8CA9-89284FBD99FC}"/>
              </a:ext>
            </a:extLst>
          </p:cNvPr>
          <p:cNvSpPr/>
          <p:nvPr/>
        </p:nvSpPr>
        <p:spPr>
          <a:xfrm>
            <a:off x="467390" y="2380326"/>
            <a:ext cx="197785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600" b="1" dirty="0">
                <a:solidFill>
                  <a:schemeClr val="bg1"/>
                </a:solidFill>
              </a:rPr>
              <a:t>US$ mil millones</a:t>
            </a:r>
          </a:p>
          <a:p>
            <a:pPr>
              <a:lnSpc>
                <a:spcPts val="1200"/>
              </a:lnSpc>
            </a:pPr>
            <a:r>
              <a:rPr lang="es-CL" sz="1600" b="1" dirty="0">
                <a:solidFill>
                  <a:schemeClr val="bg1"/>
                </a:solidFill>
              </a:rPr>
              <a:t>excedentes </a:t>
            </a:r>
            <a:endParaRPr lang="es-CL" sz="1600" b="1" dirty="0" smtClean="0">
              <a:solidFill>
                <a:schemeClr val="bg1"/>
              </a:solidFill>
            </a:endParaRPr>
          </a:p>
          <a:p>
            <a:pPr>
              <a:lnSpc>
                <a:spcPts val="1200"/>
              </a:lnSpc>
            </a:pPr>
            <a:r>
              <a:rPr lang="es-CL" sz="1200" b="1" dirty="0" smtClean="0">
                <a:solidFill>
                  <a:schemeClr val="bg1"/>
                </a:solidFill>
              </a:rPr>
              <a:t>~9% </a:t>
            </a:r>
            <a:r>
              <a:rPr lang="es-CL" sz="1200" dirty="0" smtClean="0">
                <a:solidFill>
                  <a:schemeClr val="bg1"/>
                </a:solidFill>
              </a:rPr>
              <a:t>de </a:t>
            </a:r>
            <a:r>
              <a:rPr lang="es-CL" sz="1200" dirty="0">
                <a:solidFill>
                  <a:schemeClr val="bg1"/>
                </a:solidFill>
              </a:rPr>
              <a:t>los ingresos </a:t>
            </a:r>
          </a:p>
          <a:p>
            <a:pPr>
              <a:lnSpc>
                <a:spcPts val="1200"/>
              </a:lnSpc>
            </a:pPr>
            <a:r>
              <a:rPr lang="es-CL" sz="1200" dirty="0">
                <a:solidFill>
                  <a:schemeClr val="bg1"/>
                </a:solidFill>
              </a:rPr>
              <a:t>fiscales en el período</a:t>
            </a:r>
            <a:endParaRPr lang="es-CL" sz="1200" dirty="0">
              <a:solidFill>
                <a:schemeClr val="bg1"/>
              </a:solidFill>
              <a:effectLst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xmlns="" id="{F0020433-CF4A-C242-A7A5-F49D35A3B4DC}"/>
              </a:ext>
            </a:extLst>
          </p:cNvPr>
          <p:cNvSpPr/>
          <p:nvPr/>
        </p:nvSpPr>
        <p:spPr>
          <a:xfrm>
            <a:off x="439974" y="3753902"/>
            <a:ext cx="19008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600" b="1" dirty="0">
                <a:solidFill>
                  <a:schemeClr val="bg1"/>
                </a:solidFill>
              </a:rPr>
              <a:t>US$ mil millones</a:t>
            </a:r>
            <a:endParaRPr lang="es-CL" sz="1600" dirty="0">
              <a:solidFill>
                <a:schemeClr val="bg1"/>
              </a:solidFill>
            </a:endParaRPr>
          </a:p>
          <a:p>
            <a:pPr>
              <a:lnSpc>
                <a:spcPts val="1200"/>
              </a:lnSpc>
            </a:pPr>
            <a:r>
              <a:rPr lang="es-CL" sz="1600" b="1" dirty="0">
                <a:solidFill>
                  <a:schemeClr val="bg1"/>
                </a:solidFill>
              </a:rPr>
              <a:t>inversión de capital </a:t>
            </a:r>
            <a:r>
              <a:rPr lang="es-CL" sz="1200" dirty="0">
                <a:solidFill>
                  <a:schemeClr val="bg1"/>
                </a:solidFill>
              </a:rPr>
              <a:t>5</a:t>
            </a:r>
            <a:r>
              <a:rPr lang="es-CL" sz="1200" b="1" dirty="0">
                <a:solidFill>
                  <a:schemeClr val="bg1"/>
                </a:solidFill>
              </a:rPr>
              <a:t>%</a:t>
            </a:r>
            <a:r>
              <a:rPr lang="es-CL" sz="1200" dirty="0">
                <a:solidFill>
                  <a:schemeClr val="bg1"/>
                </a:solidFill>
              </a:rPr>
              <a:t> de toda la inversión realizada </a:t>
            </a:r>
            <a:r>
              <a:rPr lang="es-CL" sz="1200" dirty="0" smtClean="0">
                <a:solidFill>
                  <a:schemeClr val="bg1"/>
                </a:solidFill>
              </a:rPr>
              <a:t>en </a:t>
            </a:r>
            <a:r>
              <a:rPr lang="es-CL" sz="1200" dirty="0">
                <a:solidFill>
                  <a:schemeClr val="bg1"/>
                </a:solidFill>
              </a:rPr>
              <a:t>Chile en </a:t>
            </a:r>
            <a:endParaRPr lang="es-CL" sz="1200" dirty="0" smtClean="0">
              <a:solidFill>
                <a:schemeClr val="bg1"/>
              </a:solidFill>
            </a:endParaRPr>
          </a:p>
          <a:p>
            <a:pPr>
              <a:lnSpc>
                <a:spcPts val="1200"/>
              </a:lnSpc>
            </a:pPr>
            <a:r>
              <a:rPr lang="es-CL" sz="1200" dirty="0" smtClean="0">
                <a:solidFill>
                  <a:schemeClr val="bg1"/>
                </a:solidFill>
              </a:rPr>
              <a:t>el </a:t>
            </a:r>
            <a:r>
              <a:rPr lang="es-CL" sz="1200" dirty="0">
                <a:solidFill>
                  <a:schemeClr val="bg1"/>
                </a:solidFill>
              </a:rPr>
              <a:t>período</a:t>
            </a:r>
            <a:endParaRPr lang="es-CL" sz="1200" dirty="0">
              <a:solidFill>
                <a:schemeClr val="bg1"/>
              </a:solidFill>
              <a:effectLst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xmlns="" id="{D13920AF-F488-6F4E-BF8E-6A6D3FDB659B}"/>
              </a:ext>
            </a:extLst>
          </p:cNvPr>
          <p:cNvSpPr/>
          <p:nvPr/>
        </p:nvSpPr>
        <p:spPr>
          <a:xfrm>
            <a:off x="5650940" y="3598294"/>
            <a:ext cx="1514360" cy="966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es-CL" sz="1600" b="1" dirty="0">
                <a:solidFill>
                  <a:schemeClr val="bg1"/>
                </a:solidFill>
              </a:rPr>
              <a:t>patentes </a:t>
            </a:r>
            <a:endParaRPr lang="es-CL" sz="1600" dirty="0">
              <a:solidFill>
                <a:schemeClr val="bg1"/>
              </a:solidFill>
            </a:endParaRPr>
          </a:p>
          <a:p>
            <a:pPr>
              <a:lnSpc>
                <a:spcPts val="1600"/>
              </a:lnSpc>
            </a:pPr>
            <a:r>
              <a:rPr lang="es-CL" sz="1600" b="1" dirty="0">
                <a:solidFill>
                  <a:schemeClr val="bg1"/>
                </a:solidFill>
              </a:rPr>
              <a:t>nacionales I+D</a:t>
            </a:r>
            <a:endParaRPr lang="es-CL" sz="1600" dirty="0">
              <a:solidFill>
                <a:schemeClr val="bg1"/>
              </a:solidFill>
            </a:endParaRPr>
          </a:p>
          <a:p>
            <a:pPr>
              <a:lnSpc>
                <a:spcPts val="1200"/>
              </a:lnSpc>
            </a:pPr>
            <a:r>
              <a:rPr lang="es-CL" sz="1200" dirty="0">
                <a:solidFill>
                  <a:schemeClr val="bg1"/>
                </a:solidFill>
              </a:rPr>
              <a:t>patentes </a:t>
            </a:r>
          </a:p>
          <a:p>
            <a:pPr>
              <a:lnSpc>
                <a:spcPts val="1200"/>
              </a:lnSpc>
            </a:pPr>
            <a:r>
              <a:rPr lang="es-CL" sz="1200" dirty="0">
                <a:solidFill>
                  <a:schemeClr val="bg1"/>
                </a:solidFill>
              </a:rPr>
              <a:t>de invención</a:t>
            </a:r>
          </a:p>
          <a:p>
            <a:pPr>
              <a:lnSpc>
                <a:spcPts val="1200"/>
              </a:lnSpc>
            </a:pPr>
            <a:r>
              <a:rPr lang="es-CL" sz="1200" spc="-30" dirty="0">
                <a:solidFill>
                  <a:schemeClr val="bg1"/>
                </a:solidFill>
              </a:rPr>
              <a:t>presentadas en Chile</a:t>
            </a:r>
            <a:endParaRPr lang="es-CL" sz="1200" spc="-30" dirty="0">
              <a:solidFill>
                <a:schemeClr val="bg1"/>
              </a:solidFill>
              <a:effectLst/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xmlns="" id="{4985F1C5-BE94-B04A-9938-2034B7D82FB7}"/>
              </a:ext>
            </a:extLst>
          </p:cNvPr>
          <p:cNvSpPr/>
          <p:nvPr/>
        </p:nvSpPr>
        <p:spPr>
          <a:xfrm>
            <a:off x="7198915" y="3604816"/>
            <a:ext cx="1831401" cy="966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es-CL" sz="1600" b="1" dirty="0">
                <a:solidFill>
                  <a:schemeClr val="bg1"/>
                </a:solidFill>
              </a:rPr>
              <a:t>patentes </a:t>
            </a:r>
            <a:endParaRPr lang="es-CL" sz="1600" dirty="0">
              <a:solidFill>
                <a:schemeClr val="bg1"/>
              </a:solidFill>
            </a:endParaRPr>
          </a:p>
          <a:p>
            <a:pPr>
              <a:lnSpc>
                <a:spcPts val="1600"/>
              </a:lnSpc>
            </a:pPr>
            <a:r>
              <a:rPr lang="es-CL" sz="1500" b="1" spc="-50" dirty="0">
                <a:solidFill>
                  <a:schemeClr val="bg1"/>
                </a:solidFill>
              </a:rPr>
              <a:t>internacionale</a:t>
            </a:r>
            <a:r>
              <a:rPr lang="es-CL" sz="1500" b="1" spc="-70" dirty="0">
                <a:solidFill>
                  <a:schemeClr val="bg1"/>
                </a:solidFill>
              </a:rPr>
              <a:t>s I+D</a:t>
            </a:r>
            <a:endParaRPr lang="es-CL" sz="1500" spc="-70" dirty="0">
              <a:solidFill>
                <a:schemeClr val="bg1"/>
              </a:solidFill>
            </a:endParaRPr>
          </a:p>
          <a:p>
            <a:pPr>
              <a:lnSpc>
                <a:spcPts val="1200"/>
              </a:lnSpc>
            </a:pPr>
            <a:r>
              <a:rPr lang="es-CL" sz="1200" dirty="0">
                <a:solidFill>
                  <a:schemeClr val="bg1"/>
                </a:solidFill>
              </a:rPr>
              <a:t>patentes de </a:t>
            </a:r>
          </a:p>
          <a:p>
            <a:pPr>
              <a:lnSpc>
                <a:spcPts val="1200"/>
              </a:lnSpc>
            </a:pPr>
            <a:r>
              <a:rPr lang="es-CL" sz="1200" dirty="0">
                <a:solidFill>
                  <a:schemeClr val="bg1"/>
                </a:solidFill>
              </a:rPr>
              <a:t>invención presentadas </a:t>
            </a:r>
          </a:p>
          <a:p>
            <a:pPr>
              <a:lnSpc>
                <a:spcPts val="1200"/>
              </a:lnSpc>
            </a:pPr>
            <a:r>
              <a:rPr lang="es-CL" sz="1200" dirty="0">
                <a:solidFill>
                  <a:schemeClr val="bg1"/>
                </a:solidFill>
              </a:rPr>
              <a:t>a nivel nacional</a:t>
            </a:r>
            <a:endParaRPr lang="es-CL" sz="1200" dirty="0">
              <a:solidFill>
                <a:schemeClr val="bg1"/>
              </a:solidFill>
              <a:effectLst/>
            </a:endParaRPr>
          </a:p>
        </p:txBody>
      </p: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xmlns="" id="{FAE55932-F931-7F40-8B6F-6F36618C5A63}"/>
              </a:ext>
            </a:extLst>
          </p:cNvPr>
          <p:cNvCxnSpPr>
            <a:cxnSpLocks/>
          </p:cNvCxnSpPr>
          <p:nvPr/>
        </p:nvCxnSpPr>
        <p:spPr>
          <a:xfrm flipV="1">
            <a:off x="7094459" y="3281692"/>
            <a:ext cx="0" cy="1197838"/>
          </a:xfrm>
          <a:prstGeom prst="line">
            <a:avLst/>
          </a:prstGeom>
          <a:ln w="6350">
            <a:solidFill>
              <a:schemeClr val="accent5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7547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0600A15B-128A-FD49-9314-746D9F8E9AE7}"/>
              </a:ext>
            </a:extLst>
          </p:cNvPr>
          <p:cNvSpPr/>
          <p:nvPr/>
        </p:nvSpPr>
        <p:spPr>
          <a:xfrm>
            <a:off x="7015146" y="4646825"/>
            <a:ext cx="2128854" cy="4641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4C91287D-7417-A845-9664-CBFBE3383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920" y="314565"/>
            <a:ext cx="8405485" cy="450401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1B6FD43D-6400-8B40-9854-27CAAC3EBD61}"/>
              </a:ext>
            </a:extLst>
          </p:cNvPr>
          <p:cNvSpPr/>
          <p:nvPr/>
        </p:nvSpPr>
        <p:spPr>
          <a:xfrm>
            <a:off x="706813" y="1163030"/>
            <a:ext cx="3671755" cy="4283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B4CD6540-EA80-0246-91AE-D48A975F4C02}"/>
              </a:ext>
            </a:extLst>
          </p:cNvPr>
          <p:cNvSpPr/>
          <p:nvPr/>
        </p:nvSpPr>
        <p:spPr>
          <a:xfrm>
            <a:off x="706814" y="1455415"/>
            <a:ext cx="2317740" cy="5228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D501C26E-0DA9-4048-8A6B-B59F81B75514}"/>
              </a:ext>
            </a:extLst>
          </p:cNvPr>
          <p:cNvSpPr/>
          <p:nvPr/>
        </p:nvSpPr>
        <p:spPr>
          <a:xfrm>
            <a:off x="672956" y="1187255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3000"/>
              </a:lnSpc>
            </a:pPr>
            <a:r>
              <a:rPr lang="es-CL" sz="3000" spc="-30" dirty="0">
                <a:solidFill>
                  <a:srgbClr val="EB6900"/>
                </a:solidFill>
                <a:latin typeface="Roboto Condensed" pitchFamily="2" charset="0"/>
                <a:ea typeface="Roboto Condensed" pitchFamily="2" charset="0"/>
              </a:rPr>
              <a:t>DOTACIÓN Y GOBIERNO</a:t>
            </a:r>
          </a:p>
          <a:p>
            <a:pPr>
              <a:lnSpc>
                <a:spcPts val="3000"/>
              </a:lnSpc>
            </a:pPr>
            <a:r>
              <a:rPr lang="es-CL" sz="3000" spc="-30" dirty="0">
                <a:solidFill>
                  <a:srgbClr val="EB6900"/>
                </a:solidFill>
                <a:latin typeface="Roboto Condensed" pitchFamily="2" charset="0"/>
                <a:ea typeface="Roboto Condensed" pitchFamily="2" charset="0"/>
              </a:rPr>
              <a:t>CORPORATIVO</a:t>
            </a:r>
            <a:endParaRPr lang="es-CL" sz="3000" spc="-30" dirty="0">
              <a:solidFill>
                <a:srgbClr val="EB6900"/>
              </a:solidFill>
              <a:effectLst/>
              <a:latin typeface="Roboto Condensed" pitchFamily="2" charset="0"/>
              <a:ea typeface="Roboto Condens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4151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ángulo 41">
            <a:extLst>
              <a:ext uri="{FF2B5EF4-FFF2-40B4-BE49-F238E27FC236}">
                <a16:creationId xmlns:a16="http://schemas.microsoft.com/office/drawing/2014/main" xmlns="" id="{0E1BFB03-9297-F440-9347-1022BA5EC6E3}"/>
              </a:ext>
            </a:extLst>
          </p:cNvPr>
          <p:cNvSpPr/>
          <p:nvPr/>
        </p:nvSpPr>
        <p:spPr>
          <a:xfrm>
            <a:off x="308224" y="1896053"/>
            <a:ext cx="4069195" cy="2891704"/>
          </a:xfrm>
          <a:prstGeom prst="rect">
            <a:avLst/>
          </a:prstGeom>
          <a:solidFill>
            <a:srgbClr val="F1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aphicFrame>
        <p:nvGraphicFramePr>
          <p:cNvPr id="66" name="Gráfico 65">
            <a:extLst>
              <a:ext uri="{FF2B5EF4-FFF2-40B4-BE49-F238E27FC236}">
                <a16:creationId xmlns:a16="http://schemas.microsoft.com/office/drawing/2014/main" xmlns="" id="{40D19FDA-C87D-3F4D-A8B7-48A8C5B4CD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3948203"/>
              </p:ext>
            </p:extLst>
          </p:nvPr>
        </p:nvGraphicFramePr>
        <p:xfrm>
          <a:off x="764665" y="2285734"/>
          <a:ext cx="2886290" cy="19241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8" name="Elipse 87">
            <a:extLst>
              <a:ext uri="{FF2B5EF4-FFF2-40B4-BE49-F238E27FC236}">
                <a16:creationId xmlns:a16="http://schemas.microsoft.com/office/drawing/2014/main" xmlns="" id="{74723121-F064-9F4B-B5F9-200455E0B5FF}"/>
              </a:ext>
            </a:extLst>
          </p:cNvPr>
          <p:cNvSpPr/>
          <p:nvPr/>
        </p:nvSpPr>
        <p:spPr>
          <a:xfrm>
            <a:off x="1496626" y="2527477"/>
            <a:ext cx="1428741" cy="1428741"/>
          </a:xfrm>
          <a:prstGeom prst="ellipse">
            <a:avLst/>
          </a:prstGeom>
          <a:solidFill>
            <a:srgbClr val="F1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9" name="Elipse 88">
            <a:extLst>
              <a:ext uri="{FF2B5EF4-FFF2-40B4-BE49-F238E27FC236}">
                <a16:creationId xmlns:a16="http://schemas.microsoft.com/office/drawing/2014/main" xmlns="" id="{52178E59-20A4-6E46-B9DA-E5293DD909D6}"/>
              </a:ext>
            </a:extLst>
          </p:cNvPr>
          <p:cNvSpPr/>
          <p:nvPr/>
        </p:nvSpPr>
        <p:spPr>
          <a:xfrm>
            <a:off x="1612672" y="2642671"/>
            <a:ext cx="1184586" cy="118458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xmlns="" id="{F4209D40-E636-D149-B58B-563C437320FB}"/>
              </a:ext>
            </a:extLst>
          </p:cNvPr>
          <p:cNvSpPr/>
          <p:nvPr/>
        </p:nvSpPr>
        <p:spPr>
          <a:xfrm>
            <a:off x="308225" y="318600"/>
            <a:ext cx="4069195" cy="1420462"/>
          </a:xfrm>
          <a:prstGeom prst="rect">
            <a:avLst/>
          </a:prstGeom>
          <a:solidFill>
            <a:srgbClr val="FF510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xmlns="" id="{A16C149F-3634-3149-9EC8-6A4A540E0920}"/>
              </a:ext>
            </a:extLst>
          </p:cNvPr>
          <p:cNvSpPr/>
          <p:nvPr/>
        </p:nvSpPr>
        <p:spPr>
          <a:xfrm>
            <a:off x="4545208" y="1907633"/>
            <a:ext cx="4259745" cy="2880124"/>
          </a:xfrm>
          <a:prstGeom prst="rect">
            <a:avLst/>
          </a:prstGeom>
          <a:solidFill>
            <a:srgbClr val="F1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xmlns="" id="{A3ADBAF1-09B4-1845-ABB1-FFE43C11B601}"/>
              </a:ext>
            </a:extLst>
          </p:cNvPr>
          <p:cNvSpPr/>
          <p:nvPr/>
        </p:nvSpPr>
        <p:spPr>
          <a:xfrm>
            <a:off x="413939" y="600626"/>
            <a:ext cx="3973247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es-CL" sz="3100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</a:rPr>
              <a:t>DOTACIÓN Y GOBIERNO </a:t>
            </a:r>
          </a:p>
          <a:p>
            <a:pPr>
              <a:lnSpc>
                <a:spcPts val="3200"/>
              </a:lnSpc>
            </a:pPr>
            <a:r>
              <a:rPr lang="es-CL" sz="3100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</a:rPr>
              <a:t>CORPORATIVO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4675748" y="2590504"/>
            <a:ext cx="1111365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199AA"/>
              </a:buClr>
            </a:pPr>
            <a:r>
              <a:rPr lang="es-CL" b="1" spc="-50" dirty="0">
                <a:solidFill>
                  <a:srgbClr val="434343"/>
                </a:solidFill>
                <a:latin typeface="Roboto Condensed" pitchFamily="2" charset="0"/>
                <a:ea typeface="Roboto Condensed" pitchFamily="2" charset="0"/>
                <a:cs typeface="Calibri"/>
              </a:rPr>
              <a:t>3</a:t>
            </a:r>
            <a:r>
              <a:rPr lang="es-CL" sz="1400" b="1" spc="-50" dirty="0">
                <a:solidFill>
                  <a:srgbClr val="434343"/>
                </a:solidFill>
                <a:latin typeface="Roboto Condensed" pitchFamily="2" charset="0"/>
                <a:ea typeface="Roboto Condensed" pitchFamily="2" charset="0"/>
                <a:cs typeface="Calibri"/>
              </a:rPr>
              <a:t> </a:t>
            </a:r>
            <a:r>
              <a:rPr lang="es-CL" sz="1400" b="1" spc="-20" dirty="0">
                <a:solidFill>
                  <a:srgbClr val="434343"/>
                </a:solidFill>
                <a:latin typeface="Roboto Condensed" pitchFamily="2" charset="0"/>
                <a:ea typeface="Roboto Condensed" pitchFamily="2" charset="0"/>
                <a:cs typeface="Calibri"/>
              </a:rPr>
              <a:t>miembros:</a:t>
            </a:r>
          </a:p>
          <a:p>
            <a:pPr>
              <a:buClr>
                <a:srgbClr val="0199AA"/>
              </a:buClr>
            </a:pPr>
            <a:endParaRPr lang="es-CL" sz="300" spc="-20" dirty="0">
              <a:solidFill>
                <a:srgbClr val="434343"/>
              </a:solidFill>
              <a:latin typeface="Roboto Condensed" pitchFamily="2" charset="0"/>
              <a:ea typeface="Roboto Condensed" pitchFamily="2" charset="0"/>
              <a:cs typeface="Calibri"/>
            </a:endParaRPr>
          </a:p>
          <a:p>
            <a:pPr>
              <a:lnSpc>
                <a:spcPts val="1200"/>
              </a:lnSpc>
              <a:buClr>
                <a:srgbClr val="0199AA"/>
              </a:buClr>
            </a:pPr>
            <a:r>
              <a:rPr lang="es-CL" sz="1100" dirty="0">
                <a:solidFill>
                  <a:srgbClr val="434343"/>
                </a:solidFill>
                <a:cs typeface="Calibri"/>
              </a:rPr>
              <a:t>son designados </a:t>
            </a:r>
          </a:p>
          <a:p>
            <a:pPr>
              <a:lnSpc>
                <a:spcPts val="1200"/>
              </a:lnSpc>
              <a:buClr>
                <a:srgbClr val="0199AA"/>
              </a:buClr>
            </a:pPr>
            <a:r>
              <a:rPr lang="es-CL" sz="1100" dirty="0">
                <a:solidFill>
                  <a:srgbClr val="434343"/>
                </a:solidFill>
                <a:cs typeface="Calibri"/>
              </a:rPr>
              <a:t>por el </a:t>
            </a:r>
          </a:p>
          <a:p>
            <a:pPr>
              <a:lnSpc>
                <a:spcPts val="1200"/>
              </a:lnSpc>
              <a:buClr>
                <a:srgbClr val="0199AA"/>
              </a:buClr>
            </a:pPr>
            <a:r>
              <a:rPr lang="es-CL" sz="1100" dirty="0">
                <a:solidFill>
                  <a:srgbClr val="434343"/>
                </a:solidFill>
                <a:cs typeface="Calibri"/>
              </a:rPr>
              <a:t>Presidente </a:t>
            </a:r>
            <a:br>
              <a:rPr lang="es-CL" sz="1100" dirty="0">
                <a:solidFill>
                  <a:srgbClr val="434343"/>
                </a:solidFill>
                <a:cs typeface="Calibri"/>
              </a:rPr>
            </a:br>
            <a:r>
              <a:rPr lang="es-CL" sz="1100" dirty="0">
                <a:solidFill>
                  <a:srgbClr val="434343"/>
                </a:solidFill>
                <a:cs typeface="Calibri"/>
              </a:rPr>
              <a:t>de la República. 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5760531" y="2589028"/>
            <a:ext cx="1509892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199AA"/>
              </a:buClr>
            </a:pPr>
            <a:r>
              <a:rPr lang="es-CL" b="1" dirty="0">
                <a:solidFill>
                  <a:srgbClr val="434343"/>
                </a:solidFill>
                <a:latin typeface="Roboto Condensed" pitchFamily="2" charset="0"/>
                <a:ea typeface="Roboto Condensed" pitchFamily="2" charset="0"/>
                <a:cs typeface="Calibri"/>
              </a:rPr>
              <a:t>2</a:t>
            </a:r>
            <a:r>
              <a:rPr lang="es-CL" sz="1060" dirty="0">
                <a:solidFill>
                  <a:srgbClr val="434343"/>
                </a:solidFill>
                <a:latin typeface="Roboto Condensed" pitchFamily="2" charset="0"/>
                <a:ea typeface="Roboto Condensed" pitchFamily="2" charset="0"/>
                <a:cs typeface="Calibri"/>
              </a:rPr>
              <a:t> </a:t>
            </a:r>
            <a:r>
              <a:rPr lang="es-CL" sz="1400" b="1" spc="-20" dirty="0">
                <a:solidFill>
                  <a:srgbClr val="434343"/>
                </a:solidFill>
                <a:latin typeface="Roboto Condensed" pitchFamily="2" charset="0"/>
                <a:ea typeface="Roboto Condensed" pitchFamily="2" charset="0"/>
                <a:cs typeface="Calibri"/>
              </a:rPr>
              <a:t>representantes:</a:t>
            </a:r>
          </a:p>
          <a:p>
            <a:pPr>
              <a:buClr>
                <a:srgbClr val="0199AA"/>
              </a:buClr>
            </a:pPr>
            <a:endParaRPr lang="es-CL" sz="300" spc="-20" dirty="0">
              <a:solidFill>
                <a:srgbClr val="434343"/>
              </a:solidFill>
              <a:latin typeface="Roboto Condensed" pitchFamily="2" charset="0"/>
              <a:ea typeface="Roboto Condensed" pitchFamily="2" charset="0"/>
              <a:cs typeface="Calibri"/>
            </a:endParaRPr>
          </a:p>
          <a:p>
            <a:pPr>
              <a:lnSpc>
                <a:spcPts val="1200"/>
              </a:lnSpc>
              <a:buClr>
                <a:srgbClr val="0199AA"/>
              </a:buClr>
            </a:pPr>
            <a:r>
              <a:rPr lang="es-CL" sz="1100" b="1" dirty="0">
                <a:solidFill>
                  <a:srgbClr val="434343"/>
                </a:solidFill>
                <a:ea typeface="Roboto Condensed" pitchFamily="2" charset="0"/>
                <a:cs typeface="Calibri"/>
              </a:rPr>
              <a:t>1</a:t>
            </a:r>
            <a:r>
              <a:rPr lang="es-CL" sz="1100" dirty="0">
                <a:solidFill>
                  <a:srgbClr val="434343"/>
                </a:solidFill>
                <a:ea typeface="Roboto Condensed" pitchFamily="2" charset="0"/>
                <a:cs typeface="Calibri"/>
              </a:rPr>
              <a:t> de los </a:t>
            </a:r>
            <a:r>
              <a:rPr lang="es-CL" sz="1100" b="1" dirty="0">
                <a:solidFill>
                  <a:srgbClr val="434343"/>
                </a:solidFill>
                <a:ea typeface="Roboto Condensed" pitchFamily="2" charset="0"/>
                <a:cs typeface="Calibri"/>
              </a:rPr>
              <a:t>trabajadores</a:t>
            </a:r>
            <a:r>
              <a:rPr lang="es-CL" sz="1100" dirty="0">
                <a:solidFill>
                  <a:srgbClr val="434343"/>
                </a:solidFill>
                <a:ea typeface="Roboto Condensed" pitchFamily="2" charset="0"/>
                <a:cs typeface="Calibri"/>
              </a:rPr>
              <a:t> y </a:t>
            </a:r>
            <a:br>
              <a:rPr lang="es-CL" sz="1100" dirty="0">
                <a:solidFill>
                  <a:srgbClr val="434343"/>
                </a:solidFill>
                <a:ea typeface="Roboto Condensed" pitchFamily="2" charset="0"/>
                <a:cs typeface="Calibri"/>
              </a:rPr>
            </a:br>
            <a:r>
              <a:rPr lang="es-CL" sz="1100" b="1" dirty="0">
                <a:solidFill>
                  <a:srgbClr val="434343"/>
                </a:solidFill>
                <a:ea typeface="Roboto Condensed" pitchFamily="2" charset="0"/>
                <a:cs typeface="Calibri"/>
              </a:rPr>
              <a:t>1</a:t>
            </a:r>
            <a:r>
              <a:rPr lang="es-CL" sz="1100" dirty="0">
                <a:solidFill>
                  <a:srgbClr val="434343"/>
                </a:solidFill>
                <a:ea typeface="Roboto Condensed" pitchFamily="2" charset="0"/>
                <a:cs typeface="Calibri"/>
              </a:rPr>
              <a:t> de los </a:t>
            </a:r>
            <a:r>
              <a:rPr lang="es-CL" sz="1100" b="1" dirty="0">
                <a:solidFill>
                  <a:srgbClr val="434343"/>
                </a:solidFill>
                <a:ea typeface="Roboto Condensed" pitchFamily="2" charset="0"/>
                <a:cs typeface="Calibri"/>
              </a:rPr>
              <a:t>profesionales</a:t>
            </a:r>
            <a:r>
              <a:rPr lang="es-CL" sz="1100" dirty="0">
                <a:solidFill>
                  <a:srgbClr val="434343"/>
                </a:solidFill>
                <a:ea typeface="Roboto Condensed" pitchFamily="2" charset="0"/>
                <a:cs typeface="Calibri"/>
              </a:rPr>
              <a:t>, </a:t>
            </a:r>
            <a:r>
              <a:rPr lang="es-CL" sz="1100" dirty="0">
                <a:solidFill>
                  <a:srgbClr val="434343"/>
                </a:solidFill>
                <a:cs typeface="Calibri"/>
              </a:rPr>
              <a:t>seleccionados </a:t>
            </a:r>
            <a:br>
              <a:rPr lang="es-CL" sz="1100" dirty="0">
                <a:solidFill>
                  <a:srgbClr val="434343"/>
                </a:solidFill>
                <a:cs typeface="Calibri"/>
              </a:rPr>
            </a:br>
            <a:r>
              <a:rPr lang="es-CL" sz="1100" dirty="0">
                <a:solidFill>
                  <a:srgbClr val="434343"/>
                </a:solidFill>
                <a:cs typeface="Calibri"/>
              </a:rPr>
              <a:t>de una quina por </a:t>
            </a:r>
          </a:p>
          <a:p>
            <a:pPr>
              <a:lnSpc>
                <a:spcPts val="1200"/>
              </a:lnSpc>
              <a:buClr>
                <a:srgbClr val="0199AA"/>
              </a:buClr>
            </a:pPr>
            <a:r>
              <a:rPr lang="es-CL" sz="1100" dirty="0">
                <a:solidFill>
                  <a:srgbClr val="434343"/>
                </a:solidFill>
                <a:cs typeface="Calibri"/>
              </a:rPr>
              <a:t>el Presidente </a:t>
            </a:r>
            <a:br>
              <a:rPr lang="es-CL" sz="1100" dirty="0">
                <a:solidFill>
                  <a:srgbClr val="434343"/>
                </a:solidFill>
                <a:cs typeface="Calibri"/>
              </a:rPr>
            </a:br>
            <a:r>
              <a:rPr lang="es-CL" sz="1100" dirty="0">
                <a:solidFill>
                  <a:srgbClr val="434343"/>
                </a:solidFill>
                <a:cs typeface="Calibri"/>
              </a:rPr>
              <a:t>de la República. </a:t>
            </a:r>
          </a:p>
        </p:txBody>
      </p:sp>
      <p:sp>
        <p:nvSpPr>
          <p:cNvPr id="23" name="Rectángulo 22"/>
          <p:cNvSpPr/>
          <p:nvPr/>
        </p:nvSpPr>
        <p:spPr>
          <a:xfrm>
            <a:off x="7265514" y="2695993"/>
            <a:ext cx="1511087" cy="136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  <a:buClr>
                <a:srgbClr val="0199AA"/>
              </a:buClr>
            </a:pPr>
            <a:r>
              <a:rPr lang="es-CL" b="1" dirty="0">
                <a:solidFill>
                  <a:srgbClr val="434343"/>
                </a:solidFill>
                <a:latin typeface="Roboto Condensed" pitchFamily="2" charset="0"/>
                <a:ea typeface="Roboto Condensed" pitchFamily="2" charset="0"/>
                <a:cs typeface="Calibri"/>
              </a:rPr>
              <a:t>4</a:t>
            </a:r>
            <a:r>
              <a:rPr lang="es-CL" dirty="0">
                <a:solidFill>
                  <a:srgbClr val="434343"/>
                </a:solidFill>
                <a:latin typeface="Roboto Condensed" pitchFamily="2" charset="0"/>
                <a:ea typeface="Roboto Condensed" pitchFamily="2" charset="0"/>
                <a:cs typeface="Calibri"/>
              </a:rPr>
              <a:t> </a:t>
            </a:r>
            <a:r>
              <a:rPr lang="es-CL" sz="1400" b="1" spc="-20" dirty="0">
                <a:solidFill>
                  <a:srgbClr val="434343"/>
                </a:solidFill>
                <a:latin typeface="Roboto Condensed" pitchFamily="2" charset="0"/>
                <a:ea typeface="Roboto Condensed" pitchFamily="2" charset="0"/>
                <a:cs typeface="Calibri"/>
              </a:rPr>
              <a:t>directores:</a:t>
            </a:r>
          </a:p>
          <a:p>
            <a:pPr>
              <a:buClr>
                <a:srgbClr val="0199AA"/>
              </a:buClr>
            </a:pPr>
            <a:endParaRPr lang="es-CL" sz="300" spc="-20" dirty="0">
              <a:solidFill>
                <a:srgbClr val="434343"/>
              </a:solidFill>
              <a:latin typeface="Roboto Condensed" pitchFamily="2" charset="0"/>
              <a:ea typeface="Roboto Condensed" pitchFamily="2" charset="0"/>
              <a:cs typeface="Calibri"/>
            </a:endParaRPr>
          </a:p>
          <a:p>
            <a:pPr>
              <a:lnSpc>
                <a:spcPts val="1200"/>
              </a:lnSpc>
              <a:buClr>
                <a:srgbClr val="0199AA"/>
              </a:buClr>
            </a:pPr>
            <a:r>
              <a:rPr lang="es-CL" sz="1100" dirty="0">
                <a:solidFill>
                  <a:srgbClr val="434343"/>
                </a:solidFill>
                <a:cs typeface="Calibri"/>
              </a:rPr>
              <a:t>son elegidos por </a:t>
            </a:r>
            <a:br>
              <a:rPr lang="es-CL" sz="1100" dirty="0">
                <a:solidFill>
                  <a:srgbClr val="434343"/>
                </a:solidFill>
                <a:cs typeface="Calibri"/>
              </a:rPr>
            </a:br>
            <a:r>
              <a:rPr lang="es-CL" sz="1100" dirty="0">
                <a:solidFill>
                  <a:srgbClr val="434343"/>
                </a:solidFill>
                <a:cs typeface="Calibri"/>
              </a:rPr>
              <a:t>el Presidente de </a:t>
            </a:r>
            <a:br>
              <a:rPr lang="es-CL" sz="1100" dirty="0">
                <a:solidFill>
                  <a:srgbClr val="434343"/>
                </a:solidFill>
                <a:cs typeface="Calibri"/>
              </a:rPr>
            </a:br>
            <a:r>
              <a:rPr lang="es-CL" sz="1100" dirty="0">
                <a:solidFill>
                  <a:srgbClr val="434343"/>
                </a:solidFill>
                <a:cs typeface="Calibri"/>
              </a:rPr>
              <a:t>la República, de candidatos propuestos en una terna </a:t>
            </a:r>
            <a:r>
              <a:rPr lang="es-ES" sz="1100" dirty="0">
                <a:solidFill>
                  <a:srgbClr val="434343"/>
                </a:solidFill>
                <a:cs typeface="Calibri"/>
              </a:rPr>
              <a:t>por </a:t>
            </a:r>
            <a:br>
              <a:rPr lang="es-ES" sz="1100" dirty="0">
                <a:solidFill>
                  <a:srgbClr val="434343"/>
                </a:solidFill>
                <a:cs typeface="Calibri"/>
              </a:rPr>
            </a:br>
            <a:r>
              <a:rPr lang="es-ES" sz="1100" dirty="0">
                <a:solidFill>
                  <a:srgbClr val="434343"/>
                </a:solidFill>
                <a:cs typeface="Calibri"/>
              </a:rPr>
              <a:t>el Consejo de Alta Dirección Pública.</a:t>
            </a:r>
            <a:endParaRPr lang="es-CL" sz="1100" dirty="0">
              <a:solidFill>
                <a:srgbClr val="434343"/>
              </a:solidFill>
              <a:cs typeface="Calibri"/>
            </a:endParaRP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xmlns="" id="{AD2EBDE9-41C3-CF4D-9FEA-1BD4259256BE}"/>
              </a:ext>
            </a:extLst>
          </p:cNvPr>
          <p:cNvSpPr txBox="1"/>
          <p:nvPr/>
        </p:nvSpPr>
        <p:spPr>
          <a:xfrm>
            <a:off x="5957251" y="1918667"/>
            <a:ext cx="1211230" cy="283669"/>
          </a:xfrm>
          <a:prstGeom prst="rect">
            <a:avLst/>
          </a:prstGeom>
          <a:solidFill>
            <a:srgbClr val="FC5800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s-CL" dirty="0">
              <a:solidFill>
                <a:prstClr val="black"/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1C3D83D4-7013-1840-B3D9-CDF985E34E37}"/>
              </a:ext>
            </a:extLst>
          </p:cNvPr>
          <p:cNvSpPr/>
          <p:nvPr/>
        </p:nvSpPr>
        <p:spPr>
          <a:xfrm>
            <a:off x="5957251" y="1865420"/>
            <a:ext cx="12112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</a:rPr>
              <a:t>Directorio</a:t>
            </a:r>
            <a:endParaRPr lang="es-CL" dirty="0">
              <a:solidFill>
                <a:schemeClr val="bg1"/>
              </a:solidFill>
              <a:effectLst/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xmlns="" id="{CB7A7880-9C3C-C540-B57F-BBE713CE43AB}"/>
              </a:ext>
            </a:extLst>
          </p:cNvPr>
          <p:cNvSpPr txBox="1"/>
          <p:nvPr/>
        </p:nvSpPr>
        <p:spPr>
          <a:xfrm>
            <a:off x="5601950" y="4473977"/>
            <a:ext cx="1957725" cy="310508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endParaRPr lang="es-CL" dirty="0">
              <a:solidFill>
                <a:prstClr val="black"/>
              </a:solidFill>
            </a:endParaRP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xmlns="" id="{0E030B6E-CE3A-264D-BB2A-38471E7141BA}"/>
              </a:ext>
            </a:extLst>
          </p:cNvPr>
          <p:cNvSpPr/>
          <p:nvPr/>
        </p:nvSpPr>
        <p:spPr>
          <a:xfrm>
            <a:off x="5601950" y="4445987"/>
            <a:ext cx="19577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pc="-30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</a:rPr>
              <a:t>Presidente Ejecutivo</a:t>
            </a:r>
            <a:endParaRPr lang="es-CL" spc="-30" dirty="0">
              <a:solidFill>
                <a:schemeClr val="bg1"/>
              </a:solidFill>
              <a:effectLst/>
              <a:latin typeface="Roboto Condensed" pitchFamily="2" charset="0"/>
              <a:ea typeface="Roboto Condensed" pitchFamily="2" charset="0"/>
            </a:endParaRPr>
          </a:p>
        </p:txBody>
      </p:sp>
      <p:cxnSp>
        <p:nvCxnSpPr>
          <p:cNvPr id="48" name="Conector recto 47">
            <a:extLst>
              <a:ext uri="{FF2B5EF4-FFF2-40B4-BE49-F238E27FC236}">
                <a16:creationId xmlns:a16="http://schemas.microsoft.com/office/drawing/2014/main" xmlns="" id="{27C80DD2-05BA-FC47-B8AB-05DF07EA440F}"/>
              </a:ext>
            </a:extLst>
          </p:cNvPr>
          <p:cNvCxnSpPr>
            <a:cxnSpLocks/>
          </p:cNvCxnSpPr>
          <p:nvPr/>
        </p:nvCxnSpPr>
        <p:spPr>
          <a:xfrm flipV="1">
            <a:off x="5726309" y="2651974"/>
            <a:ext cx="0" cy="1288957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48">
            <a:extLst>
              <a:ext uri="{FF2B5EF4-FFF2-40B4-BE49-F238E27FC236}">
                <a16:creationId xmlns:a16="http://schemas.microsoft.com/office/drawing/2014/main" xmlns="" id="{8EA1A53A-2788-E044-95D0-4B32942AF361}"/>
              </a:ext>
            </a:extLst>
          </p:cNvPr>
          <p:cNvCxnSpPr>
            <a:cxnSpLocks/>
          </p:cNvCxnSpPr>
          <p:nvPr/>
        </p:nvCxnSpPr>
        <p:spPr>
          <a:xfrm flipV="1">
            <a:off x="7229526" y="2651974"/>
            <a:ext cx="0" cy="1288957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xmlns="" id="{0F807013-5AAD-DE41-B895-D146C6D42000}"/>
              </a:ext>
            </a:extLst>
          </p:cNvPr>
          <p:cNvCxnSpPr>
            <a:cxnSpLocks/>
          </p:cNvCxnSpPr>
          <p:nvPr/>
        </p:nvCxnSpPr>
        <p:spPr>
          <a:xfrm flipH="1">
            <a:off x="4825697" y="2402800"/>
            <a:ext cx="1587803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xmlns="" id="{DF865744-66FC-984A-B67C-280634976B7F}"/>
              </a:ext>
            </a:extLst>
          </p:cNvPr>
          <p:cNvCxnSpPr>
            <a:cxnSpLocks/>
          </p:cNvCxnSpPr>
          <p:nvPr/>
        </p:nvCxnSpPr>
        <p:spPr>
          <a:xfrm flipH="1">
            <a:off x="6724348" y="2402800"/>
            <a:ext cx="1857677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51">
            <a:extLst>
              <a:ext uri="{FF2B5EF4-FFF2-40B4-BE49-F238E27FC236}">
                <a16:creationId xmlns:a16="http://schemas.microsoft.com/office/drawing/2014/main" xmlns="" id="{771B000C-685C-EC4B-A928-D1ADE9F77917}"/>
              </a:ext>
            </a:extLst>
          </p:cNvPr>
          <p:cNvCxnSpPr>
            <a:cxnSpLocks/>
          </p:cNvCxnSpPr>
          <p:nvPr/>
        </p:nvCxnSpPr>
        <p:spPr>
          <a:xfrm flipH="1">
            <a:off x="6573061" y="2402293"/>
            <a:ext cx="155425" cy="146557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55">
            <a:extLst>
              <a:ext uri="{FF2B5EF4-FFF2-40B4-BE49-F238E27FC236}">
                <a16:creationId xmlns:a16="http://schemas.microsoft.com/office/drawing/2014/main" xmlns="" id="{36A5977D-C964-5E45-BE9E-55B2485B4CE3}"/>
              </a:ext>
            </a:extLst>
          </p:cNvPr>
          <p:cNvCxnSpPr>
            <a:cxnSpLocks/>
          </p:cNvCxnSpPr>
          <p:nvPr/>
        </p:nvCxnSpPr>
        <p:spPr>
          <a:xfrm>
            <a:off x="6417178" y="2402800"/>
            <a:ext cx="160432" cy="154326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Conector recto 58">
            <a:extLst>
              <a:ext uri="{FF2B5EF4-FFF2-40B4-BE49-F238E27FC236}">
                <a16:creationId xmlns:a16="http://schemas.microsoft.com/office/drawing/2014/main" xmlns="" id="{6912EABC-589B-CB4D-B204-2816385A77B3}"/>
              </a:ext>
            </a:extLst>
          </p:cNvPr>
          <p:cNvCxnSpPr>
            <a:cxnSpLocks/>
          </p:cNvCxnSpPr>
          <p:nvPr/>
        </p:nvCxnSpPr>
        <p:spPr>
          <a:xfrm flipH="1">
            <a:off x="4825697" y="4187302"/>
            <a:ext cx="1587803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cto 59">
            <a:extLst>
              <a:ext uri="{FF2B5EF4-FFF2-40B4-BE49-F238E27FC236}">
                <a16:creationId xmlns:a16="http://schemas.microsoft.com/office/drawing/2014/main" xmlns="" id="{5BA32438-6A2E-BE4D-86DB-302417F4BA07}"/>
              </a:ext>
            </a:extLst>
          </p:cNvPr>
          <p:cNvCxnSpPr>
            <a:cxnSpLocks/>
          </p:cNvCxnSpPr>
          <p:nvPr/>
        </p:nvCxnSpPr>
        <p:spPr>
          <a:xfrm flipH="1">
            <a:off x="6724348" y="4187302"/>
            <a:ext cx="1857677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Conector recto 60">
            <a:extLst>
              <a:ext uri="{FF2B5EF4-FFF2-40B4-BE49-F238E27FC236}">
                <a16:creationId xmlns:a16="http://schemas.microsoft.com/office/drawing/2014/main" xmlns="" id="{BA554DED-7030-D145-8C5F-AA902A14EF75}"/>
              </a:ext>
            </a:extLst>
          </p:cNvPr>
          <p:cNvCxnSpPr>
            <a:cxnSpLocks/>
          </p:cNvCxnSpPr>
          <p:nvPr/>
        </p:nvCxnSpPr>
        <p:spPr>
          <a:xfrm flipH="1">
            <a:off x="6573061" y="4186795"/>
            <a:ext cx="155425" cy="146557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Conector recto 61">
            <a:extLst>
              <a:ext uri="{FF2B5EF4-FFF2-40B4-BE49-F238E27FC236}">
                <a16:creationId xmlns:a16="http://schemas.microsoft.com/office/drawing/2014/main" xmlns="" id="{C62C7F3D-324B-9A49-99EC-FB5742AF9705}"/>
              </a:ext>
            </a:extLst>
          </p:cNvPr>
          <p:cNvCxnSpPr>
            <a:cxnSpLocks/>
          </p:cNvCxnSpPr>
          <p:nvPr/>
        </p:nvCxnSpPr>
        <p:spPr>
          <a:xfrm>
            <a:off x="6417178" y="4187302"/>
            <a:ext cx="160432" cy="154326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E64288CF-AE1B-E749-971E-FFF6E4855DC5}"/>
              </a:ext>
            </a:extLst>
          </p:cNvPr>
          <p:cNvSpPr/>
          <p:nvPr/>
        </p:nvSpPr>
        <p:spPr>
          <a:xfrm>
            <a:off x="458233" y="2058611"/>
            <a:ext cx="1294675" cy="402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s-ES" sz="1200" dirty="0">
                <a:solidFill>
                  <a:schemeClr val="accent3">
                    <a:lumMod val="75000"/>
                  </a:schemeClr>
                </a:solidFill>
              </a:rPr>
              <a:t>DOTACIÓN </a:t>
            </a:r>
          </a:p>
          <a:p>
            <a:pPr>
              <a:lnSpc>
                <a:spcPts val="1200"/>
              </a:lnSpc>
            </a:pPr>
            <a:r>
              <a:rPr lang="es-ES" sz="1200" dirty="0">
                <a:solidFill>
                  <a:schemeClr val="accent3">
                    <a:lumMod val="75000"/>
                  </a:schemeClr>
                </a:solidFill>
              </a:rPr>
              <a:t>PROPIA* 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EC37A4EA-ADEB-B845-A27C-486A4991A277}"/>
              </a:ext>
            </a:extLst>
          </p:cNvPr>
          <p:cNvSpPr/>
          <p:nvPr/>
        </p:nvSpPr>
        <p:spPr>
          <a:xfrm>
            <a:off x="2998949" y="2057713"/>
            <a:ext cx="1446554" cy="990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s-ES" sz="1200" dirty="0">
                <a:solidFill>
                  <a:schemeClr val="accent3">
                    <a:lumMod val="75000"/>
                  </a:schemeClr>
                </a:solidFill>
              </a:rPr>
              <a:t>CONTRATISTAS </a:t>
            </a:r>
            <a:br>
              <a:rPr lang="es-ES" sz="12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s-ES" sz="1200" dirty="0">
                <a:solidFill>
                  <a:schemeClr val="accent3">
                    <a:lumMod val="75000"/>
                  </a:schemeClr>
                </a:solidFill>
              </a:rPr>
              <a:t>DE EMPRESAS DE </a:t>
            </a:r>
            <a:br>
              <a:rPr lang="es-ES" sz="12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s-ES" sz="1200" dirty="0">
                <a:solidFill>
                  <a:schemeClr val="accent3">
                    <a:lumMod val="75000"/>
                  </a:schemeClr>
                </a:solidFill>
              </a:rPr>
              <a:t>OPERACIONES </a:t>
            </a:r>
            <a:br>
              <a:rPr lang="es-ES" sz="12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s-ES" sz="1200" dirty="0">
                <a:solidFill>
                  <a:schemeClr val="accent3">
                    <a:lumMod val="75000"/>
                  </a:schemeClr>
                </a:solidFill>
              </a:rPr>
              <a:t>Y SERVICIOS</a:t>
            </a:r>
          </a:p>
          <a:p>
            <a:pPr>
              <a:lnSpc>
                <a:spcPts val="1100"/>
              </a:lnSpc>
            </a:pPr>
            <a:endParaRPr lang="es-ES" sz="1000" dirty="0">
              <a:solidFill>
                <a:schemeClr val="accent3">
                  <a:lumMod val="75000"/>
                </a:schemeClr>
              </a:solidFill>
            </a:endParaRPr>
          </a:p>
          <a:p>
            <a:pPr>
              <a:lnSpc>
                <a:spcPts val="1100"/>
              </a:lnSpc>
            </a:pPr>
            <a:endParaRPr lang="es-ES" sz="1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5D4F2F4A-EED2-8947-8DEE-5F4187115AC4}"/>
              </a:ext>
            </a:extLst>
          </p:cNvPr>
          <p:cNvSpPr/>
          <p:nvPr/>
        </p:nvSpPr>
        <p:spPr>
          <a:xfrm>
            <a:off x="1668368" y="4114325"/>
            <a:ext cx="2693706" cy="541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s-ES" sz="1200" dirty="0">
                <a:solidFill>
                  <a:schemeClr val="accent3">
                    <a:lumMod val="75000"/>
                  </a:schemeClr>
                </a:solidFill>
              </a:rPr>
              <a:t>CONTRATISTAS DE </a:t>
            </a:r>
            <a:br>
              <a:rPr lang="es-ES" sz="12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s-ES" sz="1200" spc="-30" dirty="0">
                <a:solidFill>
                  <a:schemeClr val="accent3">
                    <a:lumMod val="75000"/>
                  </a:schemeClr>
                </a:solidFill>
              </a:rPr>
              <a:t>EMPRESAS DE INVERSIÓN</a:t>
            </a:r>
          </a:p>
          <a:p>
            <a:pPr algn="r">
              <a:lnSpc>
                <a:spcPts val="1100"/>
              </a:lnSpc>
            </a:pPr>
            <a:endParaRPr lang="es-ES" sz="1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1" name="6 CuadroTexto"/>
          <p:cNvSpPr txBox="1">
            <a:spLocks noChangeArrowheads="1"/>
          </p:cNvSpPr>
          <p:nvPr/>
        </p:nvSpPr>
        <p:spPr bwMode="auto">
          <a:xfrm>
            <a:off x="339631" y="4588904"/>
            <a:ext cx="1670338" cy="17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7596" tIns="33799" rIns="67596" bIns="33799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337972" fontAlgn="base">
              <a:spcBef>
                <a:spcPct val="0"/>
              </a:spcBef>
              <a:spcAft>
                <a:spcPct val="0"/>
              </a:spcAft>
            </a:pPr>
            <a:r>
              <a:rPr lang="es-CL" sz="700" dirty="0">
                <a:solidFill>
                  <a:srgbClr val="353535"/>
                </a:solidFill>
                <a:latin typeface="Calibri" charset="0"/>
                <a:ea typeface="Calibri" charset="0"/>
                <a:cs typeface="Calibri" charset="0"/>
              </a:rPr>
              <a:t>*No incluye dotación temporal.</a:t>
            </a:r>
            <a:endParaRPr lang="en-US" sz="700" dirty="0">
              <a:solidFill>
                <a:srgbClr val="353535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ADF35A27-BB69-E64D-911A-D8A6B82C0060}"/>
              </a:ext>
            </a:extLst>
          </p:cNvPr>
          <p:cNvSpPr/>
          <p:nvPr/>
        </p:nvSpPr>
        <p:spPr>
          <a:xfrm>
            <a:off x="446378" y="2548888"/>
            <a:ext cx="1043876" cy="2793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100"/>
              </a:lnSpc>
            </a:pPr>
            <a:r>
              <a:rPr lang="es-ES" sz="2400" b="1" spc="-50" dirty="0">
                <a:solidFill>
                  <a:srgbClr val="000000"/>
                </a:solidFill>
                <a:latin typeface="Roboto Condensed" pitchFamily="2" charset="0"/>
                <a:ea typeface="Roboto Condensed" pitchFamily="2" charset="0"/>
              </a:rPr>
              <a:t>14.509</a:t>
            </a:r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xmlns="" id="{78CA2C0F-A368-9D4F-B2D9-61FE504642BA}"/>
              </a:ext>
            </a:extLst>
          </p:cNvPr>
          <p:cNvSpPr/>
          <p:nvPr/>
        </p:nvSpPr>
        <p:spPr>
          <a:xfrm>
            <a:off x="1666645" y="2700683"/>
            <a:ext cx="1082330" cy="108233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xmlns="" id="{DBC161C0-98A6-5F4F-BA26-5CBFC38E4285}"/>
              </a:ext>
            </a:extLst>
          </p:cNvPr>
          <p:cNvCxnSpPr>
            <a:cxnSpLocks/>
          </p:cNvCxnSpPr>
          <p:nvPr/>
        </p:nvCxnSpPr>
        <p:spPr>
          <a:xfrm>
            <a:off x="583470" y="2810622"/>
            <a:ext cx="938287" cy="0"/>
          </a:xfrm>
          <a:prstGeom prst="line">
            <a:avLst/>
          </a:prstGeom>
          <a:ln w="6350" cmpd="sng"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uadroTexto 14">
            <a:extLst>
              <a:ext uri="{FF2B5EF4-FFF2-40B4-BE49-F238E27FC236}">
                <a16:creationId xmlns:a16="http://schemas.microsoft.com/office/drawing/2014/main" xmlns="" id="{B13791BF-8BDF-484E-8804-669A2E3F89C6}"/>
              </a:ext>
            </a:extLst>
          </p:cNvPr>
          <p:cNvSpPr txBox="1"/>
          <p:nvPr/>
        </p:nvSpPr>
        <p:spPr>
          <a:xfrm>
            <a:off x="1633163" y="3024214"/>
            <a:ext cx="1164095" cy="556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s-CL" sz="1600" b="1" dirty="0">
                <a:solidFill>
                  <a:schemeClr val="accent3">
                    <a:lumMod val="75000"/>
                  </a:schemeClr>
                </a:solidFill>
                <a:cs typeface="Calibri"/>
              </a:rPr>
              <a:t>DOTACIÓN</a:t>
            </a:r>
          </a:p>
          <a:p>
            <a:pPr algn="ctr">
              <a:lnSpc>
                <a:spcPts val="1200"/>
              </a:lnSpc>
            </a:pPr>
            <a:r>
              <a:rPr lang="es-CL" sz="1200" dirty="0">
                <a:solidFill>
                  <a:srgbClr val="000000"/>
                </a:solidFill>
                <a:cs typeface="Calibri"/>
              </a:rPr>
              <a:t>(a diciembre </a:t>
            </a:r>
            <a:br>
              <a:rPr lang="es-CL" sz="1200" dirty="0">
                <a:solidFill>
                  <a:srgbClr val="000000"/>
                </a:solidFill>
                <a:cs typeface="Calibri"/>
              </a:rPr>
            </a:br>
            <a:r>
              <a:rPr lang="es-CL" sz="1200" dirty="0">
                <a:solidFill>
                  <a:srgbClr val="000000"/>
                </a:solidFill>
                <a:cs typeface="Calibri"/>
              </a:rPr>
              <a:t>de 2020)</a:t>
            </a:r>
          </a:p>
        </p:txBody>
      </p:sp>
      <p:cxnSp>
        <p:nvCxnSpPr>
          <p:cNvPr id="68" name="Conector recto 67">
            <a:extLst>
              <a:ext uri="{FF2B5EF4-FFF2-40B4-BE49-F238E27FC236}">
                <a16:creationId xmlns:a16="http://schemas.microsoft.com/office/drawing/2014/main" xmlns="" id="{6B5EFB55-0B24-7E41-A796-756AC8209665}"/>
              </a:ext>
            </a:extLst>
          </p:cNvPr>
          <p:cNvCxnSpPr>
            <a:cxnSpLocks/>
          </p:cNvCxnSpPr>
          <p:nvPr/>
        </p:nvCxnSpPr>
        <p:spPr>
          <a:xfrm>
            <a:off x="3023719" y="3113045"/>
            <a:ext cx="992660" cy="0"/>
          </a:xfrm>
          <a:prstGeom prst="line">
            <a:avLst/>
          </a:prstGeom>
          <a:ln w="6350" cmpd="sng"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Conector recto 69">
            <a:extLst>
              <a:ext uri="{FF2B5EF4-FFF2-40B4-BE49-F238E27FC236}">
                <a16:creationId xmlns:a16="http://schemas.microsoft.com/office/drawing/2014/main" xmlns="" id="{2671D137-11A3-3E48-A3F2-38EFCF7B75D8}"/>
              </a:ext>
            </a:extLst>
          </p:cNvPr>
          <p:cNvCxnSpPr>
            <a:cxnSpLocks/>
          </p:cNvCxnSpPr>
          <p:nvPr/>
        </p:nvCxnSpPr>
        <p:spPr>
          <a:xfrm>
            <a:off x="1657877" y="4507244"/>
            <a:ext cx="2496112" cy="0"/>
          </a:xfrm>
          <a:prstGeom prst="line">
            <a:avLst/>
          </a:prstGeom>
          <a:ln w="6350" cmpd="sng"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Conector recto 71">
            <a:extLst>
              <a:ext uri="{FF2B5EF4-FFF2-40B4-BE49-F238E27FC236}">
                <a16:creationId xmlns:a16="http://schemas.microsoft.com/office/drawing/2014/main" xmlns="" id="{A2AF5ADC-BDFE-FD4F-BFC4-ADD93E160D27}"/>
              </a:ext>
            </a:extLst>
          </p:cNvPr>
          <p:cNvCxnSpPr>
            <a:cxnSpLocks/>
          </p:cNvCxnSpPr>
          <p:nvPr/>
        </p:nvCxnSpPr>
        <p:spPr>
          <a:xfrm flipV="1">
            <a:off x="1664603" y="3923347"/>
            <a:ext cx="2042" cy="581762"/>
          </a:xfrm>
          <a:prstGeom prst="line">
            <a:avLst/>
          </a:prstGeom>
          <a:ln w="6350" cmpd="sng"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Rectángulo 73">
            <a:extLst>
              <a:ext uri="{FF2B5EF4-FFF2-40B4-BE49-F238E27FC236}">
                <a16:creationId xmlns:a16="http://schemas.microsoft.com/office/drawing/2014/main" xmlns="" id="{ED9E7075-6517-B84F-A0F4-38548844898B}"/>
              </a:ext>
            </a:extLst>
          </p:cNvPr>
          <p:cNvSpPr/>
          <p:nvPr/>
        </p:nvSpPr>
        <p:spPr>
          <a:xfrm>
            <a:off x="2986739" y="2849956"/>
            <a:ext cx="1013419" cy="2750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100"/>
              </a:lnSpc>
            </a:pPr>
            <a:r>
              <a:rPr lang="es-ES" sz="2400" b="1" spc="-50" dirty="0">
                <a:solidFill>
                  <a:srgbClr val="000000"/>
                </a:solidFill>
                <a:latin typeface="Roboto Condensed" pitchFamily="2" charset="0"/>
                <a:ea typeface="Roboto Condensed" pitchFamily="2" charset="0"/>
              </a:rPr>
              <a:t>18.770</a:t>
            </a:r>
          </a:p>
        </p:txBody>
      </p:sp>
      <p:sp>
        <p:nvSpPr>
          <p:cNvPr id="75" name="Rectángulo 74">
            <a:extLst>
              <a:ext uri="{FF2B5EF4-FFF2-40B4-BE49-F238E27FC236}">
                <a16:creationId xmlns:a16="http://schemas.microsoft.com/office/drawing/2014/main" xmlns="" id="{BC626C4F-EEE7-D24F-A4E4-665C16DB0FF0}"/>
              </a:ext>
            </a:extLst>
          </p:cNvPr>
          <p:cNvSpPr/>
          <p:nvPr/>
        </p:nvSpPr>
        <p:spPr>
          <a:xfrm>
            <a:off x="3212798" y="4280306"/>
            <a:ext cx="1013419" cy="2750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100"/>
              </a:lnSpc>
            </a:pPr>
            <a:r>
              <a:rPr lang="es-ES" sz="2400" b="1" spc="-50" dirty="0">
                <a:solidFill>
                  <a:srgbClr val="000000"/>
                </a:solidFill>
                <a:latin typeface="Roboto Condensed" pitchFamily="2" charset="0"/>
                <a:ea typeface="Roboto Condensed" pitchFamily="2" charset="0"/>
              </a:rPr>
              <a:t>16.447</a:t>
            </a:r>
          </a:p>
        </p:txBody>
      </p:sp>
      <p:sp>
        <p:nvSpPr>
          <p:cNvPr id="76" name="Elipse 75">
            <a:extLst>
              <a:ext uri="{FF2B5EF4-FFF2-40B4-BE49-F238E27FC236}">
                <a16:creationId xmlns:a16="http://schemas.microsoft.com/office/drawing/2014/main" xmlns="" id="{97A32BA3-28BA-484B-B53D-F8B60023B2BA}"/>
              </a:ext>
            </a:extLst>
          </p:cNvPr>
          <p:cNvSpPr/>
          <p:nvPr/>
        </p:nvSpPr>
        <p:spPr>
          <a:xfrm>
            <a:off x="1466277" y="2768027"/>
            <a:ext cx="100800" cy="100800"/>
          </a:xfrm>
          <a:prstGeom prst="ellipse">
            <a:avLst/>
          </a:prstGeom>
          <a:solidFill>
            <a:schemeClr val="bg1"/>
          </a:solidFill>
          <a:ln w="6350">
            <a:solidFill>
              <a:srgbClr val="373838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7" name="Elipse 76">
            <a:extLst>
              <a:ext uri="{FF2B5EF4-FFF2-40B4-BE49-F238E27FC236}">
                <a16:creationId xmlns:a16="http://schemas.microsoft.com/office/drawing/2014/main" xmlns="" id="{FEE6C8E4-3A5F-8D48-B432-0C3A40AB2C96}"/>
              </a:ext>
            </a:extLst>
          </p:cNvPr>
          <p:cNvSpPr/>
          <p:nvPr/>
        </p:nvSpPr>
        <p:spPr>
          <a:xfrm>
            <a:off x="1483411" y="2785199"/>
            <a:ext cx="72000" cy="72000"/>
          </a:xfrm>
          <a:prstGeom prst="ellipse">
            <a:avLst/>
          </a:prstGeom>
          <a:solidFill>
            <a:srgbClr val="E5530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8" name="Elipse 77">
            <a:extLst>
              <a:ext uri="{FF2B5EF4-FFF2-40B4-BE49-F238E27FC236}">
                <a16:creationId xmlns:a16="http://schemas.microsoft.com/office/drawing/2014/main" xmlns="" id="{002454C6-8E2A-C442-9A89-D50F89DED486}"/>
              </a:ext>
            </a:extLst>
          </p:cNvPr>
          <p:cNvSpPr/>
          <p:nvPr/>
        </p:nvSpPr>
        <p:spPr>
          <a:xfrm>
            <a:off x="2962605" y="3058410"/>
            <a:ext cx="100800" cy="100800"/>
          </a:xfrm>
          <a:prstGeom prst="ellipse">
            <a:avLst/>
          </a:prstGeom>
          <a:solidFill>
            <a:schemeClr val="bg1"/>
          </a:solidFill>
          <a:ln w="6350">
            <a:solidFill>
              <a:srgbClr val="0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000000"/>
              </a:solidFill>
            </a:endParaRPr>
          </a:p>
        </p:txBody>
      </p:sp>
      <p:sp>
        <p:nvSpPr>
          <p:cNvPr id="79" name="Elipse 78">
            <a:extLst>
              <a:ext uri="{FF2B5EF4-FFF2-40B4-BE49-F238E27FC236}">
                <a16:creationId xmlns:a16="http://schemas.microsoft.com/office/drawing/2014/main" xmlns="" id="{C0E5708E-5C75-B549-80D8-2C85B7C5217F}"/>
              </a:ext>
            </a:extLst>
          </p:cNvPr>
          <p:cNvSpPr/>
          <p:nvPr/>
        </p:nvSpPr>
        <p:spPr>
          <a:xfrm>
            <a:off x="2976564" y="3072407"/>
            <a:ext cx="72000" cy="720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2" name="Elipse 81">
            <a:extLst>
              <a:ext uri="{FF2B5EF4-FFF2-40B4-BE49-F238E27FC236}">
                <a16:creationId xmlns:a16="http://schemas.microsoft.com/office/drawing/2014/main" xmlns="" id="{A59E2ED7-C9AE-7144-8C8D-17B7572C4EE5}"/>
              </a:ext>
            </a:extLst>
          </p:cNvPr>
          <p:cNvSpPr/>
          <p:nvPr/>
        </p:nvSpPr>
        <p:spPr>
          <a:xfrm>
            <a:off x="1614644" y="3819055"/>
            <a:ext cx="100800" cy="100800"/>
          </a:xfrm>
          <a:prstGeom prst="ellipse">
            <a:avLst/>
          </a:prstGeom>
          <a:solidFill>
            <a:schemeClr val="bg1"/>
          </a:solidFill>
          <a:ln w="6350">
            <a:solidFill>
              <a:srgbClr val="373838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3" name="Elipse 82">
            <a:extLst>
              <a:ext uri="{FF2B5EF4-FFF2-40B4-BE49-F238E27FC236}">
                <a16:creationId xmlns:a16="http://schemas.microsoft.com/office/drawing/2014/main" xmlns="" id="{DA1F98E5-E949-0B41-B417-EEE49A718055}"/>
              </a:ext>
            </a:extLst>
          </p:cNvPr>
          <p:cNvSpPr/>
          <p:nvPr/>
        </p:nvSpPr>
        <p:spPr>
          <a:xfrm>
            <a:off x="1628603" y="3836227"/>
            <a:ext cx="72000" cy="72000"/>
          </a:xfrm>
          <a:prstGeom prst="ellipse">
            <a:avLst/>
          </a:prstGeom>
          <a:solidFill>
            <a:srgbClr val="52636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7" name="Imagen 86">
            <a:extLst>
              <a:ext uri="{FF2B5EF4-FFF2-40B4-BE49-F238E27FC236}">
                <a16:creationId xmlns:a16="http://schemas.microsoft.com/office/drawing/2014/main" xmlns="" id="{4A205AE7-F9F3-DA42-BDCC-266912287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0937" y="316226"/>
            <a:ext cx="4274465" cy="145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7062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46E289E6-7204-3D47-8E46-C57DB33ED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146" y="160781"/>
            <a:ext cx="8590085" cy="466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2634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F5F47149-DCD4-B847-B231-4C270FA1A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108" y="300907"/>
            <a:ext cx="8493369" cy="4551107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3E00375E-F9E6-9E4D-B4B4-C27FD7AA5E2A}"/>
              </a:ext>
            </a:extLst>
          </p:cNvPr>
          <p:cNvSpPr/>
          <p:nvPr/>
        </p:nvSpPr>
        <p:spPr>
          <a:xfrm>
            <a:off x="668013" y="1099332"/>
            <a:ext cx="1974841" cy="3986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1B3D2781-A652-3A4B-BBFF-2B01ECDFC3C1}"/>
              </a:ext>
            </a:extLst>
          </p:cNvPr>
          <p:cNvSpPr/>
          <p:nvPr/>
        </p:nvSpPr>
        <p:spPr>
          <a:xfrm>
            <a:off x="668012" y="1485897"/>
            <a:ext cx="2722188" cy="4227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0EE86C7D-33A1-3D49-B3B8-2F068942B3D5}"/>
              </a:ext>
            </a:extLst>
          </p:cNvPr>
          <p:cNvSpPr/>
          <p:nvPr/>
        </p:nvSpPr>
        <p:spPr>
          <a:xfrm>
            <a:off x="642400" y="1125708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3000"/>
              </a:lnSpc>
            </a:pPr>
            <a:r>
              <a:rPr lang="es-CL" sz="3000" spc="-30" dirty="0">
                <a:solidFill>
                  <a:srgbClr val="EB6900"/>
                </a:solidFill>
                <a:latin typeface="Roboto Condensed" pitchFamily="2" charset="0"/>
                <a:ea typeface="Roboto Condensed" pitchFamily="2" charset="0"/>
              </a:rPr>
              <a:t>PROYECTOS</a:t>
            </a:r>
          </a:p>
          <a:p>
            <a:pPr>
              <a:lnSpc>
                <a:spcPts val="3000"/>
              </a:lnSpc>
            </a:pPr>
            <a:r>
              <a:rPr lang="es-CL" sz="3000" spc="-30" dirty="0">
                <a:solidFill>
                  <a:srgbClr val="EB6900"/>
                </a:solidFill>
                <a:latin typeface="Roboto Condensed" pitchFamily="2" charset="0"/>
                <a:ea typeface="Roboto Condensed" pitchFamily="2" charset="0"/>
              </a:rPr>
              <a:t>ESTRUCTURALES</a:t>
            </a:r>
            <a:endParaRPr lang="es-CL" sz="3000" spc="-30" dirty="0">
              <a:solidFill>
                <a:srgbClr val="EB6900"/>
              </a:solidFill>
              <a:effectLst/>
              <a:latin typeface="Roboto Condensed" pitchFamily="2" charset="0"/>
              <a:ea typeface="Roboto Condens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1156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n 41">
            <a:extLst>
              <a:ext uri="{FF2B5EF4-FFF2-40B4-BE49-F238E27FC236}">
                <a16:creationId xmlns:a16="http://schemas.microsoft.com/office/drawing/2014/main" xmlns="" id="{7FED71EA-8D5F-A749-951A-F432394AA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893" y="197415"/>
            <a:ext cx="8581585" cy="4598376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xmlns="" id="{8E04B8C9-143E-1240-AE2F-53D8D9AF73B9}"/>
              </a:ext>
            </a:extLst>
          </p:cNvPr>
          <p:cNvSpPr/>
          <p:nvPr/>
        </p:nvSpPr>
        <p:spPr>
          <a:xfrm>
            <a:off x="1565031" y="837815"/>
            <a:ext cx="6385758" cy="31635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0437410"/>
              </p:ext>
            </p:extLst>
          </p:nvPr>
        </p:nvGraphicFramePr>
        <p:xfrm>
          <a:off x="1181141" y="2305970"/>
          <a:ext cx="6995705" cy="21251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9 CuadroTexto">
            <a:extLst>
              <a:ext uri="{FF2B5EF4-FFF2-40B4-BE49-F238E27FC236}">
                <a16:creationId xmlns:a16="http://schemas.microsoft.com/office/drawing/2014/main" xmlns="" id="{3F3B6D48-91B5-43FD-9CD2-1F681D6EA0C3}"/>
              </a:ext>
            </a:extLst>
          </p:cNvPr>
          <p:cNvSpPr txBox="1"/>
          <p:nvPr/>
        </p:nvSpPr>
        <p:spPr>
          <a:xfrm>
            <a:off x="3360830" y="2496603"/>
            <a:ext cx="1163856" cy="238476"/>
          </a:xfrm>
          <a:prstGeom prst="rect">
            <a:avLst/>
          </a:prstGeom>
          <a:noFill/>
        </p:spPr>
        <p:txBody>
          <a:bodyPr wrap="square" lIns="68532" tIns="34265" rIns="68532" bIns="34265" rtlCol="0">
            <a:spAutoFit/>
          </a:bodyPr>
          <a:lstStyle/>
          <a:p>
            <a:pPr algn="ctr" defTabSz="914400"/>
            <a:r>
              <a:rPr lang="es-CL" sz="1100" b="1" dirty="0">
                <a:solidFill>
                  <a:srgbClr val="52636D"/>
                </a:solidFill>
                <a:latin typeface="Roboto Condensed" pitchFamily="2" charset="0"/>
                <a:ea typeface="Roboto Condensed" pitchFamily="2" charset="0"/>
                <a:cs typeface="Calibri"/>
              </a:rPr>
              <a:t>HOY</a:t>
            </a:r>
            <a:endParaRPr lang="es-CL" sz="1100" b="1" dirty="0">
              <a:solidFill>
                <a:srgbClr val="52636D"/>
              </a:solidFill>
              <a:latin typeface="Roboto Condensed" pitchFamily="2" charset="0"/>
              <a:ea typeface="Roboto Condensed" pitchFamily="2" charset="0"/>
              <a:cs typeface="Calibri Light" panose="020F0302020204030204" pitchFamily="34" charset="0"/>
            </a:endParaRPr>
          </a:p>
        </p:txBody>
      </p:sp>
      <p:cxnSp>
        <p:nvCxnSpPr>
          <p:cNvPr id="19" name="1 Conector recto">
            <a:extLst>
              <a:ext uri="{FF2B5EF4-FFF2-40B4-BE49-F238E27FC236}">
                <a16:creationId xmlns:a16="http://schemas.microsoft.com/office/drawing/2014/main" xmlns="" id="{FCAA37B8-8F6F-41A7-AED0-7AB4700F8357}"/>
              </a:ext>
            </a:extLst>
          </p:cNvPr>
          <p:cNvCxnSpPr>
            <a:cxnSpLocks/>
          </p:cNvCxnSpPr>
          <p:nvPr/>
        </p:nvCxnSpPr>
        <p:spPr>
          <a:xfrm>
            <a:off x="3930637" y="2681536"/>
            <a:ext cx="0" cy="1493639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ysDot"/>
          </a:ln>
          <a:effectLst/>
        </p:spPr>
      </p:cxnSp>
      <p:sp>
        <p:nvSpPr>
          <p:cNvPr id="25" name="12 CuadroTexto">
            <a:extLst>
              <a:ext uri="{FF2B5EF4-FFF2-40B4-BE49-F238E27FC236}">
                <a16:creationId xmlns:a16="http://schemas.microsoft.com/office/drawing/2014/main" xmlns="" id="{23AF2B9B-D8E7-47AB-A541-4E9C14B5A822}"/>
              </a:ext>
            </a:extLst>
          </p:cNvPr>
          <p:cNvSpPr txBox="1"/>
          <p:nvPr/>
        </p:nvSpPr>
        <p:spPr>
          <a:xfrm>
            <a:off x="5413607" y="2976623"/>
            <a:ext cx="1035408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87090">
              <a:defRPr/>
            </a:pPr>
            <a:r>
              <a:rPr lang="es-CL" sz="2800" kern="0" spc="-50" dirty="0">
                <a:solidFill>
                  <a:srgbClr val="FFFFFF"/>
                </a:solidFill>
                <a:latin typeface="Roboto Condensed" pitchFamily="2" charset="0"/>
                <a:ea typeface="Roboto Condensed" pitchFamily="2" charset="0"/>
                <a:cs typeface="Calibri" charset="0"/>
              </a:rPr>
              <a:t>78</a:t>
            </a:r>
            <a:r>
              <a:rPr lang="es-CL" sz="2000" b="1" kern="0" spc="-50" dirty="0">
                <a:solidFill>
                  <a:srgbClr val="FFFFFF"/>
                </a:solidFill>
                <a:ea typeface="Calibri" charset="0"/>
                <a:cs typeface="Calibri" charset="0"/>
              </a:rPr>
              <a:t>%</a:t>
            </a:r>
            <a:r>
              <a:rPr lang="es-CL" sz="1400" b="1" kern="0" dirty="0">
                <a:solidFill>
                  <a:srgbClr val="FFFFFF"/>
                </a:solidFill>
                <a:ea typeface="Calibri" charset="0"/>
                <a:cs typeface="Calibri" charset="0"/>
              </a:rPr>
              <a:t/>
            </a:r>
            <a:br>
              <a:rPr lang="es-CL" sz="1400" b="1" kern="0" dirty="0">
                <a:solidFill>
                  <a:srgbClr val="FFFFFF"/>
                </a:solidFill>
                <a:ea typeface="Calibri" charset="0"/>
                <a:cs typeface="Calibri" charset="0"/>
              </a:rPr>
            </a:br>
            <a:endParaRPr lang="es-CL" sz="1200" b="1" kern="0" dirty="0">
              <a:solidFill>
                <a:srgbClr val="FFFFFF"/>
              </a:solidFill>
              <a:ea typeface="Calibri" charset="0"/>
              <a:cs typeface="Calibri" charset="0"/>
            </a:endParaRPr>
          </a:p>
        </p:txBody>
      </p:sp>
      <p:cxnSp>
        <p:nvCxnSpPr>
          <p:cNvPr id="26" name="13 Conector recto de flecha">
            <a:extLst>
              <a:ext uri="{FF2B5EF4-FFF2-40B4-BE49-F238E27FC236}">
                <a16:creationId xmlns:a16="http://schemas.microsoft.com/office/drawing/2014/main" xmlns="" id="{9C5634D7-B6CA-4FEB-97DB-DD673F6EB92A}"/>
              </a:ext>
            </a:extLst>
          </p:cNvPr>
          <p:cNvCxnSpPr>
            <a:cxnSpLocks/>
          </p:cNvCxnSpPr>
          <p:nvPr/>
        </p:nvCxnSpPr>
        <p:spPr>
          <a:xfrm flipV="1">
            <a:off x="5884389" y="2782915"/>
            <a:ext cx="511" cy="252000"/>
          </a:xfrm>
          <a:prstGeom prst="straightConnector1">
            <a:avLst/>
          </a:prstGeom>
          <a:noFill/>
          <a:ln w="22225" cap="flat" cmpd="sng" algn="ctr">
            <a:solidFill>
              <a:srgbClr val="FFFFFF"/>
            </a:solidFill>
            <a:prstDash val="solid"/>
            <a:headEnd type="none" w="med" len="med"/>
            <a:tailEnd type="arrow" w="med" len="med"/>
          </a:ln>
          <a:effectLst/>
        </p:spPr>
      </p:cxnSp>
      <p:cxnSp>
        <p:nvCxnSpPr>
          <p:cNvPr id="27" name="14 Conector recto de flecha">
            <a:extLst>
              <a:ext uri="{FF2B5EF4-FFF2-40B4-BE49-F238E27FC236}">
                <a16:creationId xmlns:a16="http://schemas.microsoft.com/office/drawing/2014/main" xmlns="" id="{4B33C755-0CDB-483C-972D-DF4DA5E1A387}"/>
              </a:ext>
            </a:extLst>
          </p:cNvPr>
          <p:cNvCxnSpPr>
            <a:cxnSpLocks/>
          </p:cNvCxnSpPr>
          <p:nvPr/>
        </p:nvCxnSpPr>
        <p:spPr>
          <a:xfrm>
            <a:off x="5884900" y="3610534"/>
            <a:ext cx="1" cy="252000"/>
          </a:xfrm>
          <a:prstGeom prst="straightConnector1">
            <a:avLst/>
          </a:prstGeom>
          <a:noFill/>
          <a:ln w="22225" cap="flat" cmpd="sng" algn="ctr">
            <a:solidFill>
              <a:srgbClr val="FFFFFF"/>
            </a:solidFill>
            <a:prstDash val="solid"/>
            <a:headEnd type="none" w="med" len="med"/>
            <a:tailEnd type="arrow" w="med" len="med"/>
          </a:ln>
          <a:effectLst/>
        </p:spPr>
      </p:cxnSp>
      <p:sp>
        <p:nvSpPr>
          <p:cNvPr id="28" name="4 CuadroTexto">
            <a:extLst>
              <a:ext uri="{FF2B5EF4-FFF2-40B4-BE49-F238E27FC236}">
                <a16:creationId xmlns:a16="http://schemas.microsoft.com/office/drawing/2014/main" xmlns="" id="{E9376F2F-A834-463B-A260-5DF94BC7F41A}"/>
              </a:ext>
            </a:extLst>
          </p:cNvPr>
          <p:cNvSpPr txBox="1"/>
          <p:nvPr/>
        </p:nvSpPr>
        <p:spPr>
          <a:xfrm rot="16200000">
            <a:off x="338875" y="2989759"/>
            <a:ext cx="1463572" cy="223088"/>
          </a:xfrm>
          <a:prstGeom prst="rect">
            <a:avLst/>
          </a:prstGeom>
          <a:noFill/>
        </p:spPr>
        <p:txBody>
          <a:bodyPr wrap="square" lIns="68532" tIns="34265" rIns="68532" bIns="34265" rtlCol="0">
            <a:spAutoFit/>
          </a:bodyPr>
          <a:lstStyle/>
          <a:p>
            <a:pPr algn="ctr"/>
            <a:r>
              <a:rPr lang="es-CL" sz="1000" b="1" dirty="0">
                <a:solidFill>
                  <a:srgbClr val="52636D"/>
                </a:solidFill>
              </a:rPr>
              <a:t>MILES DE TMF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xmlns="" id="{FBEC0EC4-AB0D-2342-9DF4-FE44EB263EDF}"/>
              </a:ext>
            </a:extLst>
          </p:cNvPr>
          <p:cNvSpPr/>
          <p:nvPr/>
        </p:nvSpPr>
        <p:spPr>
          <a:xfrm>
            <a:off x="1565031" y="2169271"/>
            <a:ext cx="234802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defRPr/>
            </a:pPr>
            <a:r>
              <a:rPr lang="es-CL" sz="1100" b="1" dirty="0">
                <a:solidFill>
                  <a:srgbClr val="52636D"/>
                </a:solidFill>
                <a:latin typeface="Roboto Condensed" pitchFamily="2" charset="0"/>
                <a:ea typeface="Roboto Condensed" pitchFamily="2" charset="0"/>
                <a:cs typeface="Calibri"/>
              </a:rPr>
              <a:t>PRODUCCIÓN DE COBRE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xmlns="" id="{0DAE3DF0-3BE3-C34E-BBAE-533B7D8FD0DB}"/>
              </a:ext>
            </a:extLst>
          </p:cNvPr>
          <p:cNvSpPr/>
          <p:nvPr/>
        </p:nvSpPr>
        <p:spPr>
          <a:xfrm>
            <a:off x="3930637" y="2174234"/>
            <a:ext cx="403773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defRPr/>
            </a:pPr>
            <a:r>
              <a:rPr lang="es-CL" sz="1100" b="1" dirty="0">
                <a:solidFill>
                  <a:srgbClr val="52636D"/>
                </a:solidFill>
                <a:latin typeface="Roboto Condensed" pitchFamily="2" charset="0"/>
                <a:ea typeface="Roboto Condensed" pitchFamily="2" charset="0"/>
                <a:cs typeface="Calibri"/>
              </a:rPr>
              <a:t>BDP 2021</a:t>
            </a: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xmlns="" id="{592752FD-ED6D-E349-BD75-1BA93F39575A}"/>
              </a:ext>
            </a:extLst>
          </p:cNvPr>
          <p:cNvSpPr/>
          <p:nvPr/>
        </p:nvSpPr>
        <p:spPr>
          <a:xfrm>
            <a:off x="5589854" y="3319693"/>
            <a:ext cx="6014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1600" b="1" kern="0" dirty="0">
                <a:solidFill>
                  <a:srgbClr val="FFFFFF"/>
                </a:solidFill>
                <a:latin typeface="Roboto Condensed" pitchFamily="2" charset="0"/>
                <a:ea typeface="Roboto Condensed" pitchFamily="2" charset="0"/>
                <a:cs typeface="Calibri" charset="0"/>
              </a:rPr>
              <a:t>2031</a:t>
            </a:r>
            <a:endParaRPr lang="es-CL" sz="1600" b="1" dirty="0"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xmlns="" id="{69AD7BDB-5C6E-7543-8FE1-198B0F42274D}"/>
              </a:ext>
            </a:extLst>
          </p:cNvPr>
          <p:cNvSpPr/>
          <p:nvPr/>
        </p:nvSpPr>
        <p:spPr>
          <a:xfrm>
            <a:off x="1565031" y="875068"/>
            <a:ext cx="6403342" cy="823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900"/>
              </a:lnSpc>
            </a:pPr>
            <a:r>
              <a:rPr lang="es-CL" sz="1700" b="1" dirty="0">
                <a:solidFill>
                  <a:srgbClr val="FC5800"/>
                </a:solidFill>
                <a:latin typeface="Roboto Condensed" pitchFamily="2" charset="0"/>
                <a:ea typeface="Roboto Condensed" pitchFamily="2" charset="0"/>
              </a:rPr>
              <a:t>LA PRODUCCIÓN FUTURA DE CODELCO </a:t>
            </a:r>
          </a:p>
          <a:p>
            <a:pPr algn="ctr">
              <a:lnSpc>
                <a:spcPts val="1900"/>
              </a:lnSpc>
            </a:pPr>
            <a:r>
              <a:rPr lang="es-CL" sz="1700" b="1" dirty="0">
                <a:solidFill>
                  <a:srgbClr val="FC5800"/>
                </a:solidFill>
                <a:latin typeface="Roboto Condensed" pitchFamily="2" charset="0"/>
                <a:ea typeface="Roboto Condensed" pitchFamily="2" charset="0"/>
              </a:rPr>
              <a:t>DEPENDE, EN GRAN MEDIDA, DE EJECUTAR </a:t>
            </a:r>
          </a:p>
          <a:p>
            <a:pPr algn="ctr">
              <a:lnSpc>
                <a:spcPts val="1900"/>
              </a:lnSpc>
            </a:pPr>
            <a:r>
              <a:rPr lang="es-CL" sz="1700" b="1" dirty="0">
                <a:solidFill>
                  <a:srgbClr val="FC5800"/>
                </a:solidFill>
                <a:latin typeface="Roboto Condensed" pitchFamily="2" charset="0"/>
                <a:ea typeface="Roboto Condensed" pitchFamily="2" charset="0"/>
              </a:rPr>
              <a:t>EL PLAN DE INVERSIONES</a:t>
            </a:r>
            <a:endParaRPr lang="es-CL" sz="1700" b="1" dirty="0">
              <a:solidFill>
                <a:srgbClr val="FC5800"/>
              </a:solidFill>
              <a:effectLst/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xmlns="" id="{743DAF47-52BC-FB43-B916-429F54E7D58F}"/>
              </a:ext>
            </a:extLst>
          </p:cNvPr>
          <p:cNvSpPr/>
          <p:nvPr/>
        </p:nvSpPr>
        <p:spPr>
          <a:xfrm>
            <a:off x="1721158" y="3653277"/>
            <a:ext cx="19517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000" b="1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</a:rPr>
              <a:t>OPERACIONES ACTUALES </a:t>
            </a:r>
          </a:p>
          <a:p>
            <a:r>
              <a:rPr lang="es-CL" sz="1000" b="1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</a:rPr>
              <a:t>SIN PROYECTOS</a:t>
            </a:r>
            <a:endParaRPr lang="es-CL" sz="1000" b="1" dirty="0">
              <a:solidFill>
                <a:schemeClr val="bg1"/>
              </a:solidFill>
              <a:effectLst/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xmlns="" id="{15075588-4A1B-AC43-961B-04BF54DC1269}"/>
              </a:ext>
            </a:extLst>
          </p:cNvPr>
          <p:cNvSpPr/>
          <p:nvPr/>
        </p:nvSpPr>
        <p:spPr>
          <a:xfrm>
            <a:off x="6276593" y="3271934"/>
            <a:ext cx="19517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000" b="1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</a:rPr>
              <a:t>ESTRUCTURALES </a:t>
            </a:r>
            <a:br>
              <a:rPr lang="es-CL" sz="1000" b="1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</a:rPr>
            </a:br>
            <a:r>
              <a:rPr lang="es-CL" sz="1000" b="1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</a:rPr>
              <a:t>EN CONSTRUCCIÓN</a:t>
            </a:r>
            <a:endParaRPr lang="es-CL" sz="1000" b="1" dirty="0">
              <a:solidFill>
                <a:schemeClr val="bg1"/>
              </a:solidFill>
              <a:effectLst/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xmlns="" id="{B14E0EDE-AEC7-4240-8815-6E80060E8E93}"/>
              </a:ext>
            </a:extLst>
          </p:cNvPr>
          <p:cNvSpPr/>
          <p:nvPr/>
        </p:nvSpPr>
        <p:spPr>
          <a:xfrm>
            <a:off x="6282240" y="2579176"/>
            <a:ext cx="1152804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100"/>
              </a:lnSpc>
            </a:pPr>
            <a:r>
              <a:rPr lang="es-CL" sz="1000" b="1" dirty="0">
                <a:solidFill>
                  <a:srgbClr val="51636C"/>
                </a:solidFill>
                <a:latin typeface="Roboto Condensed" pitchFamily="2" charset="0"/>
                <a:ea typeface="Roboto Condensed" pitchFamily="2" charset="0"/>
              </a:rPr>
              <a:t>ESTRUCTURALES EN ESTUDIO</a:t>
            </a:r>
            <a:endParaRPr lang="es-CL" sz="1000" b="1" dirty="0">
              <a:solidFill>
                <a:srgbClr val="51636C"/>
              </a:solidFill>
              <a:effectLst/>
              <a:latin typeface="Roboto Condensed" pitchFamily="2" charset="0"/>
              <a:ea typeface="Roboto Condens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786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630B0644-79F5-E243-A2A8-FF0184342794}"/>
              </a:ext>
            </a:extLst>
          </p:cNvPr>
          <p:cNvSpPr/>
          <p:nvPr/>
        </p:nvSpPr>
        <p:spPr>
          <a:xfrm>
            <a:off x="2971800" y="307886"/>
            <a:ext cx="4572000" cy="188769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3500"/>
              </a:lnSpc>
            </a:pPr>
            <a:r>
              <a:rPr lang="es-CL" sz="3200" spc="-50" dirty="0">
                <a:solidFill>
                  <a:srgbClr val="EB6900"/>
                </a:solidFill>
                <a:latin typeface="Roboto Condensed" pitchFamily="2" charset="0"/>
                <a:ea typeface="Roboto Condensed" pitchFamily="2" charset="0"/>
              </a:rPr>
              <a:t>Chuquicamata </a:t>
            </a:r>
          </a:p>
          <a:p>
            <a:pPr>
              <a:lnSpc>
                <a:spcPts val="3500"/>
              </a:lnSpc>
            </a:pPr>
            <a:r>
              <a:rPr lang="es-CL" sz="3200" spc="-50" dirty="0">
                <a:solidFill>
                  <a:srgbClr val="EB6900"/>
                </a:solidFill>
                <a:latin typeface="Roboto Condensed" pitchFamily="2" charset="0"/>
                <a:ea typeface="Roboto Condensed" pitchFamily="2" charset="0"/>
              </a:rPr>
              <a:t>Subterránea, </a:t>
            </a:r>
          </a:p>
          <a:p>
            <a:pPr>
              <a:lnSpc>
                <a:spcPts val="3500"/>
              </a:lnSpc>
            </a:pPr>
            <a:r>
              <a:rPr lang="es-CL" sz="3200" spc="-50" dirty="0">
                <a:solidFill>
                  <a:srgbClr val="52636D"/>
                </a:solidFill>
                <a:latin typeface="Roboto Condensed" pitchFamily="2" charset="0"/>
                <a:ea typeface="Roboto Condensed" pitchFamily="2" charset="0"/>
              </a:rPr>
              <a:t>proyecto estructural </a:t>
            </a:r>
          </a:p>
          <a:p>
            <a:pPr>
              <a:lnSpc>
                <a:spcPts val="3500"/>
              </a:lnSpc>
            </a:pPr>
            <a:r>
              <a:rPr lang="es-CL" sz="3200" spc="-50" dirty="0">
                <a:solidFill>
                  <a:srgbClr val="52636D"/>
                </a:solidFill>
                <a:latin typeface="Roboto Condensed" pitchFamily="2" charset="0"/>
                <a:ea typeface="Roboto Condensed" pitchFamily="2" charset="0"/>
              </a:rPr>
              <a:t>terminado</a:t>
            </a:r>
            <a:endParaRPr lang="es-CL" sz="3200" spc="-50" dirty="0">
              <a:solidFill>
                <a:srgbClr val="52636D"/>
              </a:solidFill>
              <a:effectLst/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2D852025-C725-A240-A384-DFA87AC53ECB}"/>
              </a:ext>
            </a:extLst>
          </p:cNvPr>
          <p:cNvSpPr/>
          <p:nvPr/>
        </p:nvSpPr>
        <p:spPr>
          <a:xfrm>
            <a:off x="320925" y="371386"/>
            <a:ext cx="2523875" cy="1686014"/>
          </a:xfrm>
          <a:prstGeom prst="rect">
            <a:avLst/>
          </a:prstGeom>
          <a:solidFill>
            <a:srgbClr val="FF510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B8EC0343-7BCF-6445-A203-9737F5C81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498" y="2265432"/>
            <a:ext cx="2295264" cy="244626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D4175D62-0430-9E4B-9E54-35F645892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099" y="358686"/>
            <a:ext cx="2322641" cy="435301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7AA3F3D2-F1F1-D44F-ADD8-D2F8369339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925" y="2265432"/>
            <a:ext cx="3533498" cy="244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4173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50059DEE-742C-E84E-87AB-4A29B5435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585" y="330200"/>
            <a:ext cx="4160520" cy="43815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69D8F2A4-A55D-0144-A8C0-3323C189D6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1294" y="352502"/>
            <a:ext cx="1882185" cy="25146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898AF6DD-9D96-FA4A-8ED4-89F1F5BAE5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1293" y="3016860"/>
            <a:ext cx="1882185" cy="169484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03FA51EF-8A65-7B44-8614-B8405A635C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3003" y="330201"/>
            <a:ext cx="2124364" cy="438150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C26599C0-D44B-8149-8A61-1CA0FC4EE451}"/>
              </a:ext>
            </a:extLst>
          </p:cNvPr>
          <p:cNvSpPr txBox="1"/>
          <p:nvPr/>
        </p:nvSpPr>
        <p:spPr>
          <a:xfrm>
            <a:off x="4851551" y="2892386"/>
            <a:ext cx="15456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rgbClr val="000000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  <a:t>Inicio de las </a:t>
            </a:r>
          </a:p>
          <a:p>
            <a:r>
              <a:rPr lang="es-CL" dirty="0">
                <a:solidFill>
                  <a:srgbClr val="000000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  <a:t>operaciones en 2021.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B6ACD15F-83D5-6343-BC14-90066115F673}"/>
              </a:ext>
            </a:extLst>
          </p:cNvPr>
          <p:cNvSpPr/>
          <p:nvPr/>
        </p:nvSpPr>
        <p:spPr>
          <a:xfrm>
            <a:off x="4778449" y="556325"/>
            <a:ext cx="1781439" cy="102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lnSpc>
                <a:spcPts val="3600"/>
              </a:lnSpc>
              <a:buClr>
                <a:srgbClr val="008998"/>
              </a:buClr>
              <a:buSzPct val="100000"/>
            </a:pPr>
            <a:r>
              <a:rPr lang="es-ES" sz="3200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  <a:t>Traspaso Andina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5204B50D-BEBD-1E4E-8815-872211769C25}"/>
              </a:ext>
            </a:extLst>
          </p:cNvPr>
          <p:cNvSpPr/>
          <p:nvPr/>
        </p:nvSpPr>
        <p:spPr>
          <a:xfrm>
            <a:off x="4795796" y="1458743"/>
            <a:ext cx="132921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5400" b="1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Calibri" panose="020F0502020204030204" pitchFamily="34" charset="0"/>
              </a:rPr>
              <a:t>93%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DBA52A8A-B82D-F743-8BF4-A5CFFCE1A102}"/>
              </a:ext>
            </a:extLst>
          </p:cNvPr>
          <p:cNvSpPr txBox="1"/>
          <p:nvPr/>
        </p:nvSpPr>
        <p:spPr>
          <a:xfrm>
            <a:off x="4829249" y="2246055"/>
            <a:ext cx="1760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  <a:t>de avance en la construcción</a:t>
            </a:r>
          </a:p>
        </p:txBody>
      </p:sp>
    </p:spTree>
    <p:extLst>
      <p:ext uri="{BB962C8B-B14F-4D97-AF65-F5344CB8AC3E}">
        <p14:creationId xmlns:p14="http://schemas.microsoft.com/office/powerpoint/2010/main" val="35169908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0B7A2519-8C28-0A4D-8D80-D84D30055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082" y="279863"/>
            <a:ext cx="8548373" cy="4470557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xmlns="" id="{A79FD3AA-27B1-4545-AEB5-9DAD23EE1402}"/>
              </a:ext>
            </a:extLst>
          </p:cNvPr>
          <p:cNvSpPr/>
          <p:nvPr/>
        </p:nvSpPr>
        <p:spPr>
          <a:xfrm>
            <a:off x="6124215" y="2327563"/>
            <a:ext cx="2478563" cy="14003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ts val="5100"/>
              </a:lnSpc>
            </a:pPr>
            <a:r>
              <a:rPr lang="es-CL" sz="4800" b="1" spc="-50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Calibri" panose="020F0502020204030204" pitchFamily="34" charset="0"/>
              </a:rPr>
              <a:t>US$</a:t>
            </a:r>
            <a:r>
              <a:rPr lang="es-CL" sz="4800" b="1" spc="-100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Calibri" panose="020F0502020204030204" pitchFamily="34" charset="0"/>
              </a:rPr>
              <a:t> </a:t>
            </a:r>
            <a:r>
              <a:rPr lang="es-CL" sz="4800" b="1" spc="-50" dirty="0" smtClean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Calibri" panose="020F0502020204030204" pitchFamily="34" charset="0"/>
              </a:rPr>
              <a:t>1380</a:t>
            </a:r>
          </a:p>
          <a:p>
            <a:pPr algn="r">
              <a:lnSpc>
                <a:spcPts val="5100"/>
              </a:lnSpc>
            </a:pPr>
            <a:r>
              <a:rPr lang="es-CL" sz="4800" b="1" spc="-50" dirty="0" smtClean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Calibri" panose="020F0502020204030204" pitchFamily="34" charset="0"/>
              </a:rPr>
              <a:t>millones</a:t>
            </a:r>
            <a:endParaRPr lang="es-CL" sz="4800" b="1" spc="-50" dirty="0">
              <a:solidFill>
                <a:schemeClr val="bg1"/>
              </a:solidFill>
              <a:latin typeface="Roboto Condensed" pitchFamily="2" charset="0"/>
              <a:ea typeface="Roboto Condensed" pitchFamily="2" charset="0"/>
              <a:cs typeface="Calibri" panose="020F0502020204030204" pitchFamily="34" charset="0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DD3673BF-4B41-7D49-88C4-30C55D8CB4E5}"/>
              </a:ext>
            </a:extLst>
          </p:cNvPr>
          <p:cNvSpPr/>
          <p:nvPr/>
        </p:nvSpPr>
        <p:spPr>
          <a:xfrm>
            <a:off x="5525353" y="1362822"/>
            <a:ext cx="30546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CL" spc="-30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  <a:t>Aprobado por la comisión de </a:t>
            </a:r>
          </a:p>
          <a:p>
            <a:pPr algn="r"/>
            <a:r>
              <a:rPr lang="es-CL" spc="-30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  <a:t>evaluación ambiental de atacama. Inversión de más de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FD37760A-39E9-FF49-B2A8-EE264F5E38EB}"/>
              </a:ext>
            </a:extLst>
          </p:cNvPr>
          <p:cNvSpPr/>
          <p:nvPr/>
        </p:nvSpPr>
        <p:spPr>
          <a:xfrm>
            <a:off x="6620834" y="724663"/>
            <a:ext cx="1959191" cy="5655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t">
              <a:lnSpc>
                <a:spcPts val="3400"/>
              </a:lnSpc>
              <a:buClr>
                <a:srgbClr val="008998"/>
              </a:buClr>
              <a:buSzPct val="100000"/>
            </a:pPr>
            <a:r>
              <a:rPr lang="es-ES" sz="3800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  <a:t>Rajo Inca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ACF97349-FC36-6942-98E3-F20646D05C68}"/>
              </a:ext>
            </a:extLst>
          </p:cNvPr>
          <p:cNvSpPr/>
          <p:nvPr/>
        </p:nvSpPr>
        <p:spPr>
          <a:xfrm>
            <a:off x="5869623" y="3560872"/>
            <a:ext cx="272852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s-CL" sz="3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r"/>
            <a:r>
              <a:rPr lang="es-CL" sz="1600" dirty="0" smtClean="0">
                <a:solidFill>
                  <a:srgbClr val="000000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  <a:t>aprobada por </a:t>
            </a:r>
            <a:r>
              <a:rPr lang="es-CL" sz="1600" dirty="0">
                <a:solidFill>
                  <a:srgbClr val="000000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  <a:t>el directorio </a:t>
            </a:r>
            <a:endParaRPr lang="es-CL" sz="1600" dirty="0" smtClean="0">
              <a:solidFill>
                <a:srgbClr val="000000"/>
              </a:solidFill>
              <a:latin typeface="Roboto Condensed" pitchFamily="2" charset="0"/>
              <a:ea typeface="Roboto Condensed" pitchFamily="2" charset="0"/>
              <a:cs typeface="Calibri Light" panose="020F0302020204030204" pitchFamily="34" charset="0"/>
            </a:endParaRPr>
          </a:p>
          <a:p>
            <a:pPr algn="r"/>
            <a:r>
              <a:rPr lang="es-CL" sz="1600" dirty="0" smtClean="0">
                <a:solidFill>
                  <a:srgbClr val="000000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  <a:t>en </a:t>
            </a:r>
            <a:r>
              <a:rPr lang="es-CL" sz="1600" dirty="0">
                <a:solidFill>
                  <a:srgbClr val="000000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  <a:t>etapa </a:t>
            </a:r>
            <a:r>
              <a:rPr lang="es-CL" sz="1600" dirty="0" smtClean="0">
                <a:solidFill>
                  <a:srgbClr val="000000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  <a:t>de </a:t>
            </a:r>
            <a:r>
              <a:rPr lang="es-CL" sz="1600" dirty="0">
                <a:solidFill>
                  <a:srgbClr val="000000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  <a:t>prestipping.</a:t>
            </a:r>
            <a:endParaRPr lang="es-CL" sz="1600" dirty="0">
              <a:solidFill>
                <a:srgbClr val="000000"/>
              </a:solidFill>
              <a:effectLst/>
              <a:latin typeface="Roboto Condensed" pitchFamily="2" charset="0"/>
              <a:ea typeface="Roboto Condensed" pitchFamily="2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9282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7386B850-2F53-B941-9CF8-B8A07C6C0AF2}"/>
              </a:ext>
            </a:extLst>
          </p:cNvPr>
          <p:cNvSpPr txBox="1"/>
          <p:nvPr/>
        </p:nvSpPr>
        <p:spPr>
          <a:xfrm>
            <a:off x="2641552" y="326788"/>
            <a:ext cx="3268594" cy="2639436"/>
          </a:xfrm>
          <a:prstGeom prst="rect">
            <a:avLst/>
          </a:prstGeom>
          <a:solidFill>
            <a:srgbClr val="FC5800"/>
          </a:solidFill>
        </p:spPr>
        <p:txBody>
          <a:bodyPr wrap="square" rtlCol="0">
            <a:spAutoFit/>
          </a:bodyPr>
          <a:lstStyle/>
          <a:p>
            <a:endParaRPr lang="es-CL" dirty="0">
              <a:solidFill>
                <a:prstClr val="black"/>
              </a:solidFill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8AC7FBCD-EF6C-C444-9003-280B17842FA1}"/>
              </a:ext>
            </a:extLst>
          </p:cNvPr>
          <p:cNvSpPr/>
          <p:nvPr/>
        </p:nvSpPr>
        <p:spPr>
          <a:xfrm>
            <a:off x="2823047" y="555899"/>
            <a:ext cx="4070468" cy="970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lnSpc>
                <a:spcPts val="3300"/>
              </a:lnSpc>
              <a:buClr>
                <a:srgbClr val="008998"/>
              </a:buClr>
              <a:buSzPct val="100000"/>
            </a:pPr>
            <a:r>
              <a:rPr lang="es-ES" sz="3000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  <a:t>Cartera de</a:t>
            </a:r>
          </a:p>
          <a:p>
            <a:pPr fontAlgn="t">
              <a:lnSpc>
                <a:spcPts val="3300"/>
              </a:lnSpc>
              <a:buClr>
                <a:srgbClr val="008998"/>
              </a:buClr>
              <a:buSzPct val="100000"/>
            </a:pPr>
            <a:r>
              <a:rPr lang="es-ES" sz="3000" spc="-50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  <a:t>Proyectos Teniente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27607142-96CE-AC4B-BB6A-48EC021237B6}"/>
              </a:ext>
            </a:extLst>
          </p:cNvPr>
          <p:cNvSpPr txBox="1"/>
          <p:nvPr/>
        </p:nvSpPr>
        <p:spPr>
          <a:xfrm>
            <a:off x="2825680" y="1428028"/>
            <a:ext cx="1636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  <a:t>Avance total de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58627BC3-8718-5A45-9A90-D83C990B42F6}"/>
              </a:ext>
            </a:extLst>
          </p:cNvPr>
          <p:cNvSpPr txBox="1"/>
          <p:nvPr/>
        </p:nvSpPr>
        <p:spPr>
          <a:xfrm>
            <a:off x="2823047" y="2436980"/>
            <a:ext cx="33987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dirty="0">
                <a:solidFill>
                  <a:srgbClr val="000000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  <a:t>Andes Norte, </a:t>
            </a:r>
            <a:r>
              <a:rPr lang="es-ES" sz="1600" dirty="0">
                <a:solidFill>
                  <a:srgbClr val="000000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  <a:t>Andesita y Diamante.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F43E21F1-0AEA-944F-830D-DC9EB487270B}"/>
              </a:ext>
            </a:extLst>
          </p:cNvPr>
          <p:cNvSpPr/>
          <p:nvPr/>
        </p:nvSpPr>
        <p:spPr>
          <a:xfrm>
            <a:off x="2823047" y="1687535"/>
            <a:ext cx="16610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4800" b="1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Calibri" panose="020F0502020204030204" pitchFamily="34" charset="0"/>
              </a:rPr>
              <a:t>65,3%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F4E5F9C5-335C-E046-9C44-51620A61D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467" y="326788"/>
            <a:ext cx="2147375" cy="442512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A1CEACEB-8F83-7042-9D73-E2BB92BF66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9614" y="312124"/>
            <a:ext cx="2746415" cy="265409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754328E2-C5DD-4441-AA7A-514B7D202F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1552" y="3127080"/>
            <a:ext cx="6164477" cy="162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990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ángulo 47">
            <a:extLst>
              <a:ext uri="{FF2B5EF4-FFF2-40B4-BE49-F238E27FC236}">
                <a16:creationId xmlns:a16="http://schemas.microsoft.com/office/drawing/2014/main" xmlns="" id="{7B2A7314-5000-754B-A5F1-748A6423CA42}"/>
              </a:ext>
            </a:extLst>
          </p:cNvPr>
          <p:cNvSpPr/>
          <p:nvPr/>
        </p:nvSpPr>
        <p:spPr>
          <a:xfrm>
            <a:off x="333465" y="2047477"/>
            <a:ext cx="8485873" cy="2786989"/>
          </a:xfrm>
          <a:prstGeom prst="rect">
            <a:avLst/>
          </a:prstGeom>
          <a:solidFill>
            <a:srgbClr val="EDEE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aphicFrame>
        <p:nvGraphicFramePr>
          <p:cNvPr id="91" name="12 Gráfico">
            <a:extLst>
              <a:ext uri="{FF2B5EF4-FFF2-40B4-BE49-F238E27FC236}">
                <a16:creationId xmlns:a16="http://schemas.microsoft.com/office/drawing/2014/main" xmlns="" id="{EB5F7071-AB38-0741-8782-4159C471C2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0331209"/>
              </p:ext>
            </p:extLst>
          </p:nvPr>
        </p:nvGraphicFramePr>
        <p:xfrm>
          <a:off x="359757" y="2605191"/>
          <a:ext cx="2821253" cy="2107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6" name="21 Gráfico">
            <a:extLst>
              <a:ext uri="{FF2B5EF4-FFF2-40B4-BE49-F238E27FC236}">
                <a16:creationId xmlns:a16="http://schemas.microsoft.com/office/drawing/2014/main" xmlns="" id="{C4C6909F-285E-4D43-B463-92C8757606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0073080"/>
              </p:ext>
            </p:extLst>
          </p:nvPr>
        </p:nvGraphicFramePr>
        <p:xfrm>
          <a:off x="2551156" y="2682653"/>
          <a:ext cx="2003048" cy="16970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7" name="6 CuadroTexto">
            <a:extLst>
              <a:ext uri="{FF2B5EF4-FFF2-40B4-BE49-F238E27FC236}">
                <a16:creationId xmlns:a16="http://schemas.microsoft.com/office/drawing/2014/main" xmlns="" id="{7D959BD0-92CD-124D-A0F1-D7D8B5CE24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298" y="4614660"/>
            <a:ext cx="5764911" cy="17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7596" tIns="33799" rIns="67596" bIns="33799">
            <a:spAutoFit/>
          </a:bodyPr>
          <a:lstStyle/>
          <a:p>
            <a:pPr defTabSz="337972" fontAlgn="base">
              <a:spcBef>
                <a:spcPct val="0"/>
              </a:spcBef>
              <a:spcAft>
                <a:spcPct val="0"/>
              </a:spcAft>
            </a:pPr>
            <a:r>
              <a:rPr lang="en-US" sz="700" i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Fuente: </a:t>
            </a:r>
            <a:r>
              <a:rPr lang="es-ES" sz="700" i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USGS, </a:t>
            </a:r>
            <a:r>
              <a:rPr lang="es-ES" sz="700" i="1" dirty="0" err="1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World</a:t>
            </a:r>
            <a:r>
              <a:rPr lang="es-ES" sz="700" i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Bureau y otras fuentes de la industria</a:t>
            </a:r>
            <a:r>
              <a:rPr lang="en-US" sz="700" i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/*_Sin </a:t>
            </a:r>
            <a:r>
              <a:rPr lang="en-US" sz="700" i="1" dirty="0" err="1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contabilizar</a:t>
            </a:r>
            <a:r>
              <a:rPr lang="en-US" sz="700" i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700" i="1" dirty="0" err="1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producción</a:t>
            </a:r>
            <a:r>
              <a:rPr lang="en-US" sz="700" i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de </a:t>
            </a:r>
            <a:r>
              <a:rPr lang="en-US" sz="700" i="1" dirty="0" err="1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Estados</a:t>
            </a:r>
            <a:r>
              <a:rPr lang="en-US" sz="700" i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700" i="1" dirty="0" err="1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Unidos</a:t>
            </a:r>
            <a:r>
              <a:rPr lang="en-US" sz="700" i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. </a:t>
            </a:r>
          </a:p>
        </p:txBody>
      </p:sp>
      <p:graphicFrame>
        <p:nvGraphicFramePr>
          <p:cNvPr id="42" name="12 Gráfico">
            <a:extLst>
              <a:ext uri="{FF2B5EF4-FFF2-40B4-BE49-F238E27FC236}">
                <a16:creationId xmlns:a16="http://schemas.microsoft.com/office/drawing/2014/main" xmlns="" id="{6407FA68-3C4F-8846-9655-FF4082D80B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4865241"/>
              </p:ext>
            </p:extLst>
          </p:nvPr>
        </p:nvGraphicFramePr>
        <p:xfrm>
          <a:off x="4479778" y="2684351"/>
          <a:ext cx="2286797" cy="1708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8" name="Rectángulo 37">
            <a:extLst>
              <a:ext uri="{FF2B5EF4-FFF2-40B4-BE49-F238E27FC236}">
                <a16:creationId xmlns:a16="http://schemas.microsoft.com/office/drawing/2014/main" xmlns="" id="{F9908C43-BBB4-0442-B8D9-CA65ECFB0D88}"/>
              </a:ext>
            </a:extLst>
          </p:cNvPr>
          <p:cNvSpPr/>
          <p:nvPr/>
        </p:nvSpPr>
        <p:spPr>
          <a:xfrm>
            <a:off x="5604981" y="4356485"/>
            <a:ext cx="963725" cy="2885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t">
              <a:lnSpc>
                <a:spcPct val="80000"/>
              </a:lnSpc>
              <a:buClr>
                <a:srgbClr val="008998"/>
              </a:buClr>
              <a:buSzPct val="100000"/>
            </a:pPr>
            <a:r>
              <a:rPr lang="es-ES" sz="1500" dirty="0">
                <a:solidFill>
                  <a:srgbClr val="161616"/>
                </a:solidFill>
                <a:latin typeface="Roboto Condensed" pitchFamily="2" charset="0"/>
                <a:ea typeface="Roboto Condensed" pitchFamily="2" charset="0"/>
                <a:cs typeface="Roboto" panose="02000000000000000000" pitchFamily="2" charset="0"/>
              </a:rPr>
              <a:t>80% </a:t>
            </a:r>
            <a:r>
              <a:rPr lang="es-ES" sz="1500" dirty="0">
                <a:solidFill>
                  <a:srgbClr val="161616"/>
                </a:solidFill>
                <a:latin typeface="Roboto Condensed" pitchFamily="2" charset="0"/>
                <a:ea typeface="Roboto Condensed" pitchFamily="2" charset="0"/>
                <a:cs typeface="Roboto Light" panose="02000000000000000000" pitchFamily="2" charset="0"/>
              </a:rPr>
              <a:t>Otros</a:t>
            </a:r>
            <a:endParaRPr lang="es-ES" sz="1500" dirty="0">
              <a:solidFill>
                <a:srgbClr val="161616"/>
              </a:solidFill>
              <a:latin typeface="Roboto Condensed" pitchFamily="2" charset="0"/>
              <a:ea typeface="Roboto Condensed" pitchFamily="2" charset="0"/>
              <a:cs typeface="Roboto" panose="02000000000000000000" pitchFamily="2" charset="0"/>
            </a:endParaRPr>
          </a:p>
        </p:txBody>
      </p:sp>
      <p:graphicFrame>
        <p:nvGraphicFramePr>
          <p:cNvPr id="43" name="12 Gráfico">
            <a:extLst>
              <a:ext uri="{FF2B5EF4-FFF2-40B4-BE49-F238E27FC236}">
                <a16:creationId xmlns:a16="http://schemas.microsoft.com/office/drawing/2014/main" xmlns="" id="{C55D2128-3C8C-F44A-9934-9D8AD277A7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5144548"/>
              </p:ext>
            </p:extLst>
          </p:nvPr>
        </p:nvGraphicFramePr>
        <p:xfrm>
          <a:off x="6532964" y="2667511"/>
          <a:ext cx="2286375" cy="17080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0" name="Rectángulo 39">
            <a:extLst>
              <a:ext uri="{FF2B5EF4-FFF2-40B4-BE49-F238E27FC236}">
                <a16:creationId xmlns:a16="http://schemas.microsoft.com/office/drawing/2014/main" xmlns="" id="{6CA0FBF5-006F-DD4D-8C6F-59CF66453ABD}"/>
              </a:ext>
            </a:extLst>
          </p:cNvPr>
          <p:cNvSpPr/>
          <p:nvPr/>
        </p:nvSpPr>
        <p:spPr>
          <a:xfrm>
            <a:off x="7701698" y="2242501"/>
            <a:ext cx="926857" cy="2885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t">
              <a:lnSpc>
                <a:spcPct val="80000"/>
              </a:lnSpc>
              <a:buClr>
                <a:srgbClr val="008998"/>
              </a:buClr>
              <a:buSzPct val="100000"/>
            </a:pPr>
            <a:r>
              <a:rPr lang="es-ES" sz="1500" dirty="0">
                <a:solidFill>
                  <a:srgbClr val="161616"/>
                </a:solidFill>
                <a:latin typeface="Roboto Condensed" pitchFamily="2" charset="0"/>
                <a:ea typeface="Roboto Condensed" pitchFamily="2" charset="0"/>
                <a:cs typeface="Roboto" panose="02000000000000000000" pitchFamily="2" charset="0"/>
              </a:rPr>
              <a:t>22% </a:t>
            </a:r>
            <a:r>
              <a:rPr lang="es-ES" sz="1500" dirty="0">
                <a:solidFill>
                  <a:srgbClr val="161616"/>
                </a:solidFill>
                <a:latin typeface="Roboto Condensed" pitchFamily="2" charset="0"/>
                <a:ea typeface="Roboto Condensed" pitchFamily="2" charset="0"/>
                <a:cs typeface="Roboto Light" panose="02000000000000000000" pitchFamily="2" charset="0"/>
              </a:rPr>
              <a:t>Chile</a:t>
            </a:r>
            <a:endParaRPr lang="es-ES" sz="1500" dirty="0">
              <a:solidFill>
                <a:srgbClr val="161616"/>
              </a:solidFill>
              <a:latin typeface="Roboto Condensed" pitchFamily="2" charset="0"/>
              <a:ea typeface="Roboto Condensed" pitchFamily="2" charset="0"/>
              <a:cs typeface="Roboto" panose="02000000000000000000" pitchFamily="2" charset="0"/>
            </a:endParaRP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xmlns="" id="{0EF5613A-86AA-5B4A-B376-31431E6A49E0}"/>
              </a:ext>
            </a:extLst>
          </p:cNvPr>
          <p:cNvSpPr/>
          <p:nvPr/>
        </p:nvSpPr>
        <p:spPr>
          <a:xfrm>
            <a:off x="7670021" y="4359880"/>
            <a:ext cx="963725" cy="2885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t">
              <a:lnSpc>
                <a:spcPct val="80000"/>
              </a:lnSpc>
              <a:buClr>
                <a:srgbClr val="008998"/>
              </a:buClr>
              <a:buSzPct val="100000"/>
            </a:pPr>
            <a:r>
              <a:rPr lang="es-ES" sz="1500" dirty="0">
                <a:solidFill>
                  <a:srgbClr val="161616"/>
                </a:solidFill>
                <a:latin typeface="Roboto Condensed" pitchFamily="2" charset="0"/>
                <a:ea typeface="Roboto Condensed" pitchFamily="2" charset="0"/>
                <a:cs typeface="Roboto" panose="02000000000000000000" pitchFamily="2" charset="0"/>
              </a:rPr>
              <a:t>78% </a:t>
            </a:r>
            <a:r>
              <a:rPr lang="es-ES" sz="1500" dirty="0">
                <a:solidFill>
                  <a:srgbClr val="161616"/>
                </a:solidFill>
                <a:latin typeface="Roboto Condensed" pitchFamily="2" charset="0"/>
                <a:ea typeface="Roboto Condensed" pitchFamily="2" charset="0"/>
                <a:cs typeface="Roboto Light" panose="02000000000000000000" pitchFamily="2" charset="0"/>
              </a:rPr>
              <a:t>Otros</a:t>
            </a:r>
            <a:endParaRPr lang="es-ES" sz="1500" dirty="0">
              <a:solidFill>
                <a:srgbClr val="161616"/>
              </a:solidFill>
              <a:latin typeface="Roboto Condensed" pitchFamily="2" charset="0"/>
              <a:ea typeface="Roboto Condensed" pitchFamily="2" charset="0"/>
              <a:cs typeface="Roboto" panose="02000000000000000000" pitchFamily="2" charset="0"/>
            </a:endParaRP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xmlns="" id="{4C4CEB10-0D3C-7044-81C8-4A3FCD563A70}"/>
              </a:ext>
            </a:extLst>
          </p:cNvPr>
          <p:cNvSpPr/>
          <p:nvPr/>
        </p:nvSpPr>
        <p:spPr>
          <a:xfrm>
            <a:off x="320767" y="305447"/>
            <a:ext cx="4099650" cy="1613417"/>
          </a:xfrm>
          <a:prstGeom prst="rect">
            <a:avLst/>
          </a:prstGeom>
          <a:solidFill>
            <a:srgbClr val="FF510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Título 40">
            <a:extLst>
              <a:ext uri="{FF2B5EF4-FFF2-40B4-BE49-F238E27FC236}">
                <a16:creationId xmlns:a16="http://schemas.microsoft.com/office/drawing/2014/main" xmlns="" id="{B054F541-1097-A847-99C0-B5A2D43E9723}"/>
              </a:ext>
            </a:extLst>
          </p:cNvPr>
          <p:cNvSpPr txBox="1">
            <a:spLocks/>
          </p:cNvSpPr>
          <p:nvPr/>
        </p:nvSpPr>
        <p:spPr>
          <a:xfrm>
            <a:off x="481671" y="536258"/>
            <a:ext cx="4084056" cy="706695"/>
          </a:xfrm>
          <a:prstGeom prst="rect">
            <a:avLst/>
          </a:prstGeom>
        </p:spPr>
        <p:txBody>
          <a:bodyPr anchor="t"/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i="0" kern="1200" cap="all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800"/>
              </a:lnSpc>
            </a:pPr>
            <a:r>
              <a:rPr lang="es-CL" sz="2550" b="0" kern="1600" cap="none" spc="40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Calibri" panose="020F0502020204030204" pitchFamily="34" charset="0"/>
              </a:rPr>
              <a:t>CHILE: UN PAÍS MINERO </a:t>
            </a:r>
          </a:p>
          <a:p>
            <a:pPr>
              <a:lnSpc>
                <a:spcPts val="2800"/>
              </a:lnSpc>
            </a:pPr>
            <a:r>
              <a:rPr lang="es-CL" sz="2550" b="0" kern="1600" cap="none" spc="40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Calibri" panose="020F0502020204030204" pitchFamily="34" charset="0"/>
              </a:rPr>
              <a:t>INDUSTRIA, PARTICIPACIÓN </a:t>
            </a:r>
          </a:p>
          <a:p>
            <a:pPr>
              <a:lnSpc>
                <a:spcPts val="2800"/>
              </a:lnSpc>
            </a:pPr>
            <a:r>
              <a:rPr lang="es-CL" sz="2550" b="0" kern="1600" cap="none" spc="40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Calibri" panose="020F0502020204030204" pitchFamily="34" charset="0"/>
              </a:rPr>
              <a:t>EN LA PRODUCCIÓN 2020</a:t>
            </a:r>
          </a:p>
        </p:txBody>
      </p:sp>
      <p:sp>
        <p:nvSpPr>
          <p:cNvPr id="58" name="Rectángulo 57">
            <a:extLst>
              <a:ext uri="{FF2B5EF4-FFF2-40B4-BE49-F238E27FC236}">
                <a16:creationId xmlns:a16="http://schemas.microsoft.com/office/drawing/2014/main" xmlns="" id="{64E456B1-59B9-C54B-9B3C-BB2EEC235EFE}"/>
              </a:ext>
            </a:extLst>
          </p:cNvPr>
          <p:cNvSpPr/>
          <p:nvPr/>
        </p:nvSpPr>
        <p:spPr>
          <a:xfrm>
            <a:off x="380298" y="2560564"/>
            <a:ext cx="926857" cy="2885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t">
              <a:lnSpc>
                <a:spcPct val="80000"/>
              </a:lnSpc>
              <a:buClr>
                <a:srgbClr val="008998"/>
              </a:buClr>
              <a:buSzPct val="100000"/>
            </a:pPr>
            <a:r>
              <a:rPr lang="es-ES" sz="1500" dirty="0">
                <a:solidFill>
                  <a:srgbClr val="161616"/>
                </a:solidFill>
                <a:latin typeface="Roboto Condensed" pitchFamily="2" charset="0"/>
                <a:ea typeface="Roboto Condensed" pitchFamily="2" charset="0"/>
                <a:cs typeface="Roboto" panose="02000000000000000000" pitchFamily="2" charset="0"/>
              </a:rPr>
              <a:t>72% </a:t>
            </a:r>
            <a:r>
              <a:rPr lang="es-ES" sz="1500" dirty="0">
                <a:solidFill>
                  <a:srgbClr val="161616"/>
                </a:solidFill>
                <a:latin typeface="Roboto Condensed" pitchFamily="2" charset="0"/>
                <a:ea typeface="Roboto Condensed" pitchFamily="2" charset="0"/>
                <a:cs typeface="Roboto Light" panose="02000000000000000000" pitchFamily="2" charset="0"/>
              </a:rPr>
              <a:t>Chile</a:t>
            </a:r>
            <a:endParaRPr lang="es-ES" sz="1500" dirty="0">
              <a:solidFill>
                <a:srgbClr val="161616"/>
              </a:solidFill>
              <a:latin typeface="Roboto Condensed" pitchFamily="2" charset="0"/>
              <a:ea typeface="Roboto Condensed" pitchFamily="2" charset="0"/>
              <a:cs typeface="Roboto" panose="02000000000000000000" pitchFamily="2" charset="0"/>
            </a:endParaRPr>
          </a:p>
        </p:txBody>
      </p:sp>
      <p:sp>
        <p:nvSpPr>
          <p:cNvPr id="59" name="Rectángulo 58">
            <a:extLst>
              <a:ext uri="{FF2B5EF4-FFF2-40B4-BE49-F238E27FC236}">
                <a16:creationId xmlns:a16="http://schemas.microsoft.com/office/drawing/2014/main" xmlns="" id="{50EF7F55-745A-DE45-B98B-EE785F9CE9B3}"/>
              </a:ext>
            </a:extLst>
          </p:cNvPr>
          <p:cNvSpPr/>
          <p:nvPr/>
        </p:nvSpPr>
        <p:spPr>
          <a:xfrm>
            <a:off x="1521961" y="2236681"/>
            <a:ext cx="963725" cy="2885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t">
              <a:lnSpc>
                <a:spcPct val="80000"/>
              </a:lnSpc>
              <a:buClr>
                <a:srgbClr val="008998"/>
              </a:buClr>
              <a:buSzPct val="100000"/>
            </a:pPr>
            <a:r>
              <a:rPr lang="es-ES" sz="1500" dirty="0">
                <a:solidFill>
                  <a:srgbClr val="161616"/>
                </a:solidFill>
                <a:latin typeface="Roboto Condensed" pitchFamily="2" charset="0"/>
                <a:ea typeface="Roboto Condensed" pitchFamily="2" charset="0"/>
                <a:cs typeface="Roboto" panose="02000000000000000000" pitchFamily="2" charset="0"/>
              </a:rPr>
              <a:t>28% </a:t>
            </a:r>
            <a:r>
              <a:rPr lang="es-ES" sz="1500" dirty="0">
                <a:solidFill>
                  <a:srgbClr val="161616"/>
                </a:solidFill>
                <a:latin typeface="Roboto Condensed" pitchFamily="2" charset="0"/>
                <a:ea typeface="Roboto Condensed" pitchFamily="2" charset="0"/>
                <a:cs typeface="Roboto Light" panose="02000000000000000000" pitchFamily="2" charset="0"/>
              </a:rPr>
              <a:t>Otros</a:t>
            </a:r>
            <a:endParaRPr lang="es-ES" sz="1500" dirty="0">
              <a:solidFill>
                <a:srgbClr val="161616"/>
              </a:solidFill>
              <a:latin typeface="Roboto Condensed" pitchFamily="2" charset="0"/>
              <a:ea typeface="Roboto Condensed" pitchFamily="2" charset="0"/>
              <a:cs typeface="Roboto" panose="02000000000000000000" pitchFamily="2" charset="0"/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xmlns="" id="{5AD5EC37-3900-5D4F-A684-8A88BE5F67B4}"/>
              </a:ext>
            </a:extLst>
          </p:cNvPr>
          <p:cNvGrpSpPr/>
          <p:nvPr/>
        </p:nvGrpSpPr>
        <p:grpSpPr>
          <a:xfrm>
            <a:off x="2925999" y="2908202"/>
            <a:ext cx="1260000" cy="1260000"/>
            <a:chOff x="2925999" y="2908202"/>
            <a:chExt cx="1260000" cy="1260000"/>
          </a:xfrm>
        </p:grpSpPr>
        <p:sp>
          <p:nvSpPr>
            <p:cNvPr id="62" name="Elipse 61">
              <a:extLst>
                <a:ext uri="{FF2B5EF4-FFF2-40B4-BE49-F238E27FC236}">
                  <a16:creationId xmlns:a16="http://schemas.microsoft.com/office/drawing/2014/main" xmlns="" id="{45A973DE-F4D7-9A4B-BB1B-690E6926B2E6}"/>
                </a:ext>
              </a:extLst>
            </p:cNvPr>
            <p:cNvSpPr/>
            <p:nvPr/>
          </p:nvSpPr>
          <p:spPr>
            <a:xfrm>
              <a:off x="2925999" y="2908202"/>
              <a:ext cx="1260000" cy="1260000"/>
            </a:xfrm>
            <a:prstGeom prst="ellipse">
              <a:avLst/>
            </a:prstGeom>
            <a:solidFill>
              <a:srgbClr val="EDEEF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sp>
          <p:nvSpPr>
            <p:cNvPr id="63" name="Elipse 62">
              <a:extLst>
                <a:ext uri="{FF2B5EF4-FFF2-40B4-BE49-F238E27FC236}">
                  <a16:creationId xmlns:a16="http://schemas.microsoft.com/office/drawing/2014/main" xmlns="" id="{9EF4C225-6EB0-2643-A28C-0127F35D5B00}"/>
                </a:ext>
              </a:extLst>
            </p:cNvPr>
            <p:cNvSpPr/>
            <p:nvPr/>
          </p:nvSpPr>
          <p:spPr>
            <a:xfrm>
              <a:off x="3020999" y="3000570"/>
              <a:ext cx="1075264" cy="10752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</p:grpSp>
      <p:grpSp>
        <p:nvGrpSpPr>
          <p:cNvPr id="65" name="Grupo 64">
            <a:extLst>
              <a:ext uri="{FF2B5EF4-FFF2-40B4-BE49-F238E27FC236}">
                <a16:creationId xmlns:a16="http://schemas.microsoft.com/office/drawing/2014/main" xmlns="" id="{59484202-C804-0943-8EDE-7D0AFE3653CA}"/>
              </a:ext>
            </a:extLst>
          </p:cNvPr>
          <p:cNvGrpSpPr/>
          <p:nvPr/>
        </p:nvGrpSpPr>
        <p:grpSpPr>
          <a:xfrm>
            <a:off x="4991879" y="2908202"/>
            <a:ext cx="1260000" cy="1260000"/>
            <a:chOff x="2925999" y="2908202"/>
            <a:chExt cx="1260000" cy="1260000"/>
          </a:xfrm>
        </p:grpSpPr>
        <p:sp>
          <p:nvSpPr>
            <p:cNvPr id="66" name="Elipse 65">
              <a:extLst>
                <a:ext uri="{FF2B5EF4-FFF2-40B4-BE49-F238E27FC236}">
                  <a16:creationId xmlns:a16="http://schemas.microsoft.com/office/drawing/2014/main" xmlns="" id="{73957D53-37DA-7D46-9256-9422EF829DB1}"/>
                </a:ext>
              </a:extLst>
            </p:cNvPr>
            <p:cNvSpPr/>
            <p:nvPr/>
          </p:nvSpPr>
          <p:spPr>
            <a:xfrm>
              <a:off x="2925999" y="2908202"/>
              <a:ext cx="1260000" cy="1260000"/>
            </a:xfrm>
            <a:prstGeom prst="ellipse">
              <a:avLst/>
            </a:prstGeom>
            <a:solidFill>
              <a:srgbClr val="EDEEF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sp>
          <p:nvSpPr>
            <p:cNvPr id="67" name="Elipse 66">
              <a:extLst>
                <a:ext uri="{FF2B5EF4-FFF2-40B4-BE49-F238E27FC236}">
                  <a16:creationId xmlns:a16="http://schemas.microsoft.com/office/drawing/2014/main" xmlns="" id="{A6D47DD0-3F9E-5747-A4E1-BF7D77A0D69B}"/>
                </a:ext>
              </a:extLst>
            </p:cNvPr>
            <p:cNvSpPr/>
            <p:nvPr/>
          </p:nvSpPr>
          <p:spPr>
            <a:xfrm>
              <a:off x="3020999" y="3000570"/>
              <a:ext cx="1075264" cy="10752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</p:grpSp>
      <p:grpSp>
        <p:nvGrpSpPr>
          <p:cNvPr id="68" name="Grupo 67">
            <a:extLst>
              <a:ext uri="{FF2B5EF4-FFF2-40B4-BE49-F238E27FC236}">
                <a16:creationId xmlns:a16="http://schemas.microsoft.com/office/drawing/2014/main" xmlns="" id="{8A99E9B6-C7CC-3D46-BD32-03BFD3473615}"/>
              </a:ext>
            </a:extLst>
          </p:cNvPr>
          <p:cNvGrpSpPr/>
          <p:nvPr/>
        </p:nvGrpSpPr>
        <p:grpSpPr>
          <a:xfrm>
            <a:off x="7047877" y="2891525"/>
            <a:ext cx="1260000" cy="1260000"/>
            <a:chOff x="2925999" y="2908202"/>
            <a:chExt cx="1260000" cy="1260000"/>
          </a:xfrm>
        </p:grpSpPr>
        <p:sp>
          <p:nvSpPr>
            <p:cNvPr id="69" name="Elipse 68">
              <a:extLst>
                <a:ext uri="{FF2B5EF4-FFF2-40B4-BE49-F238E27FC236}">
                  <a16:creationId xmlns:a16="http://schemas.microsoft.com/office/drawing/2014/main" xmlns="" id="{D38AA377-6421-9745-AD6B-B59DAB29C117}"/>
                </a:ext>
              </a:extLst>
            </p:cNvPr>
            <p:cNvSpPr/>
            <p:nvPr/>
          </p:nvSpPr>
          <p:spPr>
            <a:xfrm>
              <a:off x="2925999" y="2908202"/>
              <a:ext cx="1260000" cy="1260000"/>
            </a:xfrm>
            <a:prstGeom prst="ellipse">
              <a:avLst/>
            </a:prstGeom>
            <a:solidFill>
              <a:srgbClr val="EDEEF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sp>
          <p:nvSpPr>
            <p:cNvPr id="70" name="Elipse 69">
              <a:extLst>
                <a:ext uri="{FF2B5EF4-FFF2-40B4-BE49-F238E27FC236}">
                  <a16:creationId xmlns:a16="http://schemas.microsoft.com/office/drawing/2014/main" xmlns="" id="{39FCDAD3-66F3-334A-8836-BB731003619A}"/>
                </a:ext>
              </a:extLst>
            </p:cNvPr>
            <p:cNvSpPr/>
            <p:nvPr/>
          </p:nvSpPr>
          <p:spPr>
            <a:xfrm>
              <a:off x="3020999" y="3000570"/>
              <a:ext cx="1075264" cy="10752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</p:grpSp>
      <p:sp>
        <p:nvSpPr>
          <p:cNvPr id="39" name="Rectángulo 38">
            <a:extLst>
              <a:ext uri="{FF2B5EF4-FFF2-40B4-BE49-F238E27FC236}">
                <a16:creationId xmlns:a16="http://schemas.microsoft.com/office/drawing/2014/main" xmlns="" id="{BD751F21-D961-1944-94D0-8D6338337DF5}"/>
              </a:ext>
            </a:extLst>
          </p:cNvPr>
          <p:cNvSpPr/>
          <p:nvPr/>
        </p:nvSpPr>
        <p:spPr>
          <a:xfrm>
            <a:off x="5677117" y="2249597"/>
            <a:ext cx="926857" cy="2885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t">
              <a:lnSpc>
                <a:spcPct val="80000"/>
              </a:lnSpc>
              <a:buClr>
                <a:srgbClr val="008998"/>
              </a:buClr>
              <a:buSzPct val="100000"/>
            </a:pPr>
            <a:r>
              <a:rPr lang="es-ES" sz="1500" dirty="0">
                <a:solidFill>
                  <a:srgbClr val="161616"/>
                </a:solidFill>
                <a:latin typeface="Roboto Condensed" pitchFamily="2" charset="0"/>
                <a:ea typeface="Roboto Condensed" pitchFamily="2" charset="0"/>
                <a:cs typeface="Roboto" panose="02000000000000000000" pitchFamily="2" charset="0"/>
              </a:rPr>
              <a:t>20% </a:t>
            </a:r>
            <a:r>
              <a:rPr lang="es-ES" sz="1500" dirty="0">
                <a:solidFill>
                  <a:srgbClr val="161616"/>
                </a:solidFill>
                <a:latin typeface="Roboto Condensed" pitchFamily="2" charset="0"/>
                <a:ea typeface="Roboto Condensed" pitchFamily="2" charset="0"/>
                <a:cs typeface="Roboto Light" panose="02000000000000000000" pitchFamily="2" charset="0"/>
              </a:rPr>
              <a:t>Chile</a:t>
            </a:r>
            <a:endParaRPr lang="es-ES" sz="1500" dirty="0">
              <a:solidFill>
                <a:srgbClr val="161616"/>
              </a:solidFill>
              <a:latin typeface="Roboto Condensed" pitchFamily="2" charset="0"/>
              <a:ea typeface="Roboto Condensed" pitchFamily="2" charset="0"/>
              <a:cs typeface="Roboto" panose="02000000000000000000" pitchFamily="2" charset="0"/>
            </a:endParaRP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xmlns="" id="{D03F3C2C-6DEC-5441-93C6-A269AD348844}"/>
              </a:ext>
            </a:extLst>
          </p:cNvPr>
          <p:cNvSpPr/>
          <p:nvPr/>
        </p:nvSpPr>
        <p:spPr>
          <a:xfrm>
            <a:off x="4991878" y="3329481"/>
            <a:ext cx="1259784" cy="434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37972" fontAlgn="ctr">
              <a:lnSpc>
                <a:spcPts val="13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4F4F4F"/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MOLIBDENO</a:t>
            </a:r>
          </a:p>
          <a:p>
            <a:pPr algn="ctr" defTabSz="337972" fontAlgn="ctr">
              <a:lnSpc>
                <a:spcPts val="13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4F4F4F"/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Nº 2</a:t>
            </a: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xmlns="" id="{08C4BC88-12FE-1840-9741-E82864AB8BF1}"/>
              </a:ext>
            </a:extLst>
          </p:cNvPr>
          <p:cNvSpPr/>
          <p:nvPr/>
        </p:nvSpPr>
        <p:spPr>
          <a:xfrm>
            <a:off x="7047660" y="3378031"/>
            <a:ext cx="1260217" cy="271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37972" fontAlgn="ctr">
              <a:lnSpc>
                <a:spcPts val="13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300" spc="-30" dirty="0">
                <a:solidFill>
                  <a:srgbClr val="636363"/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LITIO Nº 2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xmlns="" id="{8E855817-BA30-2A48-B8A4-B505A45DC6EA}"/>
              </a:ext>
            </a:extLst>
          </p:cNvPr>
          <p:cNvSpPr/>
          <p:nvPr/>
        </p:nvSpPr>
        <p:spPr>
          <a:xfrm>
            <a:off x="2844309" y="3323861"/>
            <a:ext cx="1401349" cy="432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37972" fontAlgn="ctr">
              <a:lnSpc>
                <a:spcPts val="13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424242"/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NITRATOS </a:t>
            </a:r>
            <a:r>
              <a:rPr lang="en-US" sz="1250" spc="-30" dirty="0">
                <a:solidFill>
                  <a:srgbClr val="424242"/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NATURALES Nº1</a:t>
            </a:r>
          </a:p>
        </p:txBody>
      </p:sp>
      <p:cxnSp>
        <p:nvCxnSpPr>
          <p:cNvPr id="74" name="Conector recto 73">
            <a:extLst>
              <a:ext uri="{FF2B5EF4-FFF2-40B4-BE49-F238E27FC236}">
                <a16:creationId xmlns:a16="http://schemas.microsoft.com/office/drawing/2014/main" xmlns="" id="{AFD9932E-AEBA-774F-8B3F-283478E7B9D9}"/>
              </a:ext>
            </a:extLst>
          </p:cNvPr>
          <p:cNvCxnSpPr>
            <a:cxnSpLocks/>
          </p:cNvCxnSpPr>
          <p:nvPr/>
        </p:nvCxnSpPr>
        <p:spPr>
          <a:xfrm flipV="1">
            <a:off x="782553" y="2834560"/>
            <a:ext cx="0" cy="530664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Conector recto 75">
            <a:extLst>
              <a:ext uri="{FF2B5EF4-FFF2-40B4-BE49-F238E27FC236}">
                <a16:creationId xmlns:a16="http://schemas.microsoft.com/office/drawing/2014/main" xmlns="" id="{19351B93-381A-5D42-AB3F-54E311601823}"/>
              </a:ext>
            </a:extLst>
          </p:cNvPr>
          <p:cNvCxnSpPr>
            <a:cxnSpLocks/>
          </p:cNvCxnSpPr>
          <p:nvPr/>
        </p:nvCxnSpPr>
        <p:spPr>
          <a:xfrm flipV="1">
            <a:off x="1995212" y="2500276"/>
            <a:ext cx="0" cy="419924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Elipse 76">
            <a:extLst>
              <a:ext uri="{FF2B5EF4-FFF2-40B4-BE49-F238E27FC236}">
                <a16:creationId xmlns:a16="http://schemas.microsoft.com/office/drawing/2014/main" xmlns="" id="{E0077AFF-C034-1C43-A683-2EC66AB1A5F0}"/>
              </a:ext>
            </a:extLst>
          </p:cNvPr>
          <p:cNvSpPr/>
          <p:nvPr/>
        </p:nvSpPr>
        <p:spPr>
          <a:xfrm>
            <a:off x="3394669" y="2674386"/>
            <a:ext cx="316021" cy="316021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cxnSp>
        <p:nvCxnSpPr>
          <p:cNvPr id="78" name="Conector recto 77">
            <a:extLst>
              <a:ext uri="{FF2B5EF4-FFF2-40B4-BE49-F238E27FC236}">
                <a16:creationId xmlns:a16="http://schemas.microsoft.com/office/drawing/2014/main" xmlns="" id="{D01B403C-C06A-C94E-87BB-0B5942A3B3CA}"/>
              </a:ext>
            </a:extLst>
          </p:cNvPr>
          <p:cNvCxnSpPr>
            <a:cxnSpLocks/>
            <a:stCxn id="77" idx="0"/>
          </p:cNvCxnSpPr>
          <p:nvPr/>
        </p:nvCxnSpPr>
        <p:spPr>
          <a:xfrm flipV="1">
            <a:off x="3552680" y="2490189"/>
            <a:ext cx="0" cy="184197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Rectángulo 80">
            <a:extLst>
              <a:ext uri="{FF2B5EF4-FFF2-40B4-BE49-F238E27FC236}">
                <a16:creationId xmlns:a16="http://schemas.microsoft.com/office/drawing/2014/main" xmlns="" id="{294297A9-4C66-AE4E-9674-1DDE20602969}"/>
              </a:ext>
            </a:extLst>
          </p:cNvPr>
          <p:cNvSpPr/>
          <p:nvPr/>
        </p:nvSpPr>
        <p:spPr>
          <a:xfrm>
            <a:off x="3281972" y="2242500"/>
            <a:ext cx="590226" cy="2885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t">
              <a:lnSpc>
                <a:spcPct val="80000"/>
              </a:lnSpc>
              <a:buClr>
                <a:srgbClr val="008998"/>
              </a:buClr>
              <a:buSzPct val="100000"/>
            </a:pPr>
            <a:r>
              <a:rPr lang="es-ES" sz="1500" dirty="0">
                <a:solidFill>
                  <a:srgbClr val="161616"/>
                </a:solidFill>
                <a:latin typeface="Roboto Condensed" pitchFamily="2" charset="0"/>
                <a:ea typeface="Roboto Condensed" pitchFamily="2" charset="0"/>
                <a:cs typeface="Roboto" panose="02000000000000000000" pitchFamily="2" charset="0"/>
              </a:rPr>
              <a:t>100%</a:t>
            </a:r>
          </a:p>
        </p:txBody>
      </p:sp>
      <p:sp>
        <p:nvSpPr>
          <p:cNvPr id="83" name="Elipse 82">
            <a:extLst>
              <a:ext uri="{FF2B5EF4-FFF2-40B4-BE49-F238E27FC236}">
                <a16:creationId xmlns:a16="http://schemas.microsoft.com/office/drawing/2014/main" xmlns="" id="{D5433055-6480-B844-93A0-1F069FEA8E42}"/>
              </a:ext>
            </a:extLst>
          </p:cNvPr>
          <p:cNvSpPr/>
          <p:nvPr/>
        </p:nvSpPr>
        <p:spPr>
          <a:xfrm>
            <a:off x="5987198" y="2932502"/>
            <a:ext cx="316021" cy="316021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cxnSp>
        <p:nvCxnSpPr>
          <p:cNvPr id="84" name="Conector recto 83">
            <a:extLst>
              <a:ext uri="{FF2B5EF4-FFF2-40B4-BE49-F238E27FC236}">
                <a16:creationId xmlns:a16="http://schemas.microsoft.com/office/drawing/2014/main" xmlns="" id="{2A70E6DF-28FF-1B4A-B8A7-5F7428136158}"/>
              </a:ext>
            </a:extLst>
          </p:cNvPr>
          <p:cNvCxnSpPr>
            <a:cxnSpLocks/>
          </p:cNvCxnSpPr>
          <p:nvPr/>
        </p:nvCxnSpPr>
        <p:spPr>
          <a:xfrm flipV="1">
            <a:off x="6142921" y="2520545"/>
            <a:ext cx="0" cy="408782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Elipse 84">
            <a:extLst>
              <a:ext uri="{FF2B5EF4-FFF2-40B4-BE49-F238E27FC236}">
                <a16:creationId xmlns:a16="http://schemas.microsoft.com/office/drawing/2014/main" xmlns="" id="{66CE377C-17C3-3C41-A69F-E4CEC1292F06}"/>
              </a:ext>
            </a:extLst>
          </p:cNvPr>
          <p:cNvSpPr/>
          <p:nvPr/>
        </p:nvSpPr>
        <p:spPr>
          <a:xfrm>
            <a:off x="5949724" y="3870024"/>
            <a:ext cx="316021" cy="316021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cxnSp>
        <p:nvCxnSpPr>
          <p:cNvPr id="86" name="Conector recto 85">
            <a:extLst>
              <a:ext uri="{FF2B5EF4-FFF2-40B4-BE49-F238E27FC236}">
                <a16:creationId xmlns:a16="http://schemas.microsoft.com/office/drawing/2014/main" xmlns="" id="{B75C1F92-14EF-3241-AAD4-265AFDFB49B2}"/>
              </a:ext>
            </a:extLst>
          </p:cNvPr>
          <p:cNvCxnSpPr>
            <a:cxnSpLocks/>
          </p:cNvCxnSpPr>
          <p:nvPr/>
        </p:nvCxnSpPr>
        <p:spPr>
          <a:xfrm flipV="1">
            <a:off x="6112244" y="4177728"/>
            <a:ext cx="0" cy="175312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Elipse 86">
            <a:extLst>
              <a:ext uri="{FF2B5EF4-FFF2-40B4-BE49-F238E27FC236}">
                <a16:creationId xmlns:a16="http://schemas.microsoft.com/office/drawing/2014/main" xmlns="" id="{80F91139-D763-4E4F-A9F4-C9938A56B53E}"/>
              </a:ext>
            </a:extLst>
          </p:cNvPr>
          <p:cNvSpPr/>
          <p:nvPr/>
        </p:nvSpPr>
        <p:spPr>
          <a:xfrm>
            <a:off x="8011935" y="3853406"/>
            <a:ext cx="316021" cy="316021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cxnSp>
        <p:nvCxnSpPr>
          <p:cNvPr id="88" name="Conector recto 87">
            <a:extLst>
              <a:ext uri="{FF2B5EF4-FFF2-40B4-BE49-F238E27FC236}">
                <a16:creationId xmlns:a16="http://schemas.microsoft.com/office/drawing/2014/main" xmlns="" id="{02207425-F258-1B4E-BAA5-AEDB8385AA7F}"/>
              </a:ext>
            </a:extLst>
          </p:cNvPr>
          <p:cNvCxnSpPr>
            <a:cxnSpLocks/>
          </p:cNvCxnSpPr>
          <p:nvPr/>
        </p:nvCxnSpPr>
        <p:spPr>
          <a:xfrm flipV="1">
            <a:off x="8161890" y="4167730"/>
            <a:ext cx="0" cy="19215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Elipse 88">
            <a:extLst>
              <a:ext uri="{FF2B5EF4-FFF2-40B4-BE49-F238E27FC236}">
                <a16:creationId xmlns:a16="http://schemas.microsoft.com/office/drawing/2014/main" xmlns="" id="{D8E3FCE1-9476-1248-987E-4C0DAFAD8402}"/>
              </a:ext>
            </a:extLst>
          </p:cNvPr>
          <p:cNvSpPr/>
          <p:nvPr/>
        </p:nvSpPr>
        <p:spPr>
          <a:xfrm>
            <a:off x="8018313" y="2888779"/>
            <a:ext cx="316021" cy="316021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cxnSp>
        <p:nvCxnSpPr>
          <p:cNvPr id="90" name="Conector recto 89">
            <a:extLst>
              <a:ext uri="{FF2B5EF4-FFF2-40B4-BE49-F238E27FC236}">
                <a16:creationId xmlns:a16="http://schemas.microsoft.com/office/drawing/2014/main" xmlns="" id="{0F494E54-2038-8747-9B96-70B37C837586}"/>
              </a:ext>
            </a:extLst>
          </p:cNvPr>
          <p:cNvCxnSpPr>
            <a:cxnSpLocks/>
          </p:cNvCxnSpPr>
          <p:nvPr/>
        </p:nvCxnSpPr>
        <p:spPr>
          <a:xfrm flipV="1">
            <a:off x="8174036" y="2508672"/>
            <a:ext cx="0" cy="376932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68577F81-70B9-7241-AAA1-D72C6EB46E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4559" y="305448"/>
            <a:ext cx="4224780" cy="1613098"/>
          </a:xfrm>
          <a:prstGeom prst="rect">
            <a:avLst/>
          </a:prstGeom>
        </p:spPr>
      </p:pic>
      <p:grpSp>
        <p:nvGrpSpPr>
          <p:cNvPr id="92" name="Grupo 91">
            <a:extLst>
              <a:ext uri="{FF2B5EF4-FFF2-40B4-BE49-F238E27FC236}">
                <a16:creationId xmlns:a16="http://schemas.microsoft.com/office/drawing/2014/main" xmlns="" id="{9F79FB52-4EFE-CB44-BC11-C0F64B5713C5}"/>
              </a:ext>
            </a:extLst>
          </p:cNvPr>
          <p:cNvGrpSpPr/>
          <p:nvPr/>
        </p:nvGrpSpPr>
        <p:grpSpPr>
          <a:xfrm>
            <a:off x="849323" y="2910748"/>
            <a:ext cx="1260000" cy="1260000"/>
            <a:chOff x="2925999" y="2908202"/>
            <a:chExt cx="1260000" cy="1260000"/>
          </a:xfrm>
        </p:grpSpPr>
        <p:sp>
          <p:nvSpPr>
            <p:cNvPr id="93" name="Elipse 92">
              <a:extLst>
                <a:ext uri="{FF2B5EF4-FFF2-40B4-BE49-F238E27FC236}">
                  <a16:creationId xmlns:a16="http://schemas.microsoft.com/office/drawing/2014/main" xmlns="" id="{FB971515-93C8-CC46-A94C-1DC68F9C496D}"/>
                </a:ext>
              </a:extLst>
            </p:cNvPr>
            <p:cNvSpPr/>
            <p:nvPr/>
          </p:nvSpPr>
          <p:spPr>
            <a:xfrm>
              <a:off x="2925999" y="2908202"/>
              <a:ext cx="1260000" cy="1260000"/>
            </a:xfrm>
            <a:prstGeom prst="ellipse">
              <a:avLst/>
            </a:prstGeom>
            <a:solidFill>
              <a:srgbClr val="EDEEF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sp>
          <p:nvSpPr>
            <p:cNvPr id="94" name="Elipse 93">
              <a:extLst>
                <a:ext uri="{FF2B5EF4-FFF2-40B4-BE49-F238E27FC236}">
                  <a16:creationId xmlns:a16="http://schemas.microsoft.com/office/drawing/2014/main" xmlns="" id="{C5848870-9DB3-5F46-A235-8D6FE38B90C0}"/>
                </a:ext>
              </a:extLst>
            </p:cNvPr>
            <p:cNvSpPr/>
            <p:nvPr/>
          </p:nvSpPr>
          <p:spPr>
            <a:xfrm>
              <a:off x="3020999" y="3000570"/>
              <a:ext cx="1075264" cy="10752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</p:grpSp>
      <p:sp>
        <p:nvSpPr>
          <p:cNvPr id="32" name="Rectángulo 31">
            <a:extLst>
              <a:ext uri="{FF2B5EF4-FFF2-40B4-BE49-F238E27FC236}">
                <a16:creationId xmlns:a16="http://schemas.microsoft.com/office/drawing/2014/main" xmlns="" id="{97FCDD85-6984-C245-A075-F0DC0B9AB21D}"/>
              </a:ext>
            </a:extLst>
          </p:cNvPr>
          <p:cNvSpPr/>
          <p:nvPr/>
        </p:nvSpPr>
        <p:spPr>
          <a:xfrm>
            <a:off x="755922" y="3356871"/>
            <a:ext cx="1453995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37972" fontAlgn="ctr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424242"/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COBRE N°1</a:t>
            </a:r>
          </a:p>
        </p:txBody>
      </p:sp>
      <p:sp>
        <p:nvSpPr>
          <p:cNvPr id="72" name="Elipse 71">
            <a:extLst>
              <a:ext uri="{FF2B5EF4-FFF2-40B4-BE49-F238E27FC236}">
                <a16:creationId xmlns:a16="http://schemas.microsoft.com/office/drawing/2014/main" xmlns="" id="{29112F45-7057-A84B-B456-B3782CC0F14C}"/>
              </a:ext>
            </a:extLst>
          </p:cNvPr>
          <p:cNvSpPr/>
          <p:nvPr/>
        </p:nvSpPr>
        <p:spPr>
          <a:xfrm>
            <a:off x="632633" y="3363514"/>
            <a:ext cx="316021" cy="316021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75" name="Elipse 74">
            <a:extLst>
              <a:ext uri="{FF2B5EF4-FFF2-40B4-BE49-F238E27FC236}">
                <a16:creationId xmlns:a16="http://schemas.microsoft.com/office/drawing/2014/main" xmlns="" id="{AA6E091A-0A41-4744-A9EF-C26AA54BA586}"/>
              </a:ext>
            </a:extLst>
          </p:cNvPr>
          <p:cNvSpPr/>
          <p:nvPr/>
        </p:nvSpPr>
        <p:spPr>
          <a:xfrm>
            <a:off x="1839489" y="2923375"/>
            <a:ext cx="316021" cy="316021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5941813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5A2FC7B8-D398-E843-B983-F8DED96B1F99}"/>
              </a:ext>
            </a:extLst>
          </p:cNvPr>
          <p:cNvSpPr txBox="1"/>
          <p:nvPr/>
        </p:nvSpPr>
        <p:spPr>
          <a:xfrm>
            <a:off x="5452946" y="323386"/>
            <a:ext cx="3334215" cy="4226312"/>
          </a:xfrm>
          <a:prstGeom prst="rect">
            <a:avLst/>
          </a:prstGeom>
          <a:solidFill>
            <a:srgbClr val="FC5800"/>
          </a:solidFill>
        </p:spPr>
        <p:txBody>
          <a:bodyPr wrap="square" rtlCol="0">
            <a:spAutoFit/>
          </a:bodyPr>
          <a:lstStyle/>
          <a:p>
            <a:endParaRPr lang="es-CL" dirty="0">
              <a:solidFill>
                <a:prstClr val="black"/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A662E32C-08EE-AE46-A975-64592BEB677F}"/>
              </a:ext>
            </a:extLst>
          </p:cNvPr>
          <p:cNvSpPr/>
          <p:nvPr/>
        </p:nvSpPr>
        <p:spPr>
          <a:xfrm>
            <a:off x="5647267" y="2932604"/>
            <a:ext cx="2955996" cy="1230792"/>
          </a:xfrm>
          <a:prstGeom prst="rect">
            <a:avLst/>
          </a:prstGeom>
          <a:noFill/>
        </p:spPr>
        <p:txBody>
          <a:bodyPr wrap="square" lIns="107987" tIns="107987" rIns="107987" bIns="107987" anchor="ctr">
            <a:noAutofit/>
          </a:bodyPr>
          <a:lstStyle/>
          <a:p>
            <a:pPr marL="0" lvl="1" algn="r" defTabSz="685718">
              <a:lnSpc>
                <a:spcPts val="2000"/>
              </a:lnSpc>
              <a:defRPr/>
            </a:pPr>
            <a:r>
              <a:rPr lang="es-CL" sz="1600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  <a:t>Para poder sostenernos en el </a:t>
            </a:r>
            <a:br>
              <a:rPr lang="es-CL" sz="1600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</a:br>
            <a:r>
              <a:rPr lang="es-CL" sz="1600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  <a:t>tiempo, las operaciones se están transformando profundamente, con innovación, tecnología y excelencia operacional. </a:t>
            </a:r>
            <a:br>
              <a:rPr lang="es-CL" sz="1600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</a:br>
            <a:r>
              <a:rPr lang="es-CL" sz="1600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  <a:t>Y estamos promoviendo </a:t>
            </a:r>
            <a:br>
              <a:rPr lang="es-CL" sz="1600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</a:br>
            <a:r>
              <a:rPr lang="es-CL" sz="1600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  <a:t>un cambio cultural profundo. 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B971BAB3-B13A-5D44-8224-6237804D371A}"/>
              </a:ext>
            </a:extLst>
          </p:cNvPr>
          <p:cNvSpPr/>
          <p:nvPr/>
        </p:nvSpPr>
        <p:spPr>
          <a:xfrm>
            <a:off x="5395318" y="434919"/>
            <a:ext cx="3176129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600"/>
              </a:lnSpc>
            </a:pPr>
            <a:r>
              <a:rPr lang="es-CL" sz="2000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  <a:t>Los proyectos </a:t>
            </a:r>
            <a:r>
              <a:rPr lang="es-CL" sz="2000" spc="-40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  <a:t>estructurales </a:t>
            </a:r>
            <a:br>
              <a:rPr lang="es-CL" sz="2000" spc="-40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</a:br>
            <a:r>
              <a:rPr lang="es-CL" sz="2000" spc="-40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  <a:t>demandarán </a:t>
            </a:r>
            <a:r>
              <a:rPr lang="es-CL" sz="2000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  <a:t>inversiones por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276E1A2E-8BE2-FF43-9705-25F931E4360E}"/>
              </a:ext>
            </a:extLst>
          </p:cNvPr>
          <p:cNvSpPr txBox="1"/>
          <p:nvPr/>
        </p:nvSpPr>
        <p:spPr>
          <a:xfrm>
            <a:off x="272938" y="1211151"/>
            <a:ext cx="24421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dirty="0">
                <a:solidFill>
                  <a:srgbClr val="353535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  <a:t>Desarrollo Futuro </a:t>
            </a:r>
          </a:p>
          <a:p>
            <a:r>
              <a:rPr lang="es-CL" sz="1600" dirty="0">
                <a:solidFill>
                  <a:srgbClr val="353535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  <a:t>Andina, RT Sulfuros </a:t>
            </a:r>
          </a:p>
          <a:p>
            <a:r>
              <a:rPr lang="es-CL" sz="1600" dirty="0">
                <a:solidFill>
                  <a:srgbClr val="353535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  <a:t>Fase II y Desalinizadora </a:t>
            </a:r>
            <a:br>
              <a:rPr lang="es-CL" sz="1600" dirty="0">
                <a:solidFill>
                  <a:srgbClr val="353535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</a:br>
            <a:r>
              <a:rPr lang="es-CL" sz="1600" dirty="0">
                <a:solidFill>
                  <a:srgbClr val="353535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  <a:t>para el Distrito Norte.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F323AA36-4807-714A-B97C-CCAEF1B1A1E6}"/>
              </a:ext>
            </a:extLst>
          </p:cNvPr>
          <p:cNvSpPr/>
          <p:nvPr/>
        </p:nvSpPr>
        <p:spPr>
          <a:xfrm>
            <a:off x="272938" y="243209"/>
            <a:ext cx="24331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800" dirty="0">
                <a:solidFill>
                  <a:srgbClr val="FC5800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  <a:t>Otros proyectos </a:t>
            </a:r>
            <a:br>
              <a:rPr lang="es-CL" sz="2800" dirty="0">
                <a:solidFill>
                  <a:srgbClr val="FC5800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</a:br>
            <a:r>
              <a:rPr lang="es-CL" sz="2800" dirty="0">
                <a:solidFill>
                  <a:srgbClr val="FC5800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  <a:t>en estudio:</a:t>
            </a:r>
            <a:endParaRPr lang="es-ES" sz="2800" dirty="0">
              <a:solidFill>
                <a:srgbClr val="FC5800"/>
              </a:solidFill>
              <a:latin typeface="Roboto Condensed" pitchFamily="2" charset="0"/>
              <a:ea typeface="Roboto Condensed" pitchFamily="2" charset="0"/>
              <a:cs typeface="Calibri Light" panose="020F0302020204030204" pitchFamily="34" charset="0"/>
            </a:endParaRPr>
          </a:p>
        </p:txBody>
      </p:sp>
      <p:sp>
        <p:nvSpPr>
          <p:cNvPr id="19" name="6 CuadroTexto">
            <a:extLst>
              <a:ext uri="{FF2B5EF4-FFF2-40B4-BE49-F238E27FC236}">
                <a16:creationId xmlns:a16="http://schemas.microsoft.com/office/drawing/2014/main" xmlns="" id="{B5AC1670-5117-114A-8576-DAB4C447F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214" y="4610889"/>
            <a:ext cx="8971382" cy="191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7596" tIns="33799" rIns="67596" bIns="33799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337972" fontAlgn="base">
              <a:spcBef>
                <a:spcPct val="0"/>
              </a:spcBef>
              <a:spcAft>
                <a:spcPct val="0"/>
              </a:spcAft>
            </a:pPr>
            <a:r>
              <a:rPr lang="es-CL" sz="800" dirty="0">
                <a:solidFill>
                  <a:srgbClr val="353535"/>
                </a:solidFill>
                <a:latin typeface="Calibri" charset="0"/>
                <a:ea typeface="Calibri" charset="0"/>
                <a:cs typeface="Calibri" charset="0"/>
              </a:rPr>
              <a:t>Los diseños y las ejecuciones de los proyectos de Codelco que entre 2019-2028 requieren inversiones por US$ 20 mil millones están siendo revisados para capturar valor por US$ 8.000 millones.</a:t>
            </a:r>
            <a:endParaRPr lang="en-US" sz="800" dirty="0">
              <a:solidFill>
                <a:srgbClr val="353535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556B9EF9-7F2D-AF44-A110-B6B9E253BB73}"/>
              </a:ext>
            </a:extLst>
          </p:cNvPr>
          <p:cNvSpPr/>
          <p:nvPr/>
        </p:nvSpPr>
        <p:spPr>
          <a:xfrm>
            <a:off x="5760867" y="1064635"/>
            <a:ext cx="29889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4800" b="1" spc="30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Calibri" panose="020F0502020204030204" pitchFamily="34" charset="0"/>
              </a:rPr>
              <a:t>US$ 17 mil </a:t>
            </a:r>
            <a:endParaRPr lang="es-CL" sz="4800" b="1" spc="30" dirty="0"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3E7459A2-1D67-784C-84F2-C60731D196F8}"/>
              </a:ext>
            </a:extLst>
          </p:cNvPr>
          <p:cNvSpPr/>
          <p:nvPr/>
        </p:nvSpPr>
        <p:spPr>
          <a:xfrm>
            <a:off x="5403785" y="1970936"/>
            <a:ext cx="3136953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600"/>
              </a:lnSpc>
            </a:pPr>
            <a:r>
              <a:rPr lang="es-CL" sz="4800" b="1" spc="30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Calibri" panose="020F0502020204030204" pitchFamily="34" charset="0"/>
              </a:rPr>
              <a:t>millones</a:t>
            </a:r>
          </a:p>
          <a:p>
            <a:pPr algn="r">
              <a:lnSpc>
                <a:spcPts val="2600"/>
              </a:lnSpc>
            </a:pPr>
            <a:r>
              <a:rPr lang="es-CL" dirty="0" smtClean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  <a:t>hasta </a:t>
            </a:r>
            <a:r>
              <a:rPr lang="es-CL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  <a:t>2028*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8CDFEE1D-0C96-6A4D-B2FB-E0BA6137D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4847" y="320640"/>
            <a:ext cx="2430494" cy="197619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717E52CD-A3DA-084F-9507-D1E5B47F8D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4847" y="2436542"/>
            <a:ext cx="2448820" cy="2113156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xmlns="" id="{A24C9686-ECDE-1E42-ABF1-4291C6B766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064" y="2430870"/>
            <a:ext cx="2275447" cy="211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9156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4891EAD8-AFF1-9242-9A70-5B1E4E88B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314" y="292981"/>
            <a:ext cx="8505372" cy="4557538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A3AA2E61-3689-624D-9E2D-C652389F88A4}"/>
              </a:ext>
            </a:extLst>
          </p:cNvPr>
          <p:cNvSpPr/>
          <p:nvPr/>
        </p:nvSpPr>
        <p:spPr>
          <a:xfrm>
            <a:off x="3776133" y="3075712"/>
            <a:ext cx="4706629" cy="8780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_tradnl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37F0F0AE-1ED7-0C44-916A-00C857BA943A}"/>
              </a:ext>
            </a:extLst>
          </p:cNvPr>
          <p:cNvSpPr/>
          <p:nvPr/>
        </p:nvSpPr>
        <p:spPr>
          <a:xfrm>
            <a:off x="3320321" y="3154618"/>
            <a:ext cx="5128573" cy="813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800"/>
              </a:lnSpc>
            </a:pPr>
            <a:r>
              <a:rPr lang="es-CL" sz="2900" spc="40" dirty="0">
                <a:solidFill>
                  <a:srgbClr val="FC5800"/>
                </a:solidFill>
                <a:latin typeface="Roboto Condensed" pitchFamily="2" charset="0"/>
                <a:ea typeface="Roboto Condensed" pitchFamily="2" charset="0"/>
              </a:rPr>
              <a:t>¡NOS TRANSFORMAMOS HOY </a:t>
            </a:r>
            <a:br>
              <a:rPr lang="es-CL" sz="2900" spc="40" dirty="0">
                <a:solidFill>
                  <a:srgbClr val="FC5800"/>
                </a:solidFill>
                <a:latin typeface="Roboto Condensed" pitchFamily="2" charset="0"/>
                <a:ea typeface="Roboto Condensed" pitchFamily="2" charset="0"/>
              </a:rPr>
            </a:br>
            <a:r>
              <a:rPr lang="es-CL" sz="2900" spc="40" dirty="0">
                <a:solidFill>
                  <a:srgbClr val="FC5800"/>
                </a:solidFill>
                <a:latin typeface="Roboto Condensed" pitchFamily="2" charset="0"/>
                <a:ea typeface="Roboto Condensed" pitchFamily="2" charset="0"/>
              </a:rPr>
              <a:t>POR EL FUTURO DE CHILE!</a:t>
            </a:r>
          </a:p>
        </p:txBody>
      </p:sp>
    </p:spTree>
    <p:extLst>
      <p:ext uri="{BB962C8B-B14F-4D97-AF65-F5344CB8AC3E}">
        <p14:creationId xmlns:p14="http://schemas.microsoft.com/office/powerpoint/2010/main" val="33626001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368D9E13-4885-7A4D-8235-FB2D1947A3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947" y="1359597"/>
            <a:ext cx="3459233" cy="3405182"/>
          </a:xfrm>
          <a:prstGeom prst="rect">
            <a:avLst/>
          </a:prstGeom>
        </p:spPr>
      </p:pic>
      <p:graphicFrame>
        <p:nvGraphicFramePr>
          <p:cNvPr id="14" name="13 Objeto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44195" y="643832"/>
          <a:ext cx="1190" cy="8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14" name="Diapositiva de think-cell" r:id="rId6" imgW="360" imgH="360" progId="TCLayout.ActiveDocument.1">
                  <p:embed/>
                </p:oleObj>
              </mc:Choice>
              <mc:Fallback>
                <p:oleObj name="Diapositiva de think-cell" r:id="rId6" imgW="360" imgH="360" progId="TCLayout.ActiveDocument.1">
                  <p:embed/>
                  <p:pic>
                    <p:nvPicPr>
                      <p:cNvPr id="14" name="13 Objeto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44195" y="643832"/>
                        <a:ext cx="1190" cy="8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4 Rectángulo" hidden="1"/>
          <p:cNvSpPr/>
          <p:nvPr>
            <p:custDataLst>
              <p:tags r:id="rId3"/>
            </p:custDataLst>
          </p:nvPr>
        </p:nvSpPr>
        <p:spPr bwMode="auto">
          <a:xfrm>
            <a:off x="1143001" y="642941"/>
            <a:ext cx="119063" cy="8929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  <a:tileRect/>
          </a:gradFill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42900">
              <a:spcBef>
                <a:spcPct val="0"/>
              </a:spcBef>
              <a:spcAft>
                <a:spcPct val="0"/>
              </a:spcAft>
            </a:pPr>
            <a:endParaRPr lang="es-MX" sz="2400" b="1" dirty="0">
              <a:solidFill>
                <a:prstClr val="white"/>
              </a:solidFill>
              <a:sym typeface="Calibri" panose="020F050202020403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DF18EBDD-58C8-EF4E-8C52-A1D09A54C80D}"/>
              </a:ext>
            </a:extLst>
          </p:cNvPr>
          <p:cNvSpPr/>
          <p:nvPr/>
        </p:nvSpPr>
        <p:spPr>
          <a:xfrm>
            <a:off x="270565" y="358347"/>
            <a:ext cx="576095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s-CL" sz="2700" spc="-50" dirty="0">
                <a:solidFill>
                  <a:srgbClr val="353535"/>
                </a:solidFill>
                <a:latin typeface="Roboto Condensed" pitchFamily="2" charset="0"/>
                <a:ea typeface="Roboto Condensed" pitchFamily="2" charset="0"/>
                <a:cs typeface="Calibri" panose="020F0502020204030204" pitchFamily="34" charset="0"/>
              </a:rPr>
              <a:t>La urgencia </a:t>
            </a:r>
            <a:r>
              <a:rPr lang="es-CL" sz="2700" spc="-50" dirty="0">
                <a:solidFill>
                  <a:srgbClr val="353535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  <a:t>llegó para quedarse: </a:t>
            </a:r>
            <a:br>
              <a:rPr lang="es-CL" sz="2700" spc="-50" dirty="0">
                <a:solidFill>
                  <a:srgbClr val="353535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</a:br>
            <a:r>
              <a:rPr lang="es-CL" sz="2700" spc="-50" dirty="0">
                <a:solidFill>
                  <a:srgbClr val="353535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  <a:t>¿Por qué nos estamos transformando? </a:t>
            </a:r>
            <a:endParaRPr lang="es-CL" sz="2700" spc="-50" dirty="0">
              <a:solidFill>
                <a:srgbClr val="353535"/>
              </a:solidFill>
              <a:effectLst/>
              <a:latin typeface="Roboto Condensed" pitchFamily="2" charset="0"/>
              <a:ea typeface="Roboto Condensed" pitchFamily="2" charset="0"/>
              <a:cs typeface="Calibri Light" panose="020F030202020403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627330" y="346314"/>
            <a:ext cx="328830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s-CL" dirty="0">
                <a:solidFill>
                  <a:srgbClr val="FC5800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  <a:t>Debemos priorizar qué </a:t>
            </a:r>
          </a:p>
          <a:p>
            <a:pPr>
              <a:lnSpc>
                <a:spcPts val="2000"/>
              </a:lnSpc>
            </a:pPr>
            <a:r>
              <a:rPr lang="es-CL" dirty="0">
                <a:solidFill>
                  <a:srgbClr val="FC5800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  <a:t>proyectos haremos, analizando </a:t>
            </a:r>
          </a:p>
          <a:p>
            <a:pPr>
              <a:lnSpc>
                <a:spcPts val="2000"/>
              </a:lnSpc>
            </a:pPr>
            <a:r>
              <a:rPr lang="es-CL" dirty="0">
                <a:solidFill>
                  <a:srgbClr val="FC5800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  <a:t>su costo contra la rentabilidad</a:t>
            </a:r>
            <a:endParaRPr lang="es-ES" dirty="0">
              <a:solidFill>
                <a:srgbClr val="FC5800"/>
              </a:solidFill>
              <a:latin typeface="Roboto Condensed" pitchFamily="2" charset="0"/>
              <a:ea typeface="Roboto Condensed" pitchFamily="2" charset="0"/>
              <a:cs typeface="Calibri Light" panose="020F030202020403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028CEB51-6C5D-4F4F-BD1D-C77DE3C5B314}"/>
              </a:ext>
            </a:extLst>
          </p:cNvPr>
          <p:cNvSpPr/>
          <p:nvPr/>
        </p:nvSpPr>
        <p:spPr>
          <a:xfrm>
            <a:off x="520027" y="1665613"/>
            <a:ext cx="3112498" cy="2836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  <a:spcAft>
                <a:spcPts val="800"/>
              </a:spcAft>
            </a:pPr>
            <a:r>
              <a:rPr lang="es-CL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Nuestros yacimientos son cada vez más profundos, se están agotando y son de menor calidad (mayor cantidad de impurezas).</a:t>
            </a:r>
          </a:p>
          <a:p>
            <a:pPr>
              <a:lnSpc>
                <a:spcPts val="1400"/>
              </a:lnSpc>
              <a:spcAft>
                <a:spcPts val="800"/>
              </a:spcAft>
            </a:pPr>
            <a:r>
              <a:rPr lang="es-CL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 costo de la mano de obra y de los insumos </a:t>
            </a:r>
            <a:br>
              <a:rPr lang="es-CL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CL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clave se ha incrementado.</a:t>
            </a:r>
          </a:p>
          <a:p>
            <a:pPr>
              <a:lnSpc>
                <a:spcPts val="1400"/>
              </a:lnSpc>
              <a:spcAft>
                <a:spcPts val="800"/>
              </a:spcAft>
            </a:pPr>
            <a:r>
              <a:rPr lang="es-CL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US$ 17 mil millones requiere la construcción </a:t>
            </a:r>
            <a:br>
              <a:rPr lang="es-CL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CL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los proyectos estructurales (2019-2026).</a:t>
            </a:r>
          </a:p>
          <a:p>
            <a:pPr>
              <a:lnSpc>
                <a:spcPts val="1400"/>
              </a:lnSpc>
              <a:spcAft>
                <a:spcPts val="800"/>
              </a:spcAft>
            </a:pPr>
            <a:r>
              <a:rPr lang="es-CL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US$ 22 mil millones para otros proyectos de desarrollo, reemplazo o refacción de equipos </a:t>
            </a:r>
            <a:br>
              <a:rPr lang="es-CL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CL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instalaciones, tecnología, sustentabilidad, relaves y desarrollo minero.</a:t>
            </a:r>
          </a:p>
          <a:p>
            <a:pPr>
              <a:lnSpc>
                <a:spcPts val="1400"/>
              </a:lnSpc>
              <a:spcAft>
                <a:spcPts val="800"/>
              </a:spcAft>
            </a:pPr>
            <a:r>
              <a:rPr lang="es-CL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 grandes fluctuaciones del precio y </a:t>
            </a:r>
            <a:br>
              <a:rPr lang="es-CL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CL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mercado del cobre llegaron para quedarse. 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xmlns="" id="{3D984CDF-CD23-384B-95B3-ACD2B0FDC07D}"/>
              </a:ext>
            </a:extLst>
          </p:cNvPr>
          <p:cNvCxnSpPr>
            <a:cxnSpLocks/>
          </p:cNvCxnSpPr>
          <p:nvPr/>
        </p:nvCxnSpPr>
        <p:spPr>
          <a:xfrm flipV="1">
            <a:off x="5563144" y="426770"/>
            <a:ext cx="0" cy="715254"/>
          </a:xfrm>
          <a:prstGeom prst="line">
            <a:avLst/>
          </a:prstGeom>
          <a:ln w="6350" cmpd="sng"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4937FA58-B98C-5944-8FA9-46FD2ECF14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1608" y="1376621"/>
            <a:ext cx="1723850" cy="3370740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xmlns="" id="{E5CDB763-55D0-3848-8265-AA2A4BE8CE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0886" y="1376621"/>
            <a:ext cx="3080845" cy="1584294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xmlns="" id="{68BA6B6B-1AED-2144-8DD6-F0DE87673D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0886" y="3103647"/>
            <a:ext cx="3080845" cy="162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3468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xmlns="" id="{AFD986FF-68E5-204B-90BB-5F94712B2B81}"/>
              </a:ext>
            </a:extLst>
          </p:cNvPr>
          <p:cNvSpPr/>
          <p:nvPr/>
        </p:nvSpPr>
        <p:spPr>
          <a:xfrm>
            <a:off x="2898731" y="302885"/>
            <a:ext cx="3299641" cy="4427376"/>
          </a:xfrm>
          <a:prstGeom prst="rect">
            <a:avLst/>
          </a:prstGeom>
          <a:solidFill>
            <a:srgbClr val="FF510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D7BD96F2-5795-0A4F-BD06-E45AA316E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445" y="318397"/>
            <a:ext cx="2439263" cy="439219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3ECD13B5-7A22-0442-AEBC-BEE5C548F4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8234" y="307222"/>
            <a:ext cx="2476402" cy="4455996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58034DE2-0A3E-C649-8365-D5748D02FCCD}"/>
              </a:ext>
            </a:extLst>
          </p:cNvPr>
          <p:cNvSpPr txBox="1"/>
          <p:nvPr/>
        </p:nvSpPr>
        <p:spPr>
          <a:xfrm>
            <a:off x="2886498" y="325314"/>
            <a:ext cx="3296844" cy="4404947"/>
          </a:xfrm>
          <a:prstGeom prst="rect">
            <a:avLst/>
          </a:prstGeom>
          <a:solidFill>
            <a:srgbClr val="FC5800"/>
          </a:solidFill>
        </p:spPr>
        <p:txBody>
          <a:bodyPr wrap="square" rtlCol="0">
            <a:spAutoFit/>
          </a:bodyPr>
          <a:lstStyle/>
          <a:p>
            <a:endParaRPr lang="es-CL" dirty="0"/>
          </a:p>
        </p:txBody>
      </p:sp>
      <p:sp>
        <p:nvSpPr>
          <p:cNvPr id="15" name="TextBox 21">
            <a:extLst>
              <a:ext uri="{FF2B5EF4-FFF2-40B4-BE49-F238E27FC236}">
                <a16:creationId xmlns:a16="http://schemas.microsoft.com/office/drawing/2014/main" xmlns="" id="{E1B78410-C9DF-934C-869B-131D255327F1}"/>
              </a:ext>
            </a:extLst>
          </p:cNvPr>
          <p:cNvSpPr txBox="1"/>
          <p:nvPr/>
        </p:nvSpPr>
        <p:spPr bwMode="gray">
          <a:xfrm>
            <a:off x="506170" y="2984611"/>
            <a:ext cx="2036233" cy="608525"/>
          </a:xfrm>
          <a:prstGeom prst="rect">
            <a:avLst/>
          </a:prstGeom>
          <a:noFill/>
        </p:spPr>
        <p:txBody>
          <a:bodyPr wrap="square" lIns="27000" tIns="27000" rIns="27000" bIns="27000" rtlCol="0">
            <a:spAutoFit/>
          </a:bodyPr>
          <a:lstStyle/>
          <a:p>
            <a:pPr defTabSz="685800"/>
            <a:r>
              <a:rPr lang="es-ES" sz="3600" b="1" spc="-100" dirty="0">
                <a:solidFill>
                  <a:srgbClr val="FC5800"/>
                </a:solidFill>
                <a:latin typeface="Roboto Condensed" pitchFamily="2" charset="0"/>
                <a:ea typeface="Roboto Condensed" pitchFamily="2" charset="0"/>
                <a:cs typeface="Calibri" panose="020F0502020204030204" pitchFamily="34" charset="0"/>
              </a:rPr>
              <a:t>US$ 1.000</a:t>
            </a:r>
          </a:p>
        </p:txBody>
      </p:sp>
      <p:sp>
        <p:nvSpPr>
          <p:cNvPr id="16" name="TextBox 22">
            <a:extLst>
              <a:ext uri="{FF2B5EF4-FFF2-40B4-BE49-F238E27FC236}">
                <a16:creationId xmlns:a16="http://schemas.microsoft.com/office/drawing/2014/main" xmlns="" id="{D50E9782-2B7F-1441-93D0-24F2CC4241AC}"/>
              </a:ext>
            </a:extLst>
          </p:cNvPr>
          <p:cNvSpPr txBox="1"/>
          <p:nvPr/>
        </p:nvSpPr>
        <p:spPr bwMode="gray">
          <a:xfrm>
            <a:off x="523104" y="2514494"/>
            <a:ext cx="2013586" cy="541840"/>
          </a:xfrm>
          <a:prstGeom prst="rect">
            <a:avLst/>
          </a:prstGeom>
          <a:noFill/>
        </p:spPr>
        <p:txBody>
          <a:bodyPr wrap="square" lIns="27000" tIns="27000" rIns="27000" bIns="27000" rtlCol="0">
            <a:spAutoFit/>
          </a:bodyPr>
          <a:lstStyle/>
          <a:p>
            <a:pPr defTabSz="685800">
              <a:lnSpc>
                <a:spcPts val="1620"/>
              </a:lnSpc>
              <a:spcBef>
                <a:spcPts val="450"/>
              </a:spcBef>
            </a:pPr>
            <a:r>
              <a:rPr lang="es-ES" sz="2000" dirty="0">
                <a:solidFill>
                  <a:srgbClr val="52636D"/>
                </a:solidFill>
                <a:latin typeface="Roboto Condensed" pitchFamily="2" charset="0"/>
                <a:ea typeface="Roboto Condensed" pitchFamily="2" charset="0"/>
                <a:cs typeface="Calibri" panose="020F0502020204030204" pitchFamily="34" charset="0"/>
              </a:rPr>
              <a:t>Aumento de </a:t>
            </a:r>
          </a:p>
          <a:p>
            <a:pPr defTabSz="685800">
              <a:lnSpc>
                <a:spcPts val="1620"/>
              </a:lnSpc>
              <a:spcBef>
                <a:spcPts val="450"/>
              </a:spcBef>
            </a:pPr>
            <a:r>
              <a:rPr lang="es-ES" sz="2000" dirty="0">
                <a:solidFill>
                  <a:srgbClr val="52636D"/>
                </a:solidFill>
                <a:latin typeface="Roboto Condensed" pitchFamily="2" charset="0"/>
                <a:ea typeface="Roboto Condensed" pitchFamily="2" charset="0"/>
                <a:cs typeface="Calibri" panose="020F0502020204030204" pitchFamily="34" charset="0"/>
              </a:rPr>
              <a:t>excedentes</a:t>
            </a:r>
          </a:p>
        </p:txBody>
      </p:sp>
      <p:sp>
        <p:nvSpPr>
          <p:cNvPr id="18" name="TextBox 24">
            <a:extLst>
              <a:ext uri="{FF2B5EF4-FFF2-40B4-BE49-F238E27FC236}">
                <a16:creationId xmlns:a16="http://schemas.microsoft.com/office/drawing/2014/main" xmlns="" id="{5B670795-8035-0740-87C5-C4E4E2B36B55}"/>
              </a:ext>
            </a:extLst>
          </p:cNvPr>
          <p:cNvSpPr txBox="1"/>
          <p:nvPr/>
        </p:nvSpPr>
        <p:spPr bwMode="gray">
          <a:xfrm>
            <a:off x="505798" y="3977798"/>
            <a:ext cx="2749752" cy="529016"/>
          </a:xfrm>
          <a:prstGeom prst="rect">
            <a:avLst/>
          </a:prstGeom>
          <a:noFill/>
        </p:spPr>
        <p:txBody>
          <a:bodyPr wrap="square" lIns="27000" tIns="27000" rIns="27000" bIns="27000" rtlCol="0">
            <a:spAutoFit/>
          </a:bodyPr>
          <a:lstStyle/>
          <a:p>
            <a:pPr defTabSz="685800">
              <a:lnSpc>
                <a:spcPts val="1900"/>
              </a:lnSpc>
              <a:spcBef>
                <a:spcPts val="450"/>
              </a:spcBef>
            </a:pPr>
            <a:r>
              <a:rPr lang="es-ES" sz="1500" spc="-40" dirty="0">
                <a:solidFill>
                  <a:srgbClr val="52636D"/>
                </a:solidFill>
                <a:latin typeface="Roboto Condensed" pitchFamily="2" charset="0"/>
                <a:ea typeface="Roboto Condensed" pitchFamily="2" charset="0"/>
                <a:cs typeface="Calibri" panose="020F0502020204030204" pitchFamily="34" charset="0"/>
              </a:rPr>
              <a:t>por año a partir del año 2021 </a:t>
            </a:r>
            <a:r>
              <a:rPr lang="es-ES" sz="1500" dirty="0">
                <a:solidFill>
                  <a:srgbClr val="52636D"/>
                </a:solidFill>
                <a:latin typeface="Roboto Condensed" pitchFamily="2" charset="0"/>
                <a:ea typeface="Roboto Condensed" pitchFamily="2" charset="0"/>
                <a:cs typeface="Calibri" panose="020F0502020204030204" pitchFamily="34" charset="0"/>
              </a:rPr>
              <a:t/>
            </a:r>
            <a:br>
              <a:rPr lang="es-ES" sz="1500" dirty="0">
                <a:solidFill>
                  <a:srgbClr val="52636D"/>
                </a:solidFill>
                <a:latin typeface="Roboto Condensed" pitchFamily="2" charset="0"/>
                <a:ea typeface="Roboto Condensed" pitchFamily="2" charset="0"/>
                <a:cs typeface="Calibri" panose="020F0502020204030204" pitchFamily="34" charset="0"/>
              </a:rPr>
            </a:br>
            <a:r>
              <a:rPr lang="es-ES" sz="1500" dirty="0">
                <a:solidFill>
                  <a:srgbClr val="52636D"/>
                </a:solidFill>
                <a:latin typeface="Roboto Condensed" pitchFamily="2" charset="0"/>
                <a:ea typeface="Roboto Condensed" pitchFamily="2" charset="0"/>
                <a:cs typeface="Calibri" panose="020F0502020204030204" pitchFamily="34" charset="0"/>
              </a:rPr>
              <a:t>US$ 400 millones en 2020.</a:t>
            </a:r>
          </a:p>
        </p:txBody>
      </p:sp>
      <p:sp>
        <p:nvSpPr>
          <p:cNvPr id="22" name="TextBox 26">
            <a:extLst>
              <a:ext uri="{FF2B5EF4-FFF2-40B4-BE49-F238E27FC236}">
                <a16:creationId xmlns:a16="http://schemas.microsoft.com/office/drawing/2014/main" xmlns="" id="{6AA77F20-5343-9144-834A-217C18951508}"/>
              </a:ext>
            </a:extLst>
          </p:cNvPr>
          <p:cNvSpPr txBox="1"/>
          <p:nvPr/>
        </p:nvSpPr>
        <p:spPr bwMode="gray">
          <a:xfrm>
            <a:off x="6567246" y="541533"/>
            <a:ext cx="2339362" cy="535428"/>
          </a:xfrm>
          <a:prstGeom prst="rect">
            <a:avLst/>
          </a:prstGeom>
          <a:noFill/>
        </p:spPr>
        <p:txBody>
          <a:bodyPr wrap="square" lIns="27000" tIns="27000" rIns="27000" bIns="27000" rtlCol="0">
            <a:spAutoFit/>
          </a:bodyPr>
          <a:lstStyle/>
          <a:p>
            <a:pPr defTabSz="685800">
              <a:lnSpc>
                <a:spcPts val="1600"/>
              </a:lnSpc>
              <a:spcBef>
                <a:spcPts val="450"/>
              </a:spcBef>
            </a:pPr>
            <a:r>
              <a:rPr lang="es-ES" sz="2000" spc="-50" dirty="0">
                <a:solidFill>
                  <a:srgbClr val="52636D"/>
                </a:solidFill>
                <a:latin typeface="Roboto Condensed" pitchFamily="2" charset="0"/>
                <a:ea typeface="Roboto Condensed" pitchFamily="2" charset="0"/>
                <a:cs typeface="Calibri" panose="020F0502020204030204" pitchFamily="34" charset="0"/>
              </a:rPr>
              <a:t>Ahorro en inversiones </a:t>
            </a:r>
          </a:p>
          <a:p>
            <a:pPr defTabSz="685800">
              <a:lnSpc>
                <a:spcPts val="1600"/>
              </a:lnSpc>
              <a:spcBef>
                <a:spcPts val="450"/>
              </a:spcBef>
            </a:pPr>
            <a:r>
              <a:rPr lang="es-ES" spc="-50" dirty="0">
                <a:solidFill>
                  <a:srgbClr val="52636D"/>
                </a:solidFill>
                <a:latin typeface="Roboto Condensed" pitchFamily="2" charset="0"/>
                <a:ea typeface="Roboto Condensed" pitchFamily="2" charset="0"/>
                <a:cs typeface="Calibri" panose="020F0502020204030204" pitchFamily="34" charset="0"/>
              </a:rPr>
              <a:t>(2019 - 2028)</a:t>
            </a:r>
          </a:p>
        </p:txBody>
      </p:sp>
      <p:sp>
        <p:nvSpPr>
          <p:cNvPr id="23" name="TextBox 27">
            <a:extLst>
              <a:ext uri="{FF2B5EF4-FFF2-40B4-BE49-F238E27FC236}">
                <a16:creationId xmlns:a16="http://schemas.microsoft.com/office/drawing/2014/main" xmlns="" id="{665BEBF0-94CB-7044-AE76-6330165F6479}"/>
              </a:ext>
            </a:extLst>
          </p:cNvPr>
          <p:cNvSpPr txBox="1"/>
          <p:nvPr/>
        </p:nvSpPr>
        <p:spPr bwMode="gray">
          <a:xfrm>
            <a:off x="6602612" y="2074244"/>
            <a:ext cx="1785809" cy="516192"/>
          </a:xfrm>
          <a:prstGeom prst="rect">
            <a:avLst/>
          </a:prstGeom>
          <a:noFill/>
        </p:spPr>
        <p:txBody>
          <a:bodyPr wrap="square" lIns="27000" tIns="27000" rIns="27000" bIns="27000" rtlCol="0">
            <a:spAutoFit/>
          </a:bodyPr>
          <a:lstStyle/>
          <a:p>
            <a:pPr defTabSz="685800">
              <a:lnSpc>
                <a:spcPts val="1800"/>
              </a:lnSpc>
              <a:spcBef>
                <a:spcPts val="450"/>
              </a:spcBef>
            </a:pPr>
            <a:r>
              <a:rPr lang="es-ES" sz="1500" dirty="0">
                <a:solidFill>
                  <a:srgbClr val="52636D"/>
                </a:solidFill>
                <a:latin typeface="Roboto Condensed" pitchFamily="2" charset="0"/>
                <a:ea typeface="Roboto Condensed" pitchFamily="2" charset="0"/>
                <a:cs typeface="Calibri"/>
              </a:rPr>
              <a:t>equivale al 20% de la cartera de proyectos.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B6ACD15F-83D5-6343-BC14-90066115F673}"/>
              </a:ext>
            </a:extLst>
          </p:cNvPr>
          <p:cNvSpPr/>
          <p:nvPr/>
        </p:nvSpPr>
        <p:spPr>
          <a:xfrm>
            <a:off x="3047521" y="650459"/>
            <a:ext cx="3985189" cy="13792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lnSpc>
                <a:spcPts val="3300"/>
              </a:lnSpc>
              <a:buClr>
                <a:srgbClr val="008998"/>
              </a:buClr>
              <a:buSzPct val="100000"/>
            </a:pPr>
            <a:r>
              <a:rPr lang="es-ES" sz="3200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  <a:t>Cuáles son </a:t>
            </a:r>
          </a:p>
          <a:p>
            <a:pPr fontAlgn="t">
              <a:lnSpc>
                <a:spcPts val="3300"/>
              </a:lnSpc>
              <a:buClr>
                <a:srgbClr val="008998"/>
              </a:buClr>
              <a:buSzPct val="100000"/>
            </a:pPr>
            <a:r>
              <a:rPr lang="es-ES" sz="3200" spc="-40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  <a:t>los objetivos de la </a:t>
            </a:r>
            <a:r>
              <a:rPr lang="es-ES" sz="3200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  <a:t>transformación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8F6DD5E7-00E1-CF40-9264-8717A9C7E65E}"/>
              </a:ext>
            </a:extLst>
          </p:cNvPr>
          <p:cNvSpPr/>
          <p:nvPr/>
        </p:nvSpPr>
        <p:spPr>
          <a:xfrm>
            <a:off x="3083285" y="2035998"/>
            <a:ext cx="3148727" cy="2333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ts val="2200"/>
              </a:lnSpc>
              <a:spcBef>
                <a:spcPts val="450"/>
              </a:spcBef>
            </a:pPr>
            <a:r>
              <a:rPr lang="es-ES" sz="1700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  <a:t>Permitirán posicionar a Codelco </a:t>
            </a:r>
            <a:br>
              <a:rPr lang="es-ES" sz="1700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</a:br>
            <a:r>
              <a:rPr lang="es-ES" sz="1700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  <a:t>en el segundo cuartil de costos, asegurando el financiamiento </a:t>
            </a:r>
            <a:br>
              <a:rPr lang="es-ES" sz="1700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</a:br>
            <a:r>
              <a:rPr lang="es-ES" sz="1700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  <a:t>y desarrollo de nuestros </a:t>
            </a:r>
            <a:br>
              <a:rPr lang="es-ES" sz="1700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</a:br>
            <a:r>
              <a:rPr lang="es-ES" sz="1700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  <a:t>proyectos estructurales, para </a:t>
            </a:r>
            <a:br>
              <a:rPr lang="es-ES" sz="1700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</a:br>
            <a:r>
              <a:rPr lang="es-ES" sz="1700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  <a:t>ser competitivos y mantener </a:t>
            </a:r>
            <a:br>
              <a:rPr lang="es-ES" sz="1700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</a:br>
            <a:r>
              <a:rPr lang="es-ES" sz="1700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  <a:t>el aporte de Codelco </a:t>
            </a:r>
            <a:br>
              <a:rPr lang="es-ES" sz="1700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</a:br>
            <a:r>
              <a:rPr lang="es-ES" sz="1700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  <a:t>al país por 50 años más.</a:t>
            </a:r>
          </a:p>
        </p:txBody>
      </p: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xmlns="" id="{7058D203-641A-1E4A-9B1D-992EE710A234}"/>
              </a:ext>
            </a:extLst>
          </p:cNvPr>
          <p:cNvCxnSpPr>
            <a:cxnSpLocks/>
          </p:cNvCxnSpPr>
          <p:nvPr/>
        </p:nvCxnSpPr>
        <p:spPr>
          <a:xfrm flipH="1">
            <a:off x="806827" y="2186537"/>
            <a:ext cx="595857" cy="0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21">
            <a:extLst>
              <a:ext uri="{FF2B5EF4-FFF2-40B4-BE49-F238E27FC236}">
                <a16:creationId xmlns:a16="http://schemas.microsoft.com/office/drawing/2014/main" xmlns="" id="{1E60443E-7C1B-6141-9EB9-2D26782AAB4E}"/>
              </a:ext>
            </a:extLst>
          </p:cNvPr>
          <p:cNvSpPr txBox="1"/>
          <p:nvPr/>
        </p:nvSpPr>
        <p:spPr bwMode="gray">
          <a:xfrm>
            <a:off x="505798" y="3454491"/>
            <a:ext cx="2036233" cy="608525"/>
          </a:xfrm>
          <a:prstGeom prst="rect">
            <a:avLst/>
          </a:prstGeom>
          <a:noFill/>
        </p:spPr>
        <p:txBody>
          <a:bodyPr wrap="square" lIns="27000" tIns="27000" rIns="27000" bIns="27000" rtlCol="0">
            <a:spAutoFit/>
          </a:bodyPr>
          <a:lstStyle/>
          <a:p>
            <a:pPr defTabSz="685800"/>
            <a:r>
              <a:rPr lang="es-ES" sz="3600" b="1" spc="-100" dirty="0">
                <a:solidFill>
                  <a:srgbClr val="FC5800"/>
                </a:solidFill>
                <a:latin typeface="Roboto Condensed" pitchFamily="2" charset="0"/>
                <a:ea typeface="Roboto Condensed" pitchFamily="2" charset="0"/>
                <a:cs typeface="Calibri" panose="020F0502020204030204" pitchFamily="34" charset="0"/>
              </a:rPr>
              <a:t>millones</a:t>
            </a:r>
          </a:p>
        </p:txBody>
      </p:sp>
      <p:sp>
        <p:nvSpPr>
          <p:cNvPr id="20" name="TextBox 21">
            <a:extLst>
              <a:ext uri="{FF2B5EF4-FFF2-40B4-BE49-F238E27FC236}">
                <a16:creationId xmlns:a16="http://schemas.microsoft.com/office/drawing/2014/main" xmlns="" id="{E87DC432-7CE1-F443-88D8-5576B36898EC}"/>
              </a:ext>
            </a:extLst>
          </p:cNvPr>
          <p:cNvSpPr txBox="1"/>
          <p:nvPr/>
        </p:nvSpPr>
        <p:spPr bwMode="gray">
          <a:xfrm>
            <a:off x="6576462" y="1059021"/>
            <a:ext cx="2036233" cy="608525"/>
          </a:xfrm>
          <a:prstGeom prst="rect">
            <a:avLst/>
          </a:prstGeom>
          <a:noFill/>
        </p:spPr>
        <p:txBody>
          <a:bodyPr wrap="square" lIns="27000" tIns="27000" rIns="27000" bIns="27000" rtlCol="0">
            <a:spAutoFit/>
          </a:bodyPr>
          <a:lstStyle/>
          <a:p>
            <a:pPr defTabSz="685800"/>
            <a:r>
              <a:rPr lang="es-ES" sz="3600" b="1" spc="-100" dirty="0">
                <a:solidFill>
                  <a:srgbClr val="FC5800"/>
                </a:solidFill>
                <a:latin typeface="Roboto Condensed" pitchFamily="2" charset="0"/>
                <a:ea typeface="Roboto Condensed" pitchFamily="2" charset="0"/>
                <a:cs typeface="Calibri" panose="020F0502020204030204" pitchFamily="34" charset="0"/>
              </a:rPr>
              <a:t>US$ 8.000</a:t>
            </a:r>
          </a:p>
        </p:txBody>
      </p:sp>
      <p:sp>
        <p:nvSpPr>
          <p:cNvPr id="25" name="TextBox 21">
            <a:extLst>
              <a:ext uri="{FF2B5EF4-FFF2-40B4-BE49-F238E27FC236}">
                <a16:creationId xmlns:a16="http://schemas.microsoft.com/office/drawing/2014/main" xmlns="" id="{03CC9086-F173-9D4C-8A84-42C8B03FABEB}"/>
              </a:ext>
            </a:extLst>
          </p:cNvPr>
          <p:cNvSpPr txBox="1"/>
          <p:nvPr/>
        </p:nvSpPr>
        <p:spPr bwMode="gray">
          <a:xfrm>
            <a:off x="6585678" y="1530084"/>
            <a:ext cx="2036233" cy="608525"/>
          </a:xfrm>
          <a:prstGeom prst="rect">
            <a:avLst/>
          </a:prstGeom>
          <a:noFill/>
        </p:spPr>
        <p:txBody>
          <a:bodyPr wrap="square" lIns="27000" tIns="27000" rIns="27000" bIns="27000" rtlCol="0">
            <a:spAutoFit/>
          </a:bodyPr>
          <a:lstStyle/>
          <a:p>
            <a:pPr defTabSz="685800"/>
            <a:r>
              <a:rPr lang="es-ES" sz="3600" b="1" spc="-100" dirty="0">
                <a:solidFill>
                  <a:srgbClr val="FC5800"/>
                </a:solidFill>
                <a:latin typeface="Roboto Condensed" pitchFamily="2" charset="0"/>
                <a:ea typeface="Roboto Condensed" pitchFamily="2" charset="0"/>
                <a:cs typeface="Calibri" panose="020F0502020204030204" pitchFamily="34" charset="0"/>
              </a:rPr>
              <a:t>millones</a:t>
            </a:r>
          </a:p>
        </p:txBody>
      </p:sp>
    </p:spTree>
    <p:extLst>
      <p:ext uri="{BB962C8B-B14F-4D97-AF65-F5344CB8AC3E}">
        <p14:creationId xmlns:p14="http://schemas.microsoft.com/office/powerpoint/2010/main" val="4666754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FCF7E46-CCF1-C743-8A30-2AD438BC2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853" y="342900"/>
            <a:ext cx="8478294" cy="443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0029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533DFB30-83CF-3649-9526-84F0C3FAC7E4}"/>
              </a:ext>
            </a:extLst>
          </p:cNvPr>
          <p:cNvSpPr txBox="1"/>
          <p:nvPr/>
        </p:nvSpPr>
        <p:spPr>
          <a:xfrm>
            <a:off x="313267" y="2108199"/>
            <a:ext cx="3217334" cy="2605128"/>
          </a:xfrm>
          <a:prstGeom prst="rect">
            <a:avLst/>
          </a:prstGeom>
          <a:solidFill>
            <a:srgbClr val="FC5800"/>
          </a:solidFill>
        </p:spPr>
        <p:txBody>
          <a:bodyPr wrap="square" rtlCol="0">
            <a:spAutoFit/>
          </a:bodyPr>
          <a:lstStyle/>
          <a:p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26B12194-0D2A-6D43-884C-B5CDD7FB7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8023" y="289494"/>
            <a:ext cx="2575319" cy="44323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474215A3-CF29-734A-8BA2-F09514306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4760" y="2108199"/>
            <a:ext cx="2472169" cy="264160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06C29DBB-A523-AF44-BA01-90C8F88938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267" y="338276"/>
            <a:ext cx="5813662" cy="1629355"/>
          </a:xfrm>
          <a:prstGeom prst="rect">
            <a:avLst/>
          </a:prstGeom>
        </p:spPr>
      </p:pic>
      <p:sp>
        <p:nvSpPr>
          <p:cNvPr id="12" name="TextBox 21">
            <a:extLst>
              <a:ext uri="{FF2B5EF4-FFF2-40B4-BE49-F238E27FC236}">
                <a16:creationId xmlns:a16="http://schemas.microsoft.com/office/drawing/2014/main" xmlns="" id="{3EFCEABB-125C-A341-97A8-172A7F1DF819}"/>
              </a:ext>
            </a:extLst>
          </p:cNvPr>
          <p:cNvSpPr txBox="1"/>
          <p:nvPr/>
        </p:nvSpPr>
        <p:spPr bwMode="gray">
          <a:xfrm>
            <a:off x="555266" y="3081099"/>
            <a:ext cx="2036233" cy="608525"/>
          </a:xfrm>
          <a:prstGeom prst="rect">
            <a:avLst/>
          </a:prstGeom>
          <a:noFill/>
        </p:spPr>
        <p:txBody>
          <a:bodyPr wrap="square" lIns="27000" tIns="27000" rIns="27000" bIns="27000" rtlCol="0">
            <a:spAutoFit/>
          </a:bodyPr>
          <a:lstStyle/>
          <a:p>
            <a:pPr defTabSz="685800"/>
            <a:r>
              <a:rPr lang="es-ES" sz="3600" b="1" spc="40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Calibri" panose="020F0502020204030204" pitchFamily="34" charset="0"/>
              </a:rPr>
              <a:t>US$ 1.000</a:t>
            </a:r>
          </a:p>
        </p:txBody>
      </p:sp>
      <p:sp>
        <p:nvSpPr>
          <p:cNvPr id="13" name="TextBox 21">
            <a:extLst>
              <a:ext uri="{FF2B5EF4-FFF2-40B4-BE49-F238E27FC236}">
                <a16:creationId xmlns:a16="http://schemas.microsoft.com/office/drawing/2014/main" xmlns="" id="{92CAA362-F7D4-5A4B-B901-3A5EF61D9FE9}"/>
              </a:ext>
            </a:extLst>
          </p:cNvPr>
          <p:cNvSpPr txBox="1"/>
          <p:nvPr/>
        </p:nvSpPr>
        <p:spPr bwMode="gray">
          <a:xfrm>
            <a:off x="529864" y="3534396"/>
            <a:ext cx="3000737" cy="521138"/>
          </a:xfrm>
          <a:prstGeom prst="rect">
            <a:avLst/>
          </a:prstGeom>
          <a:noFill/>
        </p:spPr>
        <p:txBody>
          <a:bodyPr wrap="square" lIns="27000" tIns="27000" rIns="27000" bIns="27000" rtlCol="0">
            <a:spAutoFit/>
          </a:bodyPr>
          <a:lstStyle/>
          <a:p>
            <a:pPr defTabSz="685800"/>
            <a:r>
              <a:rPr lang="es-ES" sz="3000" b="1" spc="40" dirty="0" smtClean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Calibri" panose="020F0502020204030204" pitchFamily="34" charset="0"/>
              </a:rPr>
              <a:t>millones </a:t>
            </a:r>
            <a:r>
              <a:rPr lang="es-ES" sz="3000" b="1" spc="40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Calibri" panose="020F0502020204030204" pitchFamily="34" charset="0"/>
              </a:rPr>
              <a:t>por año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FDCCF041-9308-AC47-AC8B-95C79FEB226A}"/>
              </a:ext>
            </a:extLst>
          </p:cNvPr>
          <p:cNvSpPr/>
          <p:nvPr/>
        </p:nvSpPr>
        <p:spPr>
          <a:xfrm>
            <a:off x="443913" y="2198685"/>
            <a:ext cx="2587153" cy="948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lnSpc>
                <a:spcPts val="3300"/>
              </a:lnSpc>
              <a:buClr>
                <a:srgbClr val="008998"/>
              </a:buClr>
              <a:buSzPct val="100000"/>
            </a:pPr>
            <a:r>
              <a:rPr lang="es-ES" sz="3000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  <a:t>Aumento </a:t>
            </a:r>
            <a:br>
              <a:rPr lang="es-ES" sz="3000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</a:br>
            <a:r>
              <a:rPr lang="es-ES" sz="3000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  <a:t>de excedentes</a:t>
            </a:r>
            <a:endParaRPr lang="es-ES" sz="3000" spc="-50" dirty="0">
              <a:solidFill>
                <a:schemeClr val="bg1"/>
              </a:solidFill>
              <a:latin typeface="Roboto Condensed" pitchFamily="2" charset="0"/>
              <a:ea typeface="Roboto Condensed" pitchFamily="2" charset="0"/>
              <a:cs typeface="Calibri Light" panose="020F030202020403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0298E81E-4B75-A145-B544-015339ED2D10}"/>
              </a:ext>
            </a:extLst>
          </p:cNvPr>
          <p:cNvSpPr txBox="1"/>
          <p:nvPr/>
        </p:nvSpPr>
        <p:spPr>
          <a:xfrm>
            <a:off x="474209" y="4012101"/>
            <a:ext cx="32659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  <a:t>a partir de 2021 </a:t>
            </a:r>
            <a:endParaRPr lang="es-ES" sz="1600" dirty="0" smtClean="0">
              <a:solidFill>
                <a:schemeClr val="bg1"/>
              </a:solidFill>
              <a:latin typeface="Roboto Condensed" pitchFamily="2" charset="0"/>
              <a:ea typeface="Roboto Condensed" pitchFamily="2" charset="0"/>
              <a:cs typeface="Calibri Light" panose="020F0302020204030204" pitchFamily="34" charset="0"/>
            </a:endParaRPr>
          </a:p>
          <a:p>
            <a:r>
              <a:rPr lang="es-ES" sz="1600" dirty="0" smtClean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  <a:t>US</a:t>
            </a:r>
            <a:r>
              <a:rPr lang="es-ES" sz="1600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  <a:t>$ 400 </a:t>
            </a:r>
            <a:r>
              <a:rPr lang="es-ES" sz="1600" dirty="0" smtClean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  <a:t>millones en </a:t>
            </a:r>
            <a:r>
              <a:rPr lang="es-ES" sz="1600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  <a:t>2020.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CCC38BA4-5689-C74A-98EE-ED0B39917DAA}"/>
              </a:ext>
            </a:extLst>
          </p:cNvPr>
          <p:cNvSpPr/>
          <p:nvPr/>
        </p:nvSpPr>
        <p:spPr>
          <a:xfrm>
            <a:off x="6331767" y="499327"/>
            <a:ext cx="2365381" cy="406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600"/>
              </a:lnSpc>
            </a:pPr>
            <a:r>
              <a:rPr lang="es-CL" sz="2000" dirty="0">
                <a:solidFill>
                  <a:srgbClr val="353535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  <a:t>¿Cómo lo haremos?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D56C8822-09C2-7641-AE2A-45F49D8E68CF}"/>
              </a:ext>
            </a:extLst>
          </p:cNvPr>
          <p:cNvSpPr/>
          <p:nvPr/>
        </p:nvSpPr>
        <p:spPr>
          <a:xfrm>
            <a:off x="6067660" y="846580"/>
            <a:ext cx="2587153" cy="9034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t">
              <a:lnSpc>
                <a:spcPts val="3100"/>
              </a:lnSpc>
              <a:buClr>
                <a:srgbClr val="008998"/>
              </a:buClr>
              <a:buSzPct val="100000"/>
            </a:pPr>
            <a:r>
              <a:rPr lang="es-ES" sz="3000" dirty="0">
                <a:solidFill>
                  <a:srgbClr val="FC5800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  <a:t>Excelencia en operaciones</a:t>
            </a:r>
            <a:endParaRPr lang="es-ES" sz="3000" spc="-50" dirty="0">
              <a:solidFill>
                <a:srgbClr val="FC5800"/>
              </a:solidFill>
              <a:latin typeface="Roboto Condensed" pitchFamily="2" charset="0"/>
              <a:ea typeface="Roboto Condensed" pitchFamily="2" charset="0"/>
              <a:cs typeface="Calibri Light" panose="020F030202020403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7C8C526E-9124-0C45-89BB-EC258A9A8DDE}"/>
              </a:ext>
            </a:extLst>
          </p:cNvPr>
          <p:cNvSpPr txBox="1"/>
          <p:nvPr/>
        </p:nvSpPr>
        <p:spPr>
          <a:xfrm>
            <a:off x="6352693" y="1717511"/>
            <a:ext cx="23201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1200" dirty="0">
                <a:solidFill>
                  <a:srgbClr val="353535"/>
                </a:solidFill>
                <a:ea typeface="Roboto Condensed" pitchFamily="2" charset="0"/>
              </a:rPr>
              <a:t>Alcanzar los límites técnicos </a:t>
            </a:r>
          </a:p>
          <a:p>
            <a:pPr algn="r"/>
            <a:r>
              <a:rPr lang="es-CL" sz="1200" dirty="0">
                <a:solidFill>
                  <a:srgbClr val="353535"/>
                </a:solidFill>
                <a:ea typeface="Roboto Condensed" pitchFamily="2" charset="0"/>
              </a:rPr>
              <a:t>mediante excelencia </a:t>
            </a:r>
          </a:p>
          <a:p>
            <a:pPr algn="r"/>
            <a:r>
              <a:rPr lang="es-CL" sz="1200" dirty="0">
                <a:solidFill>
                  <a:srgbClr val="353535"/>
                </a:solidFill>
                <a:ea typeface="Roboto Condensed" pitchFamily="2" charset="0"/>
              </a:rPr>
              <a:t>operacional y adecuado </a:t>
            </a:r>
          </a:p>
          <a:p>
            <a:pPr algn="r"/>
            <a:r>
              <a:rPr lang="es-CL" sz="1200" dirty="0">
                <a:solidFill>
                  <a:srgbClr val="353535"/>
                </a:solidFill>
                <a:ea typeface="Roboto Condensed" pitchFamily="2" charset="0"/>
              </a:rPr>
              <a:t>mantenimiento.</a:t>
            </a:r>
            <a:br>
              <a:rPr lang="es-CL" sz="1200" dirty="0">
                <a:solidFill>
                  <a:srgbClr val="353535"/>
                </a:solidFill>
                <a:ea typeface="Roboto Condensed" pitchFamily="2" charset="0"/>
              </a:rPr>
            </a:br>
            <a:endParaRPr lang="es-CL" sz="600" dirty="0">
              <a:solidFill>
                <a:srgbClr val="353535"/>
              </a:solidFill>
              <a:ea typeface="Roboto Condensed" pitchFamily="2" charset="0"/>
            </a:endParaRPr>
          </a:p>
          <a:p>
            <a:pPr algn="r"/>
            <a:r>
              <a:rPr lang="es-CL" sz="1200" dirty="0">
                <a:solidFill>
                  <a:srgbClr val="353535"/>
                </a:solidFill>
                <a:ea typeface="Roboto Condensed" pitchFamily="2" charset="0"/>
              </a:rPr>
              <a:t>Implementar prácticas de </a:t>
            </a:r>
          </a:p>
          <a:p>
            <a:pPr algn="r"/>
            <a:r>
              <a:rPr lang="es-CL" sz="1200" dirty="0">
                <a:solidFill>
                  <a:srgbClr val="353535"/>
                </a:solidFill>
                <a:ea typeface="Roboto Condensed" pitchFamily="2" charset="0"/>
              </a:rPr>
              <a:t>productividad que nos ubiquen </a:t>
            </a:r>
          </a:p>
          <a:p>
            <a:pPr algn="r"/>
            <a:r>
              <a:rPr lang="es-CL" sz="1200" dirty="0">
                <a:solidFill>
                  <a:srgbClr val="353535"/>
                </a:solidFill>
                <a:ea typeface="Roboto Condensed" pitchFamily="2" charset="0"/>
              </a:rPr>
              <a:t>en el 2</a:t>
            </a:r>
            <a:r>
              <a:rPr lang="es-CL" sz="1200" baseline="30000" dirty="0">
                <a:solidFill>
                  <a:srgbClr val="353535"/>
                </a:solidFill>
                <a:ea typeface="Roboto Condensed" pitchFamily="2" charset="0"/>
              </a:rPr>
              <a:t>do</a:t>
            </a:r>
            <a:r>
              <a:rPr lang="es-CL" sz="1200" dirty="0">
                <a:solidFill>
                  <a:srgbClr val="353535"/>
                </a:solidFill>
                <a:ea typeface="Roboto Condensed" pitchFamily="2" charset="0"/>
              </a:rPr>
              <a:t> cuartil de la industria </a:t>
            </a:r>
          </a:p>
          <a:p>
            <a:pPr algn="r"/>
            <a:r>
              <a:rPr lang="es-CL" sz="1200" dirty="0">
                <a:solidFill>
                  <a:srgbClr val="353535"/>
                </a:solidFill>
                <a:ea typeface="Roboto Condensed" pitchFamily="2" charset="0"/>
              </a:rPr>
              <a:t>en 2022 (esto es, estar en el </a:t>
            </a:r>
          </a:p>
          <a:p>
            <a:pPr algn="r"/>
            <a:r>
              <a:rPr lang="es-CL" sz="1200" dirty="0">
                <a:solidFill>
                  <a:srgbClr val="353535"/>
                </a:solidFill>
                <a:ea typeface="Roboto Condensed" pitchFamily="2" charset="0"/>
              </a:rPr>
              <a:t>grupo del 50% de empresas </a:t>
            </a:r>
          </a:p>
          <a:p>
            <a:pPr algn="r"/>
            <a:r>
              <a:rPr lang="es-CL" sz="1200" dirty="0">
                <a:solidFill>
                  <a:srgbClr val="353535"/>
                </a:solidFill>
                <a:ea typeface="Roboto Condensed" pitchFamily="2" charset="0"/>
              </a:rPr>
              <a:t>con menores costos). </a:t>
            </a:r>
          </a:p>
          <a:p>
            <a:pPr algn="r"/>
            <a:r>
              <a:rPr lang="es-CL" sz="600" dirty="0">
                <a:solidFill>
                  <a:srgbClr val="353535"/>
                </a:solidFill>
                <a:ea typeface="Roboto Condensed" pitchFamily="2" charset="0"/>
              </a:rPr>
              <a:t/>
            </a:r>
            <a:br>
              <a:rPr lang="es-CL" sz="600" dirty="0">
                <a:solidFill>
                  <a:srgbClr val="353535"/>
                </a:solidFill>
                <a:ea typeface="Roboto Condensed" pitchFamily="2" charset="0"/>
              </a:rPr>
            </a:br>
            <a:r>
              <a:rPr lang="es-CL" sz="1200" dirty="0">
                <a:solidFill>
                  <a:srgbClr val="353535"/>
                </a:solidFill>
                <a:ea typeface="Roboto Condensed" pitchFamily="2" charset="0"/>
              </a:rPr>
              <a:t>Reforzar la excelencia </a:t>
            </a:r>
          </a:p>
          <a:p>
            <a:pPr algn="r"/>
            <a:r>
              <a:rPr lang="es-CL" sz="1200" dirty="0">
                <a:solidFill>
                  <a:srgbClr val="353535"/>
                </a:solidFill>
                <a:ea typeface="Roboto Condensed" pitchFamily="2" charset="0"/>
              </a:rPr>
              <a:t>en abastecimiento: sólo </a:t>
            </a:r>
          </a:p>
          <a:p>
            <a:pPr algn="r"/>
            <a:r>
              <a:rPr lang="es-CL" sz="1200" dirty="0">
                <a:solidFill>
                  <a:srgbClr val="353535"/>
                </a:solidFill>
                <a:ea typeface="Roboto Condensed" pitchFamily="2" charset="0"/>
              </a:rPr>
              <a:t>lo que se necesita, al mejor precio del mercado.</a:t>
            </a:r>
          </a:p>
        </p:txBody>
      </p:sp>
    </p:spTree>
    <p:extLst>
      <p:ext uri="{BB962C8B-B14F-4D97-AF65-F5344CB8AC3E}">
        <p14:creationId xmlns:p14="http://schemas.microsoft.com/office/powerpoint/2010/main" val="30801012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F5CB6049-B0B8-614D-A9C0-36835F8B0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6268023" y="289494"/>
            <a:ext cx="2575319" cy="4432300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35CC18C4-7823-E642-8D16-57410C71AAEB}"/>
              </a:ext>
            </a:extLst>
          </p:cNvPr>
          <p:cNvSpPr txBox="1"/>
          <p:nvPr/>
        </p:nvSpPr>
        <p:spPr>
          <a:xfrm>
            <a:off x="338666" y="315715"/>
            <a:ext cx="2728725" cy="2749220"/>
          </a:xfrm>
          <a:prstGeom prst="rect">
            <a:avLst/>
          </a:prstGeom>
          <a:solidFill>
            <a:srgbClr val="FC5800"/>
          </a:solidFill>
        </p:spPr>
        <p:txBody>
          <a:bodyPr wrap="square" rtlCol="0">
            <a:spAutoFit/>
          </a:bodyPr>
          <a:lstStyle/>
          <a:p>
            <a:endParaRPr lang="es-CL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3E12BD6C-8B4F-6E40-ACA5-746365786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561" y="315715"/>
            <a:ext cx="2874918" cy="274922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D1DA8EF9-3630-4A4C-AE03-3329DB6241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666" y="3212282"/>
            <a:ext cx="5783704" cy="1495262"/>
          </a:xfrm>
          <a:prstGeom prst="rect">
            <a:avLst/>
          </a:prstGeom>
        </p:spPr>
      </p:pic>
      <p:sp>
        <p:nvSpPr>
          <p:cNvPr id="11" name="TextBox 21">
            <a:extLst>
              <a:ext uri="{FF2B5EF4-FFF2-40B4-BE49-F238E27FC236}">
                <a16:creationId xmlns:a16="http://schemas.microsoft.com/office/drawing/2014/main" xmlns="" id="{19D48D13-E492-D14A-9982-3D3EA4FBCFFB}"/>
              </a:ext>
            </a:extLst>
          </p:cNvPr>
          <p:cNvSpPr txBox="1"/>
          <p:nvPr/>
        </p:nvSpPr>
        <p:spPr bwMode="gray">
          <a:xfrm>
            <a:off x="561056" y="1476017"/>
            <a:ext cx="2036233" cy="608525"/>
          </a:xfrm>
          <a:prstGeom prst="rect">
            <a:avLst/>
          </a:prstGeom>
          <a:noFill/>
        </p:spPr>
        <p:txBody>
          <a:bodyPr wrap="square" lIns="27000" tIns="27000" rIns="27000" bIns="27000" rtlCol="0">
            <a:spAutoFit/>
          </a:bodyPr>
          <a:lstStyle/>
          <a:p>
            <a:pPr defTabSz="685800"/>
            <a:r>
              <a:rPr lang="es-ES" sz="3600" b="1" spc="-100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Calibri" panose="020F0502020204030204" pitchFamily="34" charset="0"/>
              </a:rPr>
              <a:t>US$ 8.000</a:t>
            </a:r>
          </a:p>
        </p:txBody>
      </p:sp>
      <p:sp>
        <p:nvSpPr>
          <p:cNvPr id="12" name="TextBox 21">
            <a:extLst>
              <a:ext uri="{FF2B5EF4-FFF2-40B4-BE49-F238E27FC236}">
                <a16:creationId xmlns:a16="http://schemas.microsoft.com/office/drawing/2014/main" xmlns="" id="{1C0A1611-A137-454A-8DAA-A6E7AAF44E30}"/>
              </a:ext>
            </a:extLst>
          </p:cNvPr>
          <p:cNvSpPr txBox="1"/>
          <p:nvPr/>
        </p:nvSpPr>
        <p:spPr bwMode="gray">
          <a:xfrm>
            <a:off x="561056" y="1971649"/>
            <a:ext cx="1843478" cy="521138"/>
          </a:xfrm>
          <a:prstGeom prst="rect">
            <a:avLst/>
          </a:prstGeom>
          <a:noFill/>
        </p:spPr>
        <p:txBody>
          <a:bodyPr wrap="square" lIns="27000" tIns="27000" rIns="27000" bIns="27000" rtlCol="0">
            <a:spAutoFit/>
          </a:bodyPr>
          <a:lstStyle/>
          <a:p>
            <a:pPr defTabSz="685800"/>
            <a:r>
              <a:rPr lang="es-ES" sz="3000" b="1" dirty="0" smtClean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Calibri" panose="020F0502020204030204" pitchFamily="34" charset="0"/>
              </a:rPr>
              <a:t>millones</a:t>
            </a:r>
            <a:endParaRPr lang="es-ES" sz="3000" b="1" dirty="0">
              <a:solidFill>
                <a:schemeClr val="bg1"/>
              </a:solidFill>
              <a:latin typeface="Roboto Condensed" pitchFamily="2" charset="0"/>
              <a:ea typeface="Roboto Condensed" pitchFamily="2" charset="0"/>
              <a:cs typeface="Calibri" panose="020F0502020204030204" pitchFamily="34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B28A9EBD-38F6-6947-97E3-5954D57D855A}"/>
              </a:ext>
            </a:extLst>
          </p:cNvPr>
          <p:cNvSpPr/>
          <p:nvPr/>
        </p:nvSpPr>
        <p:spPr>
          <a:xfrm>
            <a:off x="500504" y="452401"/>
            <a:ext cx="2587153" cy="836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lnSpc>
                <a:spcPts val="2800"/>
              </a:lnSpc>
              <a:buClr>
                <a:srgbClr val="008998"/>
              </a:buClr>
              <a:buSzPct val="100000"/>
            </a:pPr>
            <a:r>
              <a:rPr lang="es-ES" sz="3000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  <a:t>Ahorro en inversiones</a:t>
            </a:r>
            <a:endParaRPr lang="es-ES" sz="3000" spc="-50" dirty="0">
              <a:solidFill>
                <a:schemeClr val="bg1"/>
              </a:solidFill>
              <a:latin typeface="Roboto Condensed" pitchFamily="2" charset="0"/>
              <a:ea typeface="Roboto Condensed" pitchFamily="2" charset="0"/>
              <a:cs typeface="Calibri Light" panose="020F030202020403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A8D90C78-09D9-5140-89ED-F57ADC764147}"/>
              </a:ext>
            </a:extLst>
          </p:cNvPr>
          <p:cNvSpPr txBox="1"/>
          <p:nvPr/>
        </p:nvSpPr>
        <p:spPr>
          <a:xfrm>
            <a:off x="500504" y="2388748"/>
            <a:ext cx="2541486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lang="es-ES" sz="1600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  <a:t>equivalente al 20% </a:t>
            </a:r>
          </a:p>
          <a:p>
            <a:pPr>
              <a:lnSpc>
                <a:spcPts val="1900"/>
              </a:lnSpc>
            </a:pPr>
            <a:r>
              <a:rPr lang="es-ES" sz="1600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  <a:t>de la cartera de proyectos.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43DFB8F2-2E0B-1846-9967-3F46D1190046}"/>
              </a:ext>
            </a:extLst>
          </p:cNvPr>
          <p:cNvSpPr/>
          <p:nvPr/>
        </p:nvSpPr>
        <p:spPr>
          <a:xfrm>
            <a:off x="491986" y="1051324"/>
            <a:ext cx="2587153" cy="525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lnSpc>
                <a:spcPts val="3300"/>
              </a:lnSpc>
              <a:buClr>
                <a:srgbClr val="008998"/>
              </a:buClr>
              <a:buSzPct val="100000"/>
            </a:pPr>
            <a:r>
              <a:rPr lang="es-ES" sz="1900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  <a:t>(2019 - 2028)</a:t>
            </a:r>
            <a:endParaRPr lang="es-ES" sz="1900" spc="-50" dirty="0">
              <a:solidFill>
                <a:schemeClr val="bg1"/>
              </a:solidFill>
              <a:latin typeface="Roboto Condensed" pitchFamily="2" charset="0"/>
              <a:ea typeface="Roboto Condensed" pitchFamily="2" charset="0"/>
              <a:cs typeface="Calibri Light" panose="020F0302020204030204" pitchFamily="34" charset="0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50D40E9C-FD9A-A947-907B-1FF38C6CE20F}"/>
              </a:ext>
            </a:extLst>
          </p:cNvPr>
          <p:cNvSpPr/>
          <p:nvPr/>
        </p:nvSpPr>
        <p:spPr>
          <a:xfrm>
            <a:off x="6314834" y="514539"/>
            <a:ext cx="2365381" cy="406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600"/>
              </a:lnSpc>
            </a:pPr>
            <a:r>
              <a:rPr lang="es-CL" sz="2000" dirty="0">
                <a:solidFill>
                  <a:srgbClr val="353535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  <a:t>¿Cómo lo haremos?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xmlns="" id="{5EFACE0C-A748-D843-9D92-E71C76DC75D5}"/>
              </a:ext>
            </a:extLst>
          </p:cNvPr>
          <p:cNvSpPr/>
          <p:nvPr/>
        </p:nvSpPr>
        <p:spPr>
          <a:xfrm>
            <a:off x="6050727" y="912594"/>
            <a:ext cx="2587153" cy="9034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t">
              <a:lnSpc>
                <a:spcPts val="3100"/>
              </a:lnSpc>
              <a:buClr>
                <a:srgbClr val="008998"/>
              </a:buClr>
              <a:buSzPct val="100000"/>
            </a:pPr>
            <a:r>
              <a:rPr lang="es-ES" sz="3000" dirty="0">
                <a:solidFill>
                  <a:srgbClr val="FC5800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  <a:t>Excelencia </a:t>
            </a:r>
          </a:p>
          <a:p>
            <a:pPr algn="r" fontAlgn="t">
              <a:lnSpc>
                <a:spcPts val="3100"/>
              </a:lnSpc>
              <a:buClr>
                <a:srgbClr val="008998"/>
              </a:buClr>
              <a:buSzPct val="100000"/>
            </a:pPr>
            <a:r>
              <a:rPr lang="es-ES" sz="3000" dirty="0">
                <a:solidFill>
                  <a:srgbClr val="FC5800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  <a:t>en proyectos</a:t>
            </a:r>
            <a:endParaRPr lang="es-ES" sz="3000" spc="-50" dirty="0">
              <a:solidFill>
                <a:srgbClr val="FC5800"/>
              </a:solidFill>
              <a:latin typeface="Roboto Condensed" pitchFamily="2" charset="0"/>
              <a:ea typeface="Roboto Condensed" pitchFamily="2" charset="0"/>
              <a:cs typeface="Calibri Light" panose="020F0302020204030204" pitchFamily="34" charset="0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xmlns="" id="{A866C809-8AA0-8F43-82CF-D4A70CC03432}"/>
              </a:ext>
            </a:extLst>
          </p:cNvPr>
          <p:cNvSpPr/>
          <p:nvPr/>
        </p:nvSpPr>
        <p:spPr>
          <a:xfrm>
            <a:off x="6529680" y="1852307"/>
            <a:ext cx="2108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CL" sz="1200" dirty="0">
                <a:solidFill>
                  <a:srgbClr val="353535"/>
                </a:solidFill>
              </a:rPr>
              <a:t>Priorizar los </a:t>
            </a:r>
          </a:p>
          <a:p>
            <a:pPr algn="r"/>
            <a:r>
              <a:rPr lang="es-CL" sz="1200" dirty="0">
                <a:solidFill>
                  <a:srgbClr val="353535"/>
                </a:solidFill>
              </a:rPr>
              <a:t>mejores proyectos.</a:t>
            </a:r>
          </a:p>
          <a:p>
            <a:pPr algn="r"/>
            <a:r>
              <a:rPr lang="es-CL" sz="800" dirty="0">
                <a:solidFill>
                  <a:srgbClr val="353535"/>
                </a:solidFill>
              </a:rPr>
              <a:t/>
            </a:r>
            <a:br>
              <a:rPr lang="es-CL" sz="800" dirty="0">
                <a:solidFill>
                  <a:srgbClr val="353535"/>
                </a:solidFill>
              </a:rPr>
            </a:br>
            <a:r>
              <a:rPr lang="es-CL" sz="1200" dirty="0">
                <a:solidFill>
                  <a:srgbClr val="353535"/>
                </a:solidFill>
              </a:rPr>
              <a:t>Desarrollar diseños </a:t>
            </a:r>
          </a:p>
          <a:p>
            <a:pPr algn="r"/>
            <a:r>
              <a:rPr lang="es-CL" sz="1200" dirty="0">
                <a:solidFill>
                  <a:srgbClr val="353535"/>
                </a:solidFill>
              </a:rPr>
              <a:t>simples y ajustados </a:t>
            </a:r>
          </a:p>
          <a:p>
            <a:pPr algn="r"/>
            <a:r>
              <a:rPr lang="es-CL" sz="1200" dirty="0">
                <a:solidFill>
                  <a:srgbClr val="353535"/>
                </a:solidFill>
              </a:rPr>
              <a:t>a los requerimientos </a:t>
            </a:r>
          </a:p>
          <a:p>
            <a:pPr algn="r"/>
            <a:r>
              <a:rPr lang="es-CL" sz="1200" dirty="0">
                <a:solidFill>
                  <a:srgbClr val="353535"/>
                </a:solidFill>
              </a:rPr>
              <a:t>del negocio.</a:t>
            </a:r>
          </a:p>
          <a:p>
            <a:pPr algn="r"/>
            <a:endParaRPr lang="es-CL" sz="800" dirty="0">
              <a:solidFill>
                <a:srgbClr val="353535"/>
              </a:solidFill>
            </a:endParaRPr>
          </a:p>
          <a:p>
            <a:pPr algn="r"/>
            <a:r>
              <a:rPr lang="es-CL" sz="1200" dirty="0">
                <a:solidFill>
                  <a:srgbClr val="353535"/>
                </a:solidFill>
              </a:rPr>
              <a:t>Contratar y construir en tiempo, según la mejor productividad alcanzable </a:t>
            </a:r>
            <a:br>
              <a:rPr lang="es-CL" sz="1200" dirty="0">
                <a:solidFill>
                  <a:srgbClr val="353535"/>
                </a:solidFill>
              </a:rPr>
            </a:br>
            <a:r>
              <a:rPr lang="es-CL" sz="1200" dirty="0">
                <a:solidFill>
                  <a:srgbClr val="353535"/>
                </a:solidFill>
              </a:rPr>
              <a:t>para el alcance acordado, </a:t>
            </a:r>
          </a:p>
          <a:p>
            <a:pPr algn="r"/>
            <a:r>
              <a:rPr lang="es-CL" sz="1200" dirty="0">
                <a:solidFill>
                  <a:srgbClr val="353535"/>
                </a:solidFill>
              </a:rPr>
              <a:t>y siguiendo metas de </a:t>
            </a:r>
          </a:p>
          <a:p>
            <a:pPr algn="r"/>
            <a:r>
              <a:rPr lang="es-CL" sz="1200" dirty="0">
                <a:solidFill>
                  <a:srgbClr val="353535"/>
                </a:solidFill>
              </a:rPr>
              <a:t>eficacia y mejora continua.</a:t>
            </a:r>
            <a:endParaRPr lang="es-CL" sz="1200" dirty="0">
              <a:solidFill>
                <a:srgbClr val="353535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774102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D7EC61A4-607A-A84C-B455-7CC9F1B5C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107" y="307686"/>
            <a:ext cx="8483300" cy="454571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C5111777-E8CD-CE44-9352-31F3082BA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1290" y="4081296"/>
            <a:ext cx="1468703" cy="281501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0275BD80-747D-6A43-B365-E8893DE77B43}"/>
              </a:ext>
            </a:extLst>
          </p:cNvPr>
          <p:cNvSpPr txBox="1"/>
          <p:nvPr/>
        </p:nvSpPr>
        <p:spPr>
          <a:xfrm>
            <a:off x="7801428" y="4853397"/>
            <a:ext cx="1342571" cy="2794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CL" dirty="0">
              <a:solidFill>
                <a:prstClr val="black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668866" y="1447799"/>
            <a:ext cx="2455333" cy="2455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5 CuadroTexto">
            <a:extLst>
              <a:ext uri="{FF2B5EF4-FFF2-40B4-BE49-F238E27FC236}">
                <a16:creationId xmlns:a16="http://schemas.microsoft.com/office/drawing/2014/main" xmlns="" id="{84148797-B3E2-F345-B348-8D5258E29242}"/>
              </a:ext>
            </a:extLst>
          </p:cNvPr>
          <p:cNvSpPr txBox="1"/>
          <p:nvPr/>
        </p:nvSpPr>
        <p:spPr>
          <a:xfrm>
            <a:off x="862305" y="1229944"/>
            <a:ext cx="2875085" cy="231486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fontAlgn="t">
              <a:lnSpc>
                <a:spcPct val="80000"/>
              </a:lnSpc>
              <a:buClr>
                <a:srgbClr val="008998"/>
              </a:buClr>
              <a:buSzPct val="100000"/>
            </a:pPr>
            <a:endParaRPr lang="es-CL" sz="4100" b="1" spc="200" dirty="0">
              <a:solidFill>
                <a:prstClr val="white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" panose="02000000000000000000" pitchFamily="2" charset="0"/>
            </a:endParaRPr>
          </a:p>
          <a:p>
            <a:pPr fontAlgn="t">
              <a:lnSpc>
                <a:spcPts val="4500"/>
              </a:lnSpc>
              <a:buClr>
                <a:srgbClr val="008998"/>
              </a:buClr>
              <a:buSzPct val="100000"/>
            </a:pPr>
            <a:r>
              <a:rPr lang="es-CL" sz="4000" spc="-50" dirty="0">
                <a:solidFill>
                  <a:srgbClr val="FC5800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  <a:t>SOMOS </a:t>
            </a:r>
          </a:p>
          <a:p>
            <a:pPr fontAlgn="t">
              <a:lnSpc>
                <a:spcPts val="4500"/>
              </a:lnSpc>
              <a:buClr>
                <a:srgbClr val="008998"/>
              </a:buClr>
              <a:buSzPct val="100000"/>
            </a:pPr>
            <a:r>
              <a:rPr lang="es-CL" sz="4000" spc="-50" dirty="0">
                <a:solidFill>
                  <a:srgbClr val="FC5800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  <a:t>CODELCO</a:t>
            </a:r>
          </a:p>
          <a:p>
            <a:pPr fontAlgn="t">
              <a:lnSpc>
                <a:spcPts val="4500"/>
              </a:lnSpc>
              <a:buClr>
                <a:srgbClr val="008998"/>
              </a:buClr>
              <a:buSzPct val="100000"/>
            </a:pPr>
            <a:r>
              <a:rPr lang="es-CL" sz="4000" spc="-50" dirty="0">
                <a:solidFill>
                  <a:srgbClr val="FC5800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  <a:t>2020 </a:t>
            </a:r>
          </a:p>
        </p:txBody>
      </p:sp>
      <p:sp>
        <p:nvSpPr>
          <p:cNvPr id="14" name="CuadroTexto 25">
            <a:extLst>
              <a:ext uri="{FF2B5EF4-FFF2-40B4-BE49-F238E27FC236}">
                <a16:creationId xmlns:a16="http://schemas.microsoft.com/office/drawing/2014/main" xmlns="" id="{6AE16333-C5E2-447D-8975-20FE37B6A0C8}"/>
              </a:ext>
            </a:extLst>
          </p:cNvPr>
          <p:cNvSpPr txBox="1"/>
          <p:nvPr/>
        </p:nvSpPr>
        <p:spPr>
          <a:xfrm>
            <a:off x="524933" y="4853397"/>
            <a:ext cx="82924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s-ES" sz="800" dirty="0">
                <a:solidFill>
                  <a:schemeClr val="bg1">
                    <a:lumMod val="65000"/>
                  </a:schemeClr>
                </a:solidFill>
              </a:rPr>
              <a:t>© </a:t>
            </a:r>
            <a:r>
              <a:rPr lang="es-ES" sz="800" dirty="0" smtClean="0">
                <a:solidFill>
                  <a:schemeClr val="bg1">
                    <a:lumMod val="65000"/>
                  </a:schemeClr>
                </a:solidFill>
              </a:rPr>
              <a:t>2021 </a:t>
            </a:r>
            <a:r>
              <a:rPr lang="es-ES" sz="800" dirty="0">
                <a:solidFill>
                  <a:schemeClr val="bg1">
                    <a:lumMod val="65000"/>
                  </a:schemeClr>
                </a:solidFill>
              </a:rPr>
              <a:t>Codelco Chile. Todos los derechos reservados </a:t>
            </a:r>
            <a:r>
              <a:rPr lang="es-ES" sz="800" dirty="0" smtClean="0">
                <a:solidFill>
                  <a:schemeClr val="bg1">
                    <a:lumMod val="65000"/>
                  </a:schemeClr>
                </a:solidFill>
              </a:rPr>
              <a:t>. INFORMACIÓN DE USO GENERAL</a:t>
            </a:r>
            <a:endParaRPr lang="es-ES" sz="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124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19304FA0-1092-8147-A30A-6BB01DA4C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393" y="323023"/>
            <a:ext cx="3784627" cy="4417942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D9D1E72F-D488-054B-B36E-360B64B5F96F}"/>
              </a:ext>
            </a:extLst>
          </p:cNvPr>
          <p:cNvSpPr/>
          <p:nvPr/>
        </p:nvSpPr>
        <p:spPr>
          <a:xfrm>
            <a:off x="4266602" y="1995100"/>
            <a:ext cx="2183894" cy="2745865"/>
          </a:xfrm>
          <a:prstGeom prst="rect">
            <a:avLst/>
          </a:prstGeom>
          <a:solidFill>
            <a:srgbClr val="FF510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A8D61E8F-75E6-634F-9A06-B4FE4C44D079}"/>
              </a:ext>
            </a:extLst>
          </p:cNvPr>
          <p:cNvSpPr/>
          <p:nvPr/>
        </p:nvSpPr>
        <p:spPr>
          <a:xfrm>
            <a:off x="6631139" y="323023"/>
            <a:ext cx="2183894" cy="222139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BFDBF8EA-FEA7-7044-97CE-4F87B5407BC4}"/>
              </a:ext>
            </a:extLst>
          </p:cNvPr>
          <p:cNvSpPr/>
          <p:nvPr/>
        </p:nvSpPr>
        <p:spPr>
          <a:xfrm>
            <a:off x="6631139" y="2693504"/>
            <a:ext cx="2183894" cy="2047461"/>
          </a:xfrm>
          <a:prstGeom prst="rect">
            <a:avLst/>
          </a:prstGeom>
          <a:solidFill>
            <a:srgbClr val="9197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089ACD24-0C7F-6E43-BB45-35B31EDCAB93}"/>
              </a:ext>
            </a:extLst>
          </p:cNvPr>
          <p:cNvSpPr/>
          <p:nvPr/>
        </p:nvSpPr>
        <p:spPr>
          <a:xfrm>
            <a:off x="4266602" y="335267"/>
            <a:ext cx="2183894" cy="1475960"/>
          </a:xfrm>
          <a:prstGeom prst="rect">
            <a:avLst/>
          </a:prstGeom>
          <a:solidFill>
            <a:srgbClr val="68717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7B18518B-7B5B-CB4B-8251-4A3D405F3DA2}"/>
              </a:ext>
            </a:extLst>
          </p:cNvPr>
          <p:cNvSpPr/>
          <p:nvPr/>
        </p:nvSpPr>
        <p:spPr>
          <a:xfrm>
            <a:off x="291393" y="296537"/>
            <a:ext cx="2011132" cy="8271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1 Título">
            <a:extLst>
              <a:ext uri="{FF2B5EF4-FFF2-40B4-BE49-F238E27FC236}">
                <a16:creationId xmlns:a16="http://schemas.microsoft.com/office/drawing/2014/main" xmlns="" id="{37654981-3ED3-154B-8F7D-AC384D337AD0}"/>
              </a:ext>
            </a:extLst>
          </p:cNvPr>
          <p:cNvSpPr txBox="1">
            <a:spLocks/>
          </p:cNvSpPr>
          <p:nvPr/>
        </p:nvSpPr>
        <p:spPr>
          <a:xfrm>
            <a:off x="271515" y="81821"/>
            <a:ext cx="2272903" cy="1227593"/>
          </a:xfrm>
          <a:prstGeom prst="rect">
            <a:avLst/>
          </a:prstGeom>
        </p:spPr>
        <p:txBody>
          <a:bodyPr vert="horz" lIns="0" tIns="0" rIns="91440" bIns="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kern="1200" cap="all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000"/>
              </a:lnSpc>
            </a:pPr>
            <a:r>
              <a:rPr lang="es-CL" sz="3000" b="0" spc="-50" dirty="0">
                <a:solidFill>
                  <a:srgbClr val="36424B"/>
                </a:solidFill>
                <a:latin typeface="Roboto Condensed" pitchFamily="2" charset="0"/>
                <a:ea typeface="Roboto Condensed" pitchFamily="2" charset="0"/>
                <a:cs typeface="Calibri" panose="020F0502020204030204" pitchFamily="34" charset="0"/>
              </a:rPr>
              <a:t>CODELCO EN </a:t>
            </a:r>
          </a:p>
          <a:p>
            <a:pPr>
              <a:lnSpc>
                <a:spcPts val="3000"/>
              </a:lnSpc>
            </a:pPr>
            <a:r>
              <a:rPr lang="es-CL" sz="3000" b="0" spc="-50" dirty="0">
                <a:solidFill>
                  <a:srgbClr val="36424B"/>
                </a:solidFill>
                <a:latin typeface="Roboto Condensed" pitchFamily="2" charset="0"/>
                <a:ea typeface="Roboto Condensed" pitchFamily="2" charset="0"/>
                <a:cs typeface="Calibri" panose="020F0502020204030204" pitchFamily="34" charset="0"/>
              </a:rPr>
              <a:t>UN VISTAZO</a:t>
            </a:r>
          </a:p>
        </p:txBody>
      </p:sp>
      <p:sp>
        <p:nvSpPr>
          <p:cNvPr id="12" name="11 CuadroTexto">
            <a:extLst>
              <a:ext uri="{FF2B5EF4-FFF2-40B4-BE49-F238E27FC236}">
                <a16:creationId xmlns:a16="http://schemas.microsoft.com/office/drawing/2014/main" xmlns="" id="{06B54AC5-D99A-4941-9019-4B64EBA3E4B4}"/>
              </a:ext>
            </a:extLst>
          </p:cNvPr>
          <p:cNvSpPr txBox="1"/>
          <p:nvPr/>
        </p:nvSpPr>
        <p:spPr>
          <a:xfrm>
            <a:off x="4518372" y="803556"/>
            <a:ext cx="1934960" cy="98408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defTabSz="685634">
              <a:lnSpc>
                <a:spcPts val="2400"/>
              </a:lnSpc>
              <a:defRPr/>
            </a:pPr>
            <a:r>
              <a:rPr lang="es-CL" sz="2000" spc="-50" dirty="0">
                <a:solidFill>
                  <a:prstClr val="white"/>
                </a:solidFill>
                <a:latin typeface="Roboto Condensed" pitchFamily="2" charset="0"/>
                <a:ea typeface="Roboto Condensed" pitchFamily="2" charset="0"/>
              </a:rPr>
              <a:t>productor de cobre </a:t>
            </a:r>
            <a:br>
              <a:rPr lang="es-CL" sz="2000" spc="-50" dirty="0">
                <a:solidFill>
                  <a:prstClr val="white"/>
                </a:solidFill>
                <a:latin typeface="Roboto Condensed" pitchFamily="2" charset="0"/>
                <a:ea typeface="Roboto Condensed" pitchFamily="2" charset="0"/>
              </a:rPr>
            </a:br>
            <a:r>
              <a:rPr lang="es-CL" sz="2000" spc="-50" dirty="0">
                <a:solidFill>
                  <a:prstClr val="white"/>
                </a:solidFill>
                <a:latin typeface="Roboto Condensed" pitchFamily="2" charset="0"/>
                <a:ea typeface="Roboto Condensed" pitchFamily="2" charset="0"/>
              </a:rPr>
              <a:t>a nivel mundial</a:t>
            </a:r>
          </a:p>
        </p:txBody>
      </p:sp>
      <p:sp>
        <p:nvSpPr>
          <p:cNvPr id="13" name="10 CuadroTexto">
            <a:extLst>
              <a:ext uri="{FF2B5EF4-FFF2-40B4-BE49-F238E27FC236}">
                <a16:creationId xmlns:a16="http://schemas.microsoft.com/office/drawing/2014/main" xmlns="" id="{8417816C-6C14-7342-BD90-8DBEB84CBB69}"/>
              </a:ext>
            </a:extLst>
          </p:cNvPr>
          <p:cNvSpPr txBox="1"/>
          <p:nvPr/>
        </p:nvSpPr>
        <p:spPr>
          <a:xfrm>
            <a:off x="4478252" y="296537"/>
            <a:ext cx="812152" cy="897717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defTabSz="685634">
              <a:defRPr/>
            </a:pPr>
            <a:r>
              <a:rPr lang="es-CL" sz="4300" b="1" dirty="0">
                <a:solidFill>
                  <a:prstClr val="white"/>
                </a:solidFill>
                <a:latin typeface="Roboto Condensed" pitchFamily="2" charset="0"/>
                <a:ea typeface="Roboto Condensed" pitchFamily="2" charset="0"/>
                <a:cs typeface="Roboto" panose="02000000000000000000" pitchFamily="2" charset="0"/>
              </a:rPr>
              <a:t>1</a:t>
            </a:r>
            <a:r>
              <a:rPr lang="es-CL" sz="4300" b="1" baseline="30000" dirty="0">
                <a:solidFill>
                  <a:prstClr val="white"/>
                </a:solidFill>
                <a:latin typeface="Roboto Condensed" pitchFamily="2" charset="0"/>
                <a:ea typeface="Roboto Condensed" pitchFamily="2" charset="0"/>
                <a:cs typeface="Roboto" panose="02000000000000000000" pitchFamily="2" charset="0"/>
              </a:rPr>
              <a:t>er</a:t>
            </a:r>
          </a:p>
        </p:txBody>
      </p:sp>
      <p:sp>
        <p:nvSpPr>
          <p:cNvPr id="14" name="10 CuadroTexto">
            <a:extLst>
              <a:ext uri="{FF2B5EF4-FFF2-40B4-BE49-F238E27FC236}">
                <a16:creationId xmlns:a16="http://schemas.microsoft.com/office/drawing/2014/main" xmlns="" id="{38588CAC-5945-1948-AEE3-4AEE8FD2B37E}"/>
              </a:ext>
            </a:extLst>
          </p:cNvPr>
          <p:cNvSpPr txBox="1"/>
          <p:nvPr/>
        </p:nvSpPr>
        <p:spPr>
          <a:xfrm>
            <a:off x="6885076" y="289952"/>
            <a:ext cx="812152" cy="897717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defTabSz="685634">
              <a:defRPr/>
            </a:pPr>
            <a:r>
              <a:rPr lang="es-CL" sz="4300" b="1" dirty="0">
                <a:solidFill>
                  <a:prstClr val="white"/>
                </a:solidFill>
                <a:latin typeface="Roboto Condensed" pitchFamily="2" charset="0"/>
                <a:ea typeface="Roboto Condensed" pitchFamily="2" charset="0"/>
                <a:cs typeface="Roboto" panose="02000000000000000000" pitchFamily="2" charset="0"/>
              </a:rPr>
              <a:t>3</a:t>
            </a:r>
            <a:r>
              <a:rPr lang="es-CL" sz="4300" b="1" baseline="30000" dirty="0">
                <a:solidFill>
                  <a:prstClr val="white"/>
                </a:solidFill>
                <a:latin typeface="Roboto Condensed" pitchFamily="2" charset="0"/>
                <a:ea typeface="Roboto Condensed" pitchFamily="2" charset="0"/>
                <a:cs typeface="Roboto" panose="02000000000000000000" pitchFamily="2" charset="0"/>
              </a:rPr>
              <a:t>er</a:t>
            </a:r>
          </a:p>
        </p:txBody>
      </p:sp>
      <p:sp>
        <p:nvSpPr>
          <p:cNvPr id="15" name="10 CuadroTexto">
            <a:extLst>
              <a:ext uri="{FF2B5EF4-FFF2-40B4-BE49-F238E27FC236}">
                <a16:creationId xmlns:a16="http://schemas.microsoft.com/office/drawing/2014/main" xmlns="" id="{D6A30119-69FD-EE4C-B6CF-1748E2F90601}"/>
              </a:ext>
            </a:extLst>
          </p:cNvPr>
          <p:cNvSpPr txBox="1"/>
          <p:nvPr/>
        </p:nvSpPr>
        <p:spPr>
          <a:xfrm>
            <a:off x="4494776" y="2023926"/>
            <a:ext cx="812152" cy="897717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defTabSz="685634">
              <a:defRPr/>
            </a:pPr>
            <a:r>
              <a:rPr lang="es-CL" sz="4300" b="1" dirty="0">
                <a:solidFill>
                  <a:prstClr val="white"/>
                </a:solidFill>
                <a:latin typeface="Roboto Condensed" pitchFamily="2" charset="0"/>
                <a:ea typeface="Roboto Condensed" pitchFamily="2" charset="0"/>
                <a:cs typeface="Roboto" panose="02000000000000000000" pitchFamily="2" charset="0"/>
              </a:rPr>
              <a:t>1,7</a:t>
            </a:r>
            <a:endParaRPr lang="es-CL" sz="4300" b="1" baseline="30000" dirty="0">
              <a:solidFill>
                <a:prstClr val="white"/>
              </a:solidFill>
              <a:latin typeface="Roboto Condensed" pitchFamily="2" charset="0"/>
              <a:ea typeface="Roboto Condensed" pitchFamily="2" charset="0"/>
              <a:cs typeface="Roboto" panose="02000000000000000000" pitchFamily="2" charset="0"/>
            </a:endParaRPr>
          </a:p>
        </p:txBody>
      </p:sp>
      <p:sp>
        <p:nvSpPr>
          <p:cNvPr id="16" name="10 CuadroTexto">
            <a:extLst>
              <a:ext uri="{FF2B5EF4-FFF2-40B4-BE49-F238E27FC236}">
                <a16:creationId xmlns:a16="http://schemas.microsoft.com/office/drawing/2014/main" xmlns="" id="{3106C16D-02DB-B248-9CE0-6223B007040F}"/>
              </a:ext>
            </a:extLst>
          </p:cNvPr>
          <p:cNvSpPr txBox="1"/>
          <p:nvPr/>
        </p:nvSpPr>
        <p:spPr>
          <a:xfrm>
            <a:off x="6871395" y="2800457"/>
            <a:ext cx="812152" cy="897717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defTabSz="685634">
              <a:defRPr/>
            </a:pPr>
            <a:r>
              <a:rPr lang="es-CL" sz="4300" b="1" dirty="0">
                <a:solidFill>
                  <a:prstClr val="white"/>
                </a:solidFill>
                <a:latin typeface="Roboto Condensed" pitchFamily="2" charset="0"/>
                <a:ea typeface="Roboto Condensed" pitchFamily="2" charset="0"/>
                <a:cs typeface="Roboto" panose="02000000000000000000" pitchFamily="2" charset="0"/>
              </a:rPr>
              <a:t>28</a:t>
            </a:r>
            <a:endParaRPr lang="es-CL" sz="4300" b="1" baseline="30000" dirty="0">
              <a:solidFill>
                <a:prstClr val="white"/>
              </a:solidFill>
              <a:latin typeface="Roboto Condensed" pitchFamily="2" charset="0"/>
              <a:ea typeface="Roboto Condensed" pitchFamily="2" charset="0"/>
              <a:cs typeface="Roboto" panose="02000000000000000000" pitchFamily="2" charset="0"/>
            </a:endParaRPr>
          </a:p>
        </p:txBody>
      </p:sp>
      <p:sp>
        <p:nvSpPr>
          <p:cNvPr id="17" name="11 CuadroTexto">
            <a:extLst>
              <a:ext uri="{FF2B5EF4-FFF2-40B4-BE49-F238E27FC236}">
                <a16:creationId xmlns:a16="http://schemas.microsoft.com/office/drawing/2014/main" xmlns="" id="{E37A6600-7BD0-4741-BED9-63489A0A209B}"/>
              </a:ext>
            </a:extLst>
          </p:cNvPr>
          <p:cNvSpPr txBox="1"/>
          <p:nvPr/>
        </p:nvSpPr>
        <p:spPr>
          <a:xfrm>
            <a:off x="6878043" y="955933"/>
            <a:ext cx="1934960" cy="98408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defTabSz="685634">
              <a:lnSpc>
                <a:spcPts val="2400"/>
              </a:lnSpc>
              <a:defRPr/>
            </a:pPr>
            <a:r>
              <a:rPr lang="es-CL" sz="2000" dirty="0">
                <a:solidFill>
                  <a:prstClr val="white"/>
                </a:solidFill>
                <a:latin typeface="Roboto Condensed" pitchFamily="2" charset="0"/>
                <a:ea typeface="Roboto Condensed" pitchFamily="2" charset="0"/>
              </a:rPr>
              <a:t>productor </a:t>
            </a:r>
          </a:p>
          <a:p>
            <a:pPr defTabSz="685634">
              <a:lnSpc>
                <a:spcPts val="2400"/>
              </a:lnSpc>
              <a:defRPr/>
            </a:pPr>
            <a:r>
              <a:rPr lang="es-CL" sz="2000" dirty="0">
                <a:solidFill>
                  <a:prstClr val="white"/>
                </a:solidFill>
                <a:latin typeface="Roboto Condensed" pitchFamily="2" charset="0"/>
                <a:ea typeface="Roboto Condensed" pitchFamily="2" charset="0"/>
              </a:rPr>
              <a:t>de molibdeno a nivel mundial</a:t>
            </a:r>
          </a:p>
        </p:txBody>
      </p:sp>
      <p:sp>
        <p:nvSpPr>
          <p:cNvPr id="18" name="13 CuadroTexto">
            <a:extLst>
              <a:ext uri="{FF2B5EF4-FFF2-40B4-BE49-F238E27FC236}">
                <a16:creationId xmlns:a16="http://schemas.microsoft.com/office/drawing/2014/main" xmlns="" id="{041B06F2-DD04-6F47-B1EA-E162F394F0A8}"/>
              </a:ext>
            </a:extLst>
          </p:cNvPr>
          <p:cNvSpPr txBox="1"/>
          <p:nvPr/>
        </p:nvSpPr>
        <p:spPr>
          <a:xfrm>
            <a:off x="4518372" y="3146121"/>
            <a:ext cx="2123426" cy="86497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defTabSz="685634">
              <a:lnSpc>
                <a:spcPts val="2400"/>
              </a:lnSpc>
              <a:defRPr/>
            </a:pPr>
            <a:r>
              <a:rPr lang="es-CL" sz="2000" dirty="0">
                <a:solidFill>
                  <a:prstClr val="white"/>
                </a:solidFill>
                <a:latin typeface="Roboto Condensed" pitchFamily="2" charset="0"/>
                <a:ea typeface="Roboto Condensed" pitchFamily="2" charset="0"/>
              </a:rPr>
              <a:t>m</a:t>
            </a:r>
            <a:r>
              <a:rPr lang="es-CL" sz="2000" dirty="0" smtClean="0">
                <a:solidFill>
                  <a:prstClr val="white"/>
                </a:solidFill>
                <a:latin typeface="Roboto Condensed" pitchFamily="2" charset="0"/>
                <a:ea typeface="Roboto Condensed" pitchFamily="2" charset="0"/>
              </a:rPr>
              <a:t>illones </a:t>
            </a:r>
            <a:r>
              <a:rPr lang="es-CL" sz="2000" dirty="0">
                <a:solidFill>
                  <a:prstClr val="white"/>
                </a:solidFill>
                <a:latin typeface="Roboto Condensed" pitchFamily="2" charset="0"/>
                <a:ea typeface="Roboto Condensed" pitchFamily="2" charset="0"/>
              </a:rPr>
              <a:t>de toneladas*</a:t>
            </a:r>
          </a:p>
          <a:p>
            <a:pPr defTabSz="685634">
              <a:lnSpc>
                <a:spcPts val="2400"/>
              </a:lnSpc>
              <a:defRPr/>
            </a:pPr>
            <a:r>
              <a:rPr lang="es-CL" sz="2000" dirty="0">
                <a:solidFill>
                  <a:prstClr val="white"/>
                </a:solidFill>
                <a:latin typeface="Roboto Condensed" pitchFamily="2" charset="0"/>
                <a:ea typeface="Roboto Condensed" pitchFamily="2" charset="0"/>
              </a:rPr>
              <a:t>producción de </a:t>
            </a:r>
            <a:br>
              <a:rPr lang="es-CL" sz="2000" dirty="0">
                <a:solidFill>
                  <a:prstClr val="white"/>
                </a:solidFill>
                <a:latin typeface="Roboto Condensed" pitchFamily="2" charset="0"/>
                <a:ea typeface="Roboto Condensed" pitchFamily="2" charset="0"/>
              </a:rPr>
            </a:br>
            <a:r>
              <a:rPr lang="es-CL" sz="2000" dirty="0">
                <a:solidFill>
                  <a:prstClr val="white"/>
                </a:solidFill>
                <a:latin typeface="Roboto Condensed" pitchFamily="2" charset="0"/>
                <a:ea typeface="Roboto Condensed" pitchFamily="2" charset="0"/>
              </a:rPr>
              <a:t>cobre fino aprox. </a:t>
            </a:r>
            <a:br>
              <a:rPr lang="es-CL" sz="2000" dirty="0">
                <a:solidFill>
                  <a:prstClr val="white"/>
                </a:solidFill>
                <a:latin typeface="Roboto Condensed" pitchFamily="2" charset="0"/>
                <a:ea typeface="Roboto Condensed" pitchFamily="2" charset="0"/>
              </a:rPr>
            </a:br>
            <a:r>
              <a:rPr lang="es-CL" sz="2000" dirty="0">
                <a:solidFill>
                  <a:prstClr val="white"/>
                </a:solidFill>
                <a:latin typeface="Roboto Condensed" pitchFamily="2" charset="0"/>
                <a:ea typeface="Roboto Condensed" pitchFamily="2" charset="0"/>
              </a:rPr>
              <a:t>por año</a:t>
            </a:r>
          </a:p>
        </p:txBody>
      </p:sp>
      <p:sp>
        <p:nvSpPr>
          <p:cNvPr id="19" name="13 CuadroTexto">
            <a:extLst>
              <a:ext uri="{FF2B5EF4-FFF2-40B4-BE49-F238E27FC236}">
                <a16:creationId xmlns:a16="http://schemas.microsoft.com/office/drawing/2014/main" xmlns="" id="{6621A8FC-11C5-D64F-A2BD-7E53F6401CEB}"/>
              </a:ext>
            </a:extLst>
          </p:cNvPr>
          <p:cNvSpPr txBox="1"/>
          <p:nvPr/>
        </p:nvSpPr>
        <p:spPr>
          <a:xfrm>
            <a:off x="6878043" y="3515385"/>
            <a:ext cx="2092068" cy="91810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defTabSz="685634">
              <a:lnSpc>
                <a:spcPts val="2400"/>
              </a:lnSpc>
              <a:defRPr/>
            </a:pPr>
            <a:r>
              <a:rPr lang="es-CL" sz="2000" dirty="0">
                <a:solidFill>
                  <a:srgbClr val="FFFFFF"/>
                </a:solidFill>
                <a:latin typeface="Roboto Condensed" pitchFamily="2" charset="0"/>
                <a:ea typeface="Roboto Condensed" pitchFamily="2" charset="0"/>
              </a:rPr>
              <a:t>mil toneladas</a:t>
            </a:r>
          </a:p>
          <a:p>
            <a:pPr defTabSz="685634">
              <a:lnSpc>
                <a:spcPts val="2400"/>
              </a:lnSpc>
              <a:defRPr/>
            </a:pPr>
            <a:r>
              <a:rPr lang="es-CL" sz="2000" dirty="0">
                <a:solidFill>
                  <a:srgbClr val="FFFFFF"/>
                </a:solidFill>
                <a:latin typeface="Roboto Condensed" pitchFamily="2" charset="0"/>
                <a:ea typeface="Roboto Condensed" pitchFamily="2" charset="0"/>
              </a:rPr>
              <a:t>producción de </a:t>
            </a:r>
            <a:r>
              <a:rPr lang="es-CL" sz="2000" spc="-50" dirty="0">
                <a:solidFill>
                  <a:srgbClr val="FFFFFF"/>
                </a:solidFill>
                <a:latin typeface="Roboto Condensed" pitchFamily="2" charset="0"/>
                <a:ea typeface="Roboto Condensed" pitchFamily="2" charset="0"/>
              </a:rPr>
              <a:t>molibdeno por año</a:t>
            </a:r>
          </a:p>
        </p:txBody>
      </p:sp>
    </p:spTree>
    <p:extLst>
      <p:ext uri="{BB962C8B-B14F-4D97-AF65-F5344CB8AC3E}">
        <p14:creationId xmlns:p14="http://schemas.microsoft.com/office/powerpoint/2010/main" val="4135500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A47B1673-A224-614A-A3E6-C19340F61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961" y="292997"/>
            <a:ext cx="8518655" cy="445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303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adroTexto 37">
            <a:extLst>
              <a:ext uri="{FF2B5EF4-FFF2-40B4-BE49-F238E27FC236}">
                <a16:creationId xmlns:a16="http://schemas.microsoft.com/office/drawing/2014/main" xmlns="" id="{E80DEC62-CA48-5845-8438-33C2E976B262}"/>
              </a:ext>
            </a:extLst>
          </p:cNvPr>
          <p:cNvSpPr txBox="1"/>
          <p:nvPr/>
        </p:nvSpPr>
        <p:spPr>
          <a:xfrm>
            <a:off x="4646013" y="1900787"/>
            <a:ext cx="4153079" cy="2897801"/>
          </a:xfrm>
          <a:prstGeom prst="rect">
            <a:avLst/>
          </a:prstGeom>
          <a:solidFill>
            <a:srgbClr val="EBECED"/>
          </a:solidFill>
        </p:spPr>
        <p:txBody>
          <a:bodyPr wrap="square" rtlCol="0">
            <a:spAutoFit/>
          </a:bodyPr>
          <a:lstStyle/>
          <a:p>
            <a:endParaRPr lang="es-CL" dirty="0">
              <a:solidFill>
                <a:prstClr val="black"/>
              </a:solidFill>
            </a:endParaRPr>
          </a:p>
        </p:txBody>
      </p:sp>
      <p:graphicFrame>
        <p:nvGraphicFramePr>
          <p:cNvPr id="32" name="Object 3">
            <a:extLst>
              <a:ext uri="{FF2B5EF4-FFF2-40B4-BE49-F238E27FC236}">
                <a16:creationId xmlns:a16="http://schemas.microsoft.com/office/drawing/2014/main" xmlns="" id="{95453D33-01E8-DF4A-87E2-715210E96D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5530992"/>
              </p:ext>
            </p:extLst>
          </p:nvPr>
        </p:nvGraphicFramePr>
        <p:xfrm>
          <a:off x="4957497" y="2226767"/>
          <a:ext cx="3478704" cy="2092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7" name="CuadroTexto 36">
            <a:extLst>
              <a:ext uri="{FF2B5EF4-FFF2-40B4-BE49-F238E27FC236}">
                <a16:creationId xmlns:a16="http://schemas.microsoft.com/office/drawing/2014/main" xmlns="" id="{41C840B7-AA50-994E-8B22-4E189B94663B}"/>
              </a:ext>
            </a:extLst>
          </p:cNvPr>
          <p:cNvSpPr txBox="1"/>
          <p:nvPr/>
        </p:nvSpPr>
        <p:spPr>
          <a:xfrm>
            <a:off x="345505" y="1891629"/>
            <a:ext cx="4135622" cy="2943512"/>
          </a:xfrm>
          <a:prstGeom prst="rect">
            <a:avLst/>
          </a:prstGeom>
          <a:solidFill>
            <a:srgbClr val="EBECED"/>
          </a:solidFill>
        </p:spPr>
        <p:txBody>
          <a:bodyPr wrap="square" rtlCol="0">
            <a:spAutoFit/>
          </a:bodyPr>
          <a:lstStyle/>
          <a:p>
            <a:endParaRPr lang="es-CL" dirty="0">
              <a:solidFill>
                <a:prstClr val="black"/>
              </a:solidFill>
            </a:endParaRP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xmlns="" id="{9A3ADEF7-9613-3F48-AE6C-CEDFA40065FF}"/>
              </a:ext>
            </a:extLst>
          </p:cNvPr>
          <p:cNvSpPr txBox="1"/>
          <p:nvPr/>
        </p:nvSpPr>
        <p:spPr>
          <a:xfrm>
            <a:off x="345505" y="314900"/>
            <a:ext cx="8453587" cy="1470280"/>
          </a:xfrm>
          <a:prstGeom prst="rect">
            <a:avLst/>
          </a:prstGeom>
          <a:solidFill>
            <a:srgbClr val="B9BDC0"/>
          </a:solidFill>
        </p:spPr>
        <p:txBody>
          <a:bodyPr wrap="square" rtlCol="0">
            <a:spAutoFit/>
          </a:bodyPr>
          <a:lstStyle/>
          <a:p>
            <a:endParaRPr lang="es-CL" dirty="0">
              <a:solidFill>
                <a:prstClr val="black"/>
              </a:solidFill>
            </a:endParaRPr>
          </a:p>
        </p:txBody>
      </p: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xmlns="" id="{1BB57EA0-140D-904B-BB38-0BF6D364E522}"/>
              </a:ext>
            </a:extLst>
          </p:cNvPr>
          <p:cNvCxnSpPr>
            <a:cxnSpLocks/>
          </p:cNvCxnSpPr>
          <p:nvPr/>
        </p:nvCxnSpPr>
        <p:spPr>
          <a:xfrm flipV="1">
            <a:off x="6368173" y="2613318"/>
            <a:ext cx="0" cy="156180"/>
          </a:xfrm>
          <a:prstGeom prst="line">
            <a:avLst/>
          </a:prstGeom>
          <a:ln w="3175">
            <a:solidFill>
              <a:schemeClr val="tx1">
                <a:lumMod val="20000"/>
                <a:lumOff val="8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9F621E32-F98B-064E-BA0F-00F8A0A32089}"/>
              </a:ext>
            </a:extLst>
          </p:cNvPr>
          <p:cNvSpPr/>
          <p:nvPr/>
        </p:nvSpPr>
        <p:spPr>
          <a:xfrm>
            <a:off x="0" y="525909"/>
            <a:ext cx="9144000" cy="500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>
              <a:lnSpc>
                <a:spcPts val="3000"/>
              </a:lnSpc>
              <a:buClr>
                <a:srgbClr val="008998"/>
              </a:buClr>
              <a:buSzPct val="100000"/>
            </a:pPr>
            <a:r>
              <a:rPr lang="es-ES" sz="3100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Calibri Light" panose="020F0302020204030204" pitchFamily="34" charset="0"/>
              </a:rPr>
              <a:t>SÓLIDA BASE MINERA DE CODELCO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xmlns="" id="{12949D04-5200-6A49-A9D7-170B636F66CD}"/>
              </a:ext>
            </a:extLst>
          </p:cNvPr>
          <p:cNvSpPr/>
          <p:nvPr/>
        </p:nvSpPr>
        <p:spPr>
          <a:xfrm>
            <a:off x="4873304" y="2532573"/>
            <a:ext cx="951606" cy="2400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t">
              <a:lnSpc>
                <a:spcPct val="80000"/>
              </a:lnSpc>
              <a:buClr>
                <a:srgbClr val="008998"/>
              </a:buClr>
              <a:buSzPct val="100000"/>
            </a:pPr>
            <a:r>
              <a:rPr lang="es-ES" sz="1200" dirty="0" smtClean="0">
                <a:solidFill>
                  <a:srgbClr val="161616"/>
                </a:solidFill>
                <a:ea typeface="Roboto Condensed" panose="02000000000000000000" pitchFamily="2" charset="0"/>
                <a:cs typeface="Bebas Neue Bold"/>
              </a:rPr>
              <a:t>34,1</a:t>
            </a:r>
            <a:r>
              <a:rPr lang="es-ES" sz="1200" dirty="0">
                <a:solidFill>
                  <a:srgbClr val="161616"/>
                </a:solidFill>
                <a:ea typeface="Roboto Condensed" panose="02000000000000000000" pitchFamily="2" charset="0"/>
                <a:cs typeface="Bebas Neue Bold"/>
              </a:rPr>
              <a:t>% </a:t>
            </a:r>
            <a:r>
              <a:rPr lang="es-ES" sz="1200" dirty="0">
                <a:solidFill>
                  <a:srgbClr val="161616"/>
                </a:solidFill>
                <a:ea typeface="Roboto Condensed" pitchFamily="2" charset="0"/>
                <a:cs typeface="Roboto Light" panose="02000000000000000000" pitchFamily="2" charset="0"/>
              </a:rPr>
              <a:t>Otros</a:t>
            </a:r>
            <a:endParaRPr lang="es-ES" sz="1200" dirty="0">
              <a:solidFill>
                <a:srgbClr val="161616"/>
              </a:solidFill>
              <a:ea typeface="Roboto Condensed" panose="02000000000000000000" pitchFamily="2" charset="0"/>
              <a:cs typeface="Bebas Neue Bold"/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xmlns="" id="{02F9ABA7-DBB4-1541-9CD0-0B4312B2F371}"/>
              </a:ext>
            </a:extLst>
          </p:cNvPr>
          <p:cNvSpPr/>
          <p:nvPr/>
        </p:nvSpPr>
        <p:spPr>
          <a:xfrm>
            <a:off x="6393387" y="2021541"/>
            <a:ext cx="1028166" cy="2492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t">
              <a:lnSpc>
                <a:spcPct val="80000"/>
              </a:lnSpc>
              <a:buClr>
                <a:srgbClr val="008998"/>
              </a:buClr>
              <a:buSzPct val="100000"/>
            </a:pPr>
            <a:r>
              <a:rPr lang="es-ES" sz="1200" dirty="0">
                <a:solidFill>
                  <a:srgbClr val="161616"/>
                </a:solidFill>
                <a:ea typeface="Roboto Condensed" panose="02000000000000000000" pitchFamily="2" charset="0"/>
                <a:cs typeface="Bebas Neue Bold"/>
              </a:rPr>
              <a:t>5,5% </a:t>
            </a:r>
            <a:r>
              <a:rPr lang="es-ES" sz="1200" dirty="0">
                <a:solidFill>
                  <a:srgbClr val="161616"/>
                </a:solidFill>
                <a:ea typeface="Roboto Condensed" pitchFamily="2" charset="0"/>
                <a:cs typeface="Roboto Light" panose="02000000000000000000" pitchFamily="2" charset="0"/>
              </a:rPr>
              <a:t>Codelco</a:t>
            </a:r>
            <a:endParaRPr lang="es-ES" sz="1200" dirty="0">
              <a:solidFill>
                <a:srgbClr val="161616"/>
              </a:solidFill>
              <a:ea typeface="Roboto Condensed" panose="02000000000000000000" pitchFamily="2" charset="0"/>
              <a:cs typeface="Bebas Neue Bold"/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xmlns="" id="{39ECE86C-673A-A642-8707-D67E5B97C1DD}"/>
              </a:ext>
            </a:extLst>
          </p:cNvPr>
          <p:cNvSpPr/>
          <p:nvPr/>
        </p:nvSpPr>
        <p:spPr>
          <a:xfrm>
            <a:off x="7736154" y="3324635"/>
            <a:ext cx="891718" cy="2492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t">
              <a:lnSpc>
                <a:spcPct val="80000"/>
              </a:lnSpc>
              <a:buClr>
                <a:srgbClr val="008998"/>
              </a:buClr>
              <a:buSzPct val="100000"/>
            </a:pPr>
            <a:r>
              <a:rPr lang="es-ES" sz="1200" dirty="0">
                <a:solidFill>
                  <a:srgbClr val="161616"/>
                </a:solidFill>
                <a:ea typeface="Roboto Condensed" panose="02000000000000000000" pitchFamily="2" charset="0"/>
                <a:cs typeface="Bebas Neue Bold"/>
              </a:rPr>
              <a:t>10,6% </a:t>
            </a:r>
            <a:r>
              <a:rPr lang="es-ES" sz="1200" dirty="0">
                <a:solidFill>
                  <a:srgbClr val="161616"/>
                </a:solidFill>
                <a:ea typeface="Roboto Condensed" pitchFamily="2" charset="0"/>
                <a:cs typeface="Roboto Light" panose="02000000000000000000" pitchFamily="2" charset="0"/>
              </a:rPr>
              <a:t>Perú</a:t>
            </a:r>
            <a:endParaRPr lang="es-ES" sz="1200" dirty="0">
              <a:solidFill>
                <a:srgbClr val="161616"/>
              </a:solidFill>
              <a:ea typeface="Roboto Condensed" panose="02000000000000000000" pitchFamily="2" charset="0"/>
              <a:cs typeface="Bebas Neue Bold"/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xmlns="" id="{3D549C11-7C97-E248-B761-4EB6CC11BD35}"/>
              </a:ext>
            </a:extLst>
          </p:cNvPr>
          <p:cNvSpPr/>
          <p:nvPr/>
        </p:nvSpPr>
        <p:spPr>
          <a:xfrm>
            <a:off x="7481264" y="3875574"/>
            <a:ext cx="1152816" cy="2492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t">
              <a:lnSpc>
                <a:spcPct val="80000"/>
              </a:lnSpc>
              <a:buClr>
                <a:srgbClr val="008998"/>
              </a:buClr>
              <a:buSzPct val="100000"/>
            </a:pPr>
            <a:r>
              <a:rPr lang="es-ES" sz="1200" dirty="0">
                <a:solidFill>
                  <a:srgbClr val="161616"/>
                </a:solidFill>
                <a:ea typeface="Roboto Condensed" panose="02000000000000000000" pitchFamily="2" charset="0"/>
                <a:cs typeface="Bebas Neue Bold"/>
              </a:rPr>
              <a:t>10,1% </a:t>
            </a:r>
            <a:r>
              <a:rPr lang="es-ES" sz="1200" dirty="0">
                <a:solidFill>
                  <a:srgbClr val="161616"/>
                </a:solidFill>
                <a:ea typeface="Roboto Condensed" pitchFamily="2" charset="0"/>
                <a:cs typeface="Roboto Light" panose="02000000000000000000" pitchFamily="2" charset="0"/>
              </a:rPr>
              <a:t>Australia</a:t>
            </a:r>
            <a:endParaRPr lang="es-ES" sz="1200" dirty="0">
              <a:solidFill>
                <a:srgbClr val="161616"/>
              </a:solidFill>
              <a:ea typeface="Roboto Condensed" panose="02000000000000000000" pitchFamily="2" charset="0"/>
              <a:cs typeface="Bebas Neue Bold"/>
            </a:endParaRP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xmlns="" id="{BAF4CFBB-3859-F244-B5ED-BBC70C6CE463}"/>
              </a:ext>
            </a:extLst>
          </p:cNvPr>
          <p:cNvSpPr/>
          <p:nvPr/>
        </p:nvSpPr>
        <p:spPr>
          <a:xfrm>
            <a:off x="6953809" y="4146194"/>
            <a:ext cx="859530" cy="2492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t">
              <a:lnSpc>
                <a:spcPct val="80000"/>
              </a:lnSpc>
              <a:buClr>
                <a:srgbClr val="008998"/>
              </a:buClr>
              <a:buSzPct val="100000"/>
            </a:pPr>
            <a:r>
              <a:rPr lang="es-ES" sz="1200" dirty="0">
                <a:solidFill>
                  <a:srgbClr val="161616"/>
                </a:solidFill>
                <a:ea typeface="Roboto Condensed" panose="02000000000000000000" pitchFamily="2" charset="0"/>
                <a:cs typeface="Bebas Neue Bold"/>
              </a:rPr>
              <a:t>7,0% </a:t>
            </a:r>
            <a:r>
              <a:rPr lang="es-ES" sz="1200" dirty="0">
                <a:solidFill>
                  <a:srgbClr val="161616"/>
                </a:solidFill>
                <a:ea typeface="Roboto Condensed" pitchFamily="2" charset="0"/>
                <a:cs typeface="Roboto Light" panose="02000000000000000000" pitchFamily="2" charset="0"/>
              </a:rPr>
              <a:t>Rusia</a:t>
            </a:r>
            <a:endParaRPr lang="es-ES" sz="1200" dirty="0">
              <a:solidFill>
                <a:srgbClr val="161616"/>
              </a:solidFill>
              <a:ea typeface="Roboto Condensed" panose="02000000000000000000" pitchFamily="2" charset="0"/>
              <a:cs typeface="Bebas Neue Bold"/>
            </a:endParaRP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xmlns="" id="{C65AC37C-AAA6-4445-A4A7-A2E09D443A57}"/>
              </a:ext>
            </a:extLst>
          </p:cNvPr>
          <p:cNvSpPr/>
          <p:nvPr/>
        </p:nvSpPr>
        <p:spPr>
          <a:xfrm>
            <a:off x="4911752" y="3800909"/>
            <a:ext cx="991104" cy="2492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t">
              <a:lnSpc>
                <a:spcPct val="80000"/>
              </a:lnSpc>
              <a:buClr>
                <a:srgbClr val="008998"/>
              </a:buClr>
              <a:buSzPct val="100000"/>
            </a:pPr>
            <a:r>
              <a:rPr lang="es-ES" sz="1200" dirty="0">
                <a:solidFill>
                  <a:srgbClr val="161616"/>
                </a:solidFill>
                <a:ea typeface="Roboto Condensed" panose="02000000000000000000" pitchFamily="2" charset="0"/>
                <a:cs typeface="Bebas Neue Bold"/>
              </a:rPr>
              <a:t>3,7% </a:t>
            </a:r>
            <a:r>
              <a:rPr lang="es-ES" sz="1200" dirty="0">
                <a:solidFill>
                  <a:srgbClr val="161616"/>
                </a:solidFill>
                <a:ea typeface="Roboto Condensed" pitchFamily="2" charset="0"/>
                <a:cs typeface="Roboto Light" panose="02000000000000000000" pitchFamily="2" charset="0"/>
              </a:rPr>
              <a:t>Polonia</a:t>
            </a:r>
            <a:endParaRPr lang="es-ES" sz="1200" dirty="0">
              <a:solidFill>
                <a:srgbClr val="161616"/>
              </a:solidFill>
              <a:ea typeface="Roboto Condensed" panose="02000000000000000000" pitchFamily="2" charset="0"/>
              <a:cs typeface="Bebas Neue Bold"/>
            </a:endParaRP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xmlns="" id="{E09BA565-8796-E044-A6D8-69C5AC114267}"/>
              </a:ext>
            </a:extLst>
          </p:cNvPr>
          <p:cNvSpPr/>
          <p:nvPr/>
        </p:nvSpPr>
        <p:spPr>
          <a:xfrm>
            <a:off x="5212653" y="4026106"/>
            <a:ext cx="911340" cy="2492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t">
              <a:lnSpc>
                <a:spcPct val="80000"/>
              </a:lnSpc>
              <a:buClr>
                <a:srgbClr val="008998"/>
              </a:buClr>
              <a:buSzPct val="100000"/>
            </a:pPr>
            <a:r>
              <a:rPr lang="es-ES" sz="1200" dirty="0">
                <a:solidFill>
                  <a:srgbClr val="161616"/>
                </a:solidFill>
                <a:ea typeface="Roboto Condensed" panose="02000000000000000000" pitchFamily="2" charset="0"/>
                <a:cs typeface="Bebas Neue Bold"/>
              </a:rPr>
              <a:t>5,5% </a:t>
            </a:r>
            <a:r>
              <a:rPr lang="es-ES" sz="1200" dirty="0">
                <a:solidFill>
                  <a:srgbClr val="161616"/>
                </a:solidFill>
                <a:ea typeface="Roboto Condensed" pitchFamily="2" charset="0"/>
                <a:cs typeface="Roboto Light" panose="02000000000000000000" pitchFamily="2" charset="0"/>
              </a:rPr>
              <a:t>EEUU.</a:t>
            </a:r>
            <a:endParaRPr lang="es-ES" sz="1200" dirty="0">
              <a:solidFill>
                <a:srgbClr val="161616"/>
              </a:solidFill>
              <a:ea typeface="Roboto Condensed" panose="02000000000000000000" pitchFamily="2" charset="0"/>
              <a:cs typeface="Bebas Neue Bold"/>
            </a:endParaRPr>
          </a:p>
        </p:txBody>
      </p:sp>
      <p:graphicFrame>
        <p:nvGraphicFramePr>
          <p:cNvPr id="30" name="Object 4">
            <a:extLst>
              <a:ext uri="{FF2B5EF4-FFF2-40B4-BE49-F238E27FC236}">
                <a16:creationId xmlns:a16="http://schemas.microsoft.com/office/drawing/2014/main" xmlns="" id="{107402D5-2BB3-0643-81B8-2019B2C2F8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3173979"/>
              </p:ext>
            </p:extLst>
          </p:nvPr>
        </p:nvGraphicFramePr>
        <p:xfrm>
          <a:off x="272132" y="2240912"/>
          <a:ext cx="3133509" cy="20885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1" name="Elipse 30">
            <a:extLst>
              <a:ext uri="{FF2B5EF4-FFF2-40B4-BE49-F238E27FC236}">
                <a16:creationId xmlns:a16="http://schemas.microsoft.com/office/drawing/2014/main" xmlns="" id="{FE20C08A-C04B-8642-A3E8-2C7206AAB0C4}"/>
              </a:ext>
            </a:extLst>
          </p:cNvPr>
          <p:cNvSpPr/>
          <p:nvPr/>
        </p:nvSpPr>
        <p:spPr>
          <a:xfrm>
            <a:off x="1011378" y="2466724"/>
            <a:ext cx="1639529" cy="1639529"/>
          </a:xfrm>
          <a:prstGeom prst="ellipse">
            <a:avLst/>
          </a:prstGeom>
          <a:solidFill>
            <a:srgbClr val="EBECE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xmlns="" id="{6C69FE09-F606-534F-94DD-66632E4ED2FC}"/>
              </a:ext>
            </a:extLst>
          </p:cNvPr>
          <p:cNvSpPr/>
          <p:nvPr/>
        </p:nvSpPr>
        <p:spPr>
          <a:xfrm>
            <a:off x="5988519" y="4289322"/>
            <a:ext cx="980974" cy="2492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t">
              <a:lnSpc>
                <a:spcPct val="80000"/>
              </a:lnSpc>
              <a:buClr>
                <a:srgbClr val="008998"/>
              </a:buClr>
              <a:buSzPct val="100000"/>
            </a:pPr>
            <a:r>
              <a:rPr lang="es-ES" sz="1200" dirty="0">
                <a:solidFill>
                  <a:srgbClr val="161616"/>
                </a:solidFill>
                <a:ea typeface="Roboto Condensed" panose="02000000000000000000" pitchFamily="2" charset="0"/>
                <a:cs typeface="Bebas Neue Bold"/>
              </a:rPr>
              <a:t>6,1% </a:t>
            </a:r>
            <a:r>
              <a:rPr lang="es-ES" sz="1200" dirty="0">
                <a:solidFill>
                  <a:srgbClr val="161616"/>
                </a:solidFill>
                <a:ea typeface="Roboto Condensed" pitchFamily="2" charset="0"/>
                <a:cs typeface="Roboto Light" panose="02000000000000000000" pitchFamily="2" charset="0"/>
              </a:rPr>
              <a:t>México</a:t>
            </a:r>
            <a:endParaRPr lang="es-ES" sz="1200" dirty="0">
              <a:solidFill>
                <a:srgbClr val="161616"/>
              </a:solidFill>
              <a:ea typeface="Roboto Condensed" panose="02000000000000000000" pitchFamily="2" charset="0"/>
              <a:cs typeface="Bebas Neue Bold"/>
            </a:endParaRPr>
          </a:p>
        </p:txBody>
      </p: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xmlns="" id="{B14A3AA7-7C88-0546-887D-B366B5D02D6C}"/>
              </a:ext>
            </a:extLst>
          </p:cNvPr>
          <p:cNvCxnSpPr>
            <a:cxnSpLocks/>
          </p:cNvCxnSpPr>
          <p:nvPr/>
        </p:nvCxnSpPr>
        <p:spPr>
          <a:xfrm flipV="1">
            <a:off x="6817875" y="2652246"/>
            <a:ext cx="0" cy="170071"/>
          </a:xfrm>
          <a:prstGeom prst="line">
            <a:avLst/>
          </a:prstGeom>
          <a:ln w="3175">
            <a:solidFill>
              <a:schemeClr val="tx1">
                <a:lumMod val="20000"/>
                <a:lumOff val="8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51">
            <a:extLst>
              <a:ext uri="{FF2B5EF4-FFF2-40B4-BE49-F238E27FC236}">
                <a16:creationId xmlns:a16="http://schemas.microsoft.com/office/drawing/2014/main" xmlns="" id="{D7F15A33-DCF4-2B44-875D-D1D8161BB177}"/>
              </a:ext>
            </a:extLst>
          </p:cNvPr>
          <p:cNvCxnSpPr>
            <a:cxnSpLocks/>
          </p:cNvCxnSpPr>
          <p:nvPr/>
        </p:nvCxnSpPr>
        <p:spPr>
          <a:xfrm flipH="1" flipV="1">
            <a:off x="6817875" y="2822317"/>
            <a:ext cx="100674" cy="1"/>
          </a:xfrm>
          <a:prstGeom prst="line">
            <a:avLst/>
          </a:prstGeom>
          <a:ln w="3175">
            <a:solidFill>
              <a:schemeClr val="tx1">
                <a:lumMod val="20000"/>
                <a:lumOff val="8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ángulo 23">
            <a:extLst>
              <a:ext uri="{FF2B5EF4-FFF2-40B4-BE49-F238E27FC236}">
                <a16:creationId xmlns:a16="http://schemas.microsoft.com/office/drawing/2014/main" xmlns="" id="{C1EA4D61-F3E3-2345-9035-EB0482F60ADF}"/>
              </a:ext>
            </a:extLst>
          </p:cNvPr>
          <p:cNvSpPr/>
          <p:nvPr/>
        </p:nvSpPr>
        <p:spPr>
          <a:xfrm>
            <a:off x="7541378" y="2419609"/>
            <a:ext cx="1566631" cy="407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lnSpc>
                <a:spcPts val="1200"/>
              </a:lnSpc>
              <a:buClr>
                <a:srgbClr val="008998"/>
              </a:buClr>
              <a:buSzPct val="100000"/>
            </a:pPr>
            <a:r>
              <a:rPr lang="es-ES" sz="1200" dirty="0">
                <a:solidFill>
                  <a:srgbClr val="161616"/>
                </a:solidFill>
                <a:ea typeface="Roboto Condensed" panose="02000000000000000000" pitchFamily="2" charset="0"/>
                <a:cs typeface="Bebas Neue Bold"/>
              </a:rPr>
              <a:t>17,5% </a:t>
            </a:r>
            <a:r>
              <a:rPr lang="es-ES" sz="1200" dirty="0">
                <a:solidFill>
                  <a:srgbClr val="161616"/>
                </a:solidFill>
                <a:ea typeface="Roboto Condensed" pitchFamily="2" charset="0"/>
                <a:cs typeface="Roboto Light" panose="02000000000000000000" pitchFamily="2" charset="0"/>
              </a:rPr>
              <a:t>Chile </a:t>
            </a:r>
            <a:br>
              <a:rPr lang="es-ES" sz="1200" dirty="0">
                <a:solidFill>
                  <a:srgbClr val="161616"/>
                </a:solidFill>
                <a:ea typeface="Roboto Condensed" pitchFamily="2" charset="0"/>
                <a:cs typeface="Roboto Light" panose="02000000000000000000" pitchFamily="2" charset="0"/>
              </a:rPr>
            </a:br>
            <a:r>
              <a:rPr lang="es-ES" sz="1200" dirty="0">
                <a:solidFill>
                  <a:srgbClr val="161616"/>
                </a:solidFill>
                <a:ea typeface="Roboto Condensed" pitchFamily="2" charset="0"/>
                <a:cs typeface="Roboto Light" panose="02000000000000000000" pitchFamily="2" charset="0"/>
              </a:rPr>
              <a:t>(exc. Codelco)</a:t>
            </a:r>
            <a:endParaRPr lang="es-ES" sz="1200" dirty="0">
              <a:solidFill>
                <a:srgbClr val="161616"/>
              </a:solidFill>
              <a:ea typeface="Roboto Condensed" panose="02000000000000000000" pitchFamily="2" charset="0"/>
              <a:cs typeface="Bebas Neue Bold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54B38C46-79AA-0A48-B728-34BC1592E5E8}"/>
              </a:ext>
            </a:extLst>
          </p:cNvPr>
          <p:cNvSpPr/>
          <p:nvPr/>
        </p:nvSpPr>
        <p:spPr>
          <a:xfrm>
            <a:off x="4652864" y="4501902"/>
            <a:ext cx="41563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800"/>
              </a:lnSpc>
            </a:pPr>
            <a:r>
              <a:rPr lang="es-CL" sz="700" dirty="0">
                <a:solidFill>
                  <a:srgbClr val="353535"/>
                </a:solidFill>
              </a:rPr>
              <a:t>Los orígenes de Codelco se remontan a 1971, tras la Nacionalización del Cobre. </a:t>
            </a:r>
            <a:br>
              <a:rPr lang="es-CL" sz="700" dirty="0">
                <a:solidFill>
                  <a:srgbClr val="353535"/>
                </a:solidFill>
              </a:rPr>
            </a:br>
            <a:r>
              <a:rPr lang="es-CL" sz="700" dirty="0">
                <a:solidFill>
                  <a:srgbClr val="353535"/>
                </a:solidFill>
              </a:rPr>
              <a:t>Desde sus inicios, ha sido la mayor empresa productora de cobre del mundo.</a:t>
            </a:r>
            <a:endParaRPr lang="es-CL" sz="700" dirty="0">
              <a:solidFill>
                <a:srgbClr val="353535"/>
              </a:solidFill>
              <a:effectLst/>
            </a:endParaRP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xmlns="" id="{16F402CB-9CE6-284B-8A52-1A01EC79F24C}"/>
              </a:ext>
            </a:extLst>
          </p:cNvPr>
          <p:cNvSpPr/>
          <p:nvPr/>
        </p:nvSpPr>
        <p:spPr>
          <a:xfrm>
            <a:off x="4646013" y="1077208"/>
            <a:ext cx="41632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100"/>
              </a:lnSpc>
            </a:pPr>
            <a:r>
              <a:rPr lang="es-CL" dirty="0">
                <a:solidFill>
                  <a:srgbClr val="434343"/>
                </a:solidFill>
              </a:rPr>
              <a:t>Liderazgo en reservas </a:t>
            </a:r>
          </a:p>
          <a:p>
            <a:pPr algn="ctr">
              <a:lnSpc>
                <a:spcPts val="2100"/>
              </a:lnSpc>
            </a:pPr>
            <a:r>
              <a:rPr lang="es-CL" dirty="0">
                <a:solidFill>
                  <a:srgbClr val="434343"/>
                </a:solidFill>
              </a:rPr>
              <a:t>de cobre probadas y probables</a:t>
            </a:r>
            <a:endParaRPr lang="es-CL" dirty="0">
              <a:solidFill>
                <a:srgbClr val="434343"/>
              </a:solidFill>
              <a:effectLst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186EA6A0-6554-7744-A0CF-1494EBE777D3}"/>
              </a:ext>
            </a:extLst>
          </p:cNvPr>
          <p:cNvSpPr/>
          <p:nvPr/>
        </p:nvSpPr>
        <p:spPr>
          <a:xfrm>
            <a:off x="345505" y="1076334"/>
            <a:ext cx="41707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100"/>
              </a:lnSpc>
            </a:pPr>
            <a:r>
              <a:rPr lang="es-CL" dirty="0">
                <a:solidFill>
                  <a:srgbClr val="434343"/>
                </a:solidFill>
              </a:rPr>
              <a:t>Liderazgo en producción </a:t>
            </a:r>
          </a:p>
          <a:p>
            <a:pPr algn="ctr">
              <a:lnSpc>
                <a:spcPts val="2100"/>
              </a:lnSpc>
            </a:pPr>
            <a:r>
              <a:rPr lang="es-CL" dirty="0">
                <a:solidFill>
                  <a:srgbClr val="434343"/>
                </a:solidFill>
              </a:rPr>
              <a:t>de cobre (1,7 millones de ton)</a:t>
            </a:r>
            <a:endParaRPr lang="es-CL" dirty="0">
              <a:solidFill>
                <a:srgbClr val="434343"/>
              </a:solidFill>
              <a:effectLst/>
            </a:endParaRPr>
          </a:p>
        </p:txBody>
      </p:sp>
      <p:sp>
        <p:nvSpPr>
          <p:cNvPr id="14" name="6 CuadroTexto">
            <a:extLst>
              <a:ext uri="{FF2B5EF4-FFF2-40B4-BE49-F238E27FC236}">
                <a16:creationId xmlns:a16="http://schemas.microsoft.com/office/drawing/2014/main" xmlns="" id="{9DBA69A5-9119-4A40-8B8B-1F8ACE8B6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138" y="4627479"/>
            <a:ext cx="3594425" cy="17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7596" tIns="33799" rIns="67596" bIns="33799">
            <a:spAutoFit/>
          </a:bodyPr>
          <a:lstStyle/>
          <a:p>
            <a:pPr defTabSz="337972"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>
                <a:solidFill>
                  <a:srgbClr val="353535"/>
                </a:solidFill>
                <a:latin typeface="Calibri" charset="0"/>
                <a:ea typeface="Calibri" charset="0"/>
                <a:cs typeface="Calibri" charset="0"/>
              </a:rPr>
              <a:t>Fuente: Wood Mackenzie, World Bureau y </a:t>
            </a:r>
            <a:r>
              <a:rPr lang="en-US" sz="700" dirty="0" err="1">
                <a:solidFill>
                  <a:srgbClr val="353535"/>
                </a:solidFill>
                <a:latin typeface="Calibri" charset="0"/>
                <a:ea typeface="Calibri" charset="0"/>
                <a:cs typeface="Calibri" charset="0"/>
              </a:rPr>
              <a:t>Codelco</a:t>
            </a:r>
            <a:r>
              <a:rPr lang="en-US" sz="700" dirty="0">
                <a:solidFill>
                  <a:srgbClr val="353535"/>
                </a:solidFill>
                <a:latin typeface="Calibri" charset="0"/>
                <a:ea typeface="Calibri" charset="0"/>
                <a:cs typeface="Calibri" charset="0"/>
              </a:rPr>
              <a:t>.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48B6FA7B-E1C9-E143-9500-ED5DA45E3491}"/>
              </a:ext>
            </a:extLst>
          </p:cNvPr>
          <p:cNvSpPr/>
          <p:nvPr/>
        </p:nvSpPr>
        <p:spPr>
          <a:xfrm>
            <a:off x="2797644" y="3725236"/>
            <a:ext cx="951607" cy="2492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t">
              <a:lnSpc>
                <a:spcPct val="80000"/>
              </a:lnSpc>
              <a:buClr>
                <a:srgbClr val="008998"/>
              </a:buClr>
              <a:buSzPct val="100000"/>
            </a:pPr>
            <a:r>
              <a:rPr lang="es-ES" sz="1200" dirty="0">
                <a:solidFill>
                  <a:srgbClr val="373838"/>
                </a:solidFill>
                <a:ea typeface="Roboto" panose="02000000000000000000" pitchFamily="2" charset="0"/>
                <a:cs typeface="Roboto" panose="02000000000000000000" pitchFamily="2" charset="0"/>
              </a:rPr>
              <a:t>70,3% Otros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C59D636A-93D2-0A4F-AAA2-AF35FC9F12FF}"/>
              </a:ext>
            </a:extLst>
          </p:cNvPr>
          <p:cNvSpPr/>
          <p:nvPr/>
        </p:nvSpPr>
        <p:spPr>
          <a:xfrm>
            <a:off x="2157840" y="2178491"/>
            <a:ext cx="1028167" cy="2492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t">
              <a:lnSpc>
                <a:spcPct val="80000"/>
              </a:lnSpc>
              <a:buClr>
                <a:srgbClr val="008998"/>
              </a:buClr>
              <a:buSzPct val="100000"/>
            </a:pPr>
            <a:r>
              <a:rPr lang="es-ES" sz="1200" dirty="0">
                <a:solidFill>
                  <a:srgbClr val="161616"/>
                </a:solidFill>
                <a:ea typeface="Roboto" panose="02000000000000000000" pitchFamily="2" charset="0"/>
                <a:cs typeface="Roboto" panose="02000000000000000000" pitchFamily="2" charset="0"/>
              </a:rPr>
              <a:t>8,3% Codelco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xmlns="" id="{214C9BDB-E113-C440-8B64-15454C5E2AC4}"/>
              </a:ext>
            </a:extLst>
          </p:cNvPr>
          <p:cNvSpPr/>
          <p:nvPr/>
        </p:nvSpPr>
        <p:spPr>
          <a:xfrm>
            <a:off x="2605779" y="2424458"/>
            <a:ext cx="1269898" cy="2492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t">
              <a:lnSpc>
                <a:spcPct val="80000"/>
              </a:lnSpc>
              <a:buClr>
                <a:srgbClr val="008998"/>
              </a:buClr>
              <a:buSzPct val="100000"/>
            </a:pPr>
            <a:r>
              <a:rPr lang="es-ES" sz="1200" dirty="0">
                <a:solidFill>
                  <a:srgbClr val="373838"/>
                </a:solidFill>
                <a:ea typeface="Roboto" panose="02000000000000000000" pitchFamily="2" charset="0"/>
                <a:cs typeface="Roboto" panose="02000000000000000000" pitchFamily="2" charset="0"/>
              </a:rPr>
              <a:t>5,8% Compañía 2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xmlns="" id="{D104F75A-9DE9-3F42-B1F5-C087FCB8116E}"/>
              </a:ext>
            </a:extLst>
          </p:cNvPr>
          <p:cNvSpPr/>
          <p:nvPr/>
        </p:nvSpPr>
        <p:spPr>
          <a:xfrm>
            <a:off x="2800179" y="2671523"/>
            <a:ext cx="1269898" cy="2492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t">
              <a:lnSpc>
                <a:spcPct val="80000"/>
              </a:lnSpc>
              <a:buClr>
                <a:srgbClr val="008998"/>
              </a:buClr>
              <a:buSzPct val="100000"/>
            </a:pPr>
            <a:r>
              <a:rPr lang="es-ES" sz="1200" dirty="0">
                <a:solidFill>
                  <a:srgbClr val="373838"/>
                </a:solidFill>
                <a:ea typeface="Roboto" panose="02000000000000000000" pitchFamily="2" charset="0"/>
                <a:cs typeface="Roboto" panose="02000000000000000000" pitchFamily="2" charset="0"/>
              </a:rPr>
              <a:t>5,6% Compañía 3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CAC8CFDC-E3CD-EF44-836F-9B64E1149956}"/>
              </a:ext>
            </a:extLst>
          </p:cNvPr>
          <p:cNvSpPr/>
          <p:nvPr/>
        </p:nvSpPr>
        <p:spPr>
          <a:xfrm>
            <a:off x="2882637" y="3007614"/>
            <a:ext cx="1269898" cy="2492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t">
              <a:lnSpc>
                <a:spcPct val="80000"/>
              </a:lnSpc>
              <a:buClr>
                <a:srgbClr val="008998"/>
              </a:buClr>
              <a:buSzPct val="100000"/>
            </a:pPr>
            <a:r>
              <a:rPr lang="es-ES" sz="1200" dirty="0">
                <a:solidFill>
                  <a:srgbClr val="373838"/>
                </a:solidFill>
                <a:ea typeface="Roboto" panose="02000000000000000000" pitchFamily="2" charset="0"/>
                <a:cs typeface="Roboto" panose="02000000000000000000" pitchFamily="2" charset="0"/>
              </a:rPr>
              <a:t>5,2% Compañía 4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xmlns="" id="{A2A289C1-9803-E345-81B9-723FC08C2AA9}"/>
              </a:ext>
            </a:extLst>
          </p:cNvPr>
          <p:cNvSpPr/>
          <p:nvPr/>
        </p:nvSpPr>
        <p:spPr>
          <a:xfrm>
            <a:off x="2923938" y="3335242"/>
            <a:ext cx="1269898" cy="2492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t">
              <a:lnSpc>
                <a:spcPct val="80000"/>
              </a:lnSpc>
              <a:buClr>
                <a:srgbClr val="008998"/>
              </a:buClr>
              <a:buSzPct val="100000"/>
            </a:pPr>
            <a:r>
              <a:rPr lang="es-ES" sz="1200" dirty="0">
                <a:solidFill>
                  <a:srgbClr val="373838"/>
                </a:solidFill>
                <a:ea typeface="Roboto" panose="02000000000000000000" pitchFamily="2" charset="0"/>
                <a:cs typeface="Roboto" panose="02000000000000000000" pitchFamily="2" charset="0"/>
              </a:rPr>
              <a:t>4,8% Compañía 5</a:t>
            </a:r>
          </a:p>
        </p:txBody>
      </p:sp>
      <p:sp>
        <p:nvSpPr>
          <p:cNvPr id="44" name="Elipse 43">
            <a:extLst>
              <a:ext uri="{FF2B5EF4-FFF2-40B4-BE49-F238E27FC236}">
                <a16:creationId xmlns:a16="http://schemas.microsoft.com/office/drawing/2014/main" xmlns="" id="{1F3B9431-E709-E94A-AB37-F48C8035F379}"/>
              </a:ext>
            </a:extLst>
          </p:cNvPr>
          <p:cNvSpPr/>
          <p:nvPr/>
        </p:nvSpPr>
        <p:spPr>
          <a:xfrm>
            <a:off x="2071881" y="2252775"/>
            <a:ext cx="100800" cy="100800"/>
          </a:xfrm>
          <a:prstGeom prst="ellipse">
            <a:avLst/>
          </a:prstGeom>
          <a:solidFill>
            <a:schemeClr val="bg1"/>
          </a:solidFill>
          <a:ln w="6350">
            <a:solidFill>
              <a:srgbClr val="373838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3" name="Elipse 42">
            <a:extLst>
              <a:ext uri="{FF2B5EF4-FFF2-40B4-BE49-F238E27FC236}">
                <a16:creationId xmlns:a16="http://schemas.microsoft.com/office/drawing/2014/main" xmlns="" id="{E74595ED-6DCB-BE49-8B91-8CF1AF842C36}"/>
              </a:ext>
            </a:extLst>
          </p:cNvPr>
          <p:cNvSpPr/>
          <p:nvPr/>
        </p:nvSpPr>
        <p:spPr>
          <a:xfrm>
            <a:off x="2085840" y="2266772"/>
            <a:ext cx="72000" cy="72000"/>
          </a:xfrm>
          <a:prstGeom prst="ellipse">
            <a:avLst/>
          </a:prstGeom>
          <a:solidFill>
            <a:srgbClr val="E5530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7" name="Elipse 46">
            <a:extLst>
              <a:ext uri="{FF2B5EF4-FFF2-40B4-BE49-F238E27FC236}">
                <a16:creationId xmlns:a16="http://schemas.microsoft.com/office/drawing/2014/main" xmlns="" id="{00B0ED01-3F3C-6242-B2A0-433D8040B99F}"/>
              </a:ext>
            </a:extLst>
          </p:cNvPr>
          <p:cNvSpPr/>
          <p:nvPr/>
        </p:nvSpPr>
        <p:spPr>
          <a:xfrm>
            <a:off x="2497514" y="2482804"/>
            <a:ext cx="100800" cy="100800"/>
          </a:xfrm>
          <a:prstGeom prst="ellipse">
            <a:avLst/>
          </a:prstGeom>
          <a:solidFill>
            <a:schemeClr val="bg1"/>
          </a:solidFill>
          <a:ln w="6350">
            <a:solidFill>
              <a:srgbClr val="373838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8" name="Elipse 47">
            <a:extLst>
              <a:ext uri="{FF2B5EF4-FFF2-40B4-BE49-F238E27FC236}">
                <a16:creationId xmlns:a16="http://schemas.microsoft.com/office/drawing/2014/main" xmlns="" id="{D566BDB1-0450-D848-9EF0-0A6280DCE52B}"/>
              </a:ext>
            </a:extLst>
          </p:cNvPr>
          <p:cNvSpPr/>
          <p:nvPr/>
        </p:nvSpPr>
        <p:spPr>
          <a:xfrm>
            <a:off x="2511473" y="2496801"/>
            <a:ext cx="72000" cy="72000"/>
          </a:xfrm>
          <a:prstGeom prst="ellipse">
            <a:avLst/>
          </a:prstGeom>
          <a:solidFill>
            <a:srgbClr val="3738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9" name="Elipse 48">
            <a:extLst>
              <a:ext uri="{FF2B5EF4-FFF2-40B4-BE49-F238E27FC236}">
                <a16:creationId xmlns:a16="http://schemas.microsoft.com/office/drawing/2014/main" xmlns="" id="{6198CC75-088C-A749-95A0-63D64C607545}"/>
              </a:ext>
            </a:extLst>
          </p:cNvPr>
          <p:cNvSpPr/>
          <p:nvPr/>
        </p:nvSpPr>
        <p:spPr>
          <a:xfrm>
            <a:off x="2688044" y="2747885"/>
            <a:ext cx="100800" cy="100800"/>
          </a:xfrm>
          <a:prstGeom prst="ellipse">
            <a:avLst/>
          </a:prstGeom>
          <a:solidFill>
            <a:schemeClr val="bg1"/>
          </a:solidFill>
          <a:ln w="6350">
            <a:solidFill>
              <a:srgbClr val="373838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0" name="Elipse 49">
            <a:extLst>
              <a:ext uri="{FF2B5EF4-FFF2-40B4-BE49-F238E27FC236}">
                <a16:creationId xmlns:a16="http://schemas.microsoft.com/office/drawing/2014/main" xmlns="" id="{4708E62F-865F-1640-A726-3934D6B6DF12}"/>
              </a:ext>
            </a:extLst>
          </p:cNvPr>
          <p:cNvSpPr/>
          <p:nvPr/>
        </p:nvSpPr>
        <p:spPr>
          <a:xfrm>
            <a:off x="2702003" y="2761882"/>
            <a:ext cx="72000" cy="72000"/>
          </a:xfrm>
          <a:prstGeom prst="ellipse">
            <a:avLst/>
          </a:prstGeom>
          <a:solidFill>
            <a:srgbClr val="4F4F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1" name="Elipse 50">
            <a:extLst>
              <a:ext uri="{FF2B5EF4-FFF2-40B4-BE49-F238E27FC236}">
                <a16:creationId xmlns:a16="http://schemas.microsoft.com/office/drawing/2014/main" xmlns="" id="{931DF1C6-F3B7-F245-BCD3-BBCAEF24F689}"/>
              </a:ext>
            </a:extLst>
          </p:cNvPr>
          <p:cNvSpPr/>
          <p:nvPr/>
        </p:nvSpPr>
        <p:spPr>
          <a:xfrm>
            <a:off x="2794498" y="3063616"/>
            <a:ext cx="100800" cy="100800"/>
          </a:xfrm>
          <a:prstGeom prst="ellipse">
            <a:avLst/>
          </a:prstGeom>
          <a:solidFill>
            <a:schemeClr val="bg1"/>
          </a:solidFill>
          <a:ln w="6350">
            <a:solidFill>
              <a:srgbClr val="373838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3" name="Elipse 52">
            <a:extLst>
              <a:ext uri="{FF2B5EF4-FFF2-40B4-BE49-F238E27FC236}">
                <a16:creationId xmlns:a16="http://schemas.microsoft.com/office/drawing/2014/main" xmlns="" id="{9A4B1265-FFE1-0B4D-BA00-72F22F5CD833}"/>
              </a:ext>
            </a:extLst>
          </p:cNvPr>
          <p:cNvSpPr/>
          <p:nvPr/>
        </p:nvSpPr>
        <p:spPr>
          <a:xfrm>
            <a:off x="2808457" y="3077613"/>
            <a:ext cx="72000" cy="72000"/>
          </a:xfrm>
          <a:prstGeom prst="ellipse">
            <a:avLst/>
          </a:prstGeom>
          <a:solidFill>
            <a:srgbClr val="68717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4" name="Elipse 53">
            <a:extLst>
              <a:ext uri="{FF2B5EF4-FFF2-40B4-BE49-F238E27FC236}">
                <a16:creationId xmlns:a16="http://schemas.microsoft.com/office/drawing/2014/main" xmlns="" id="{7BA79FCA-B3F8-2D48-BFE0-44BCFD990603}"/>
              </a:ext>
            </a:extLst>
          </p:cNvPr>
          <p:cNvSpPr/>
          <p:nvPr/>
        </p:nvSpPr>
        <p:spPr>
          <a:xfrm>
            <a:off x="2828267" y="3375858"/>
            <a:ext cx="100800" cy="100800"/>
          </a:xfrm>
          <a:prstGeom prst="ellipse">
            <a:avLst/>
          </a:prstGeom>
          <a:solidFill>
            <a:schemeClr val="bg1"/>
          </a:solidFill>
          <a:ln w="6350">
            <a:solidFill>
              <a:srgbClr val="373838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5" name="Elipse 54">
            <a:extLst>
              <a:ext uri="{FF2B5EF4-FFF2-40B4-BE49-F238E27FC236}">
                <a16:creationId xmlns:a16="http://schemas.microsoft.com/office/drawing/2014/main" xmlns="" id="{09A55C93-9A29-E34C-B7DD-54C1AFAD5832}"/>
              </a:ext>
            </a:extLst>
          </p:cNvPr>
          <p:cNvSpPr/>
          <p:nvPr/>
        </p:nvSpPr>
        <p:spPr>
          <a:xfrm>
            <a:off x="2842226" y="3389855"/>
            <a:ext cx="72000" cy="72000"/>
          </a:xfrm>
          <a:prstGeom prst="ellipse">
            <a:avLst/>
          </a:prstGeom>
          <a:solidFill>
            <a:srgbClr val="B9BD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6" name="Elipse 55">
            <a:extLst>
              <a:ext uri="{FF2B5EF4-FFF2-40B4-BE49-F238E27FC236}">
                <a16:creationId xmlns:a16="http://schemas.microsoft.com/office/drawing/2014/main" xmlns="" id="{D14648C9-2F40-2B49-9B8D-BCDB9F89DAA1}"/>
              </a:ext>
            </a:extLst>
          </p:cNvPr>
          <p:cNvSpPr/>
          <p:nvPr/>
        </p:nvSpPr>
        <p:spPr>
          <a:xfrm>
            <a:off x="2704570" y="3763889"/>
            <a:ext cx="100800" cy="100800"/>
          </a:xfrm>
          <a:prstGeom prst="ellipse">
            <a:avLst/>
          </a:prstGeom>
          <a:solidFill>
            <a:schemeClr val="bg1"/>
          </a:solidFill>
          <a:ln w="6350">
            <a:solidFill>
              <a:srgbClr val="373838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8" name="Elipse 57">
            <a:extLst>
              <a:ext uri="{FF2B5EF4-FFF2-40B4-BE49-F238E27FC236}">
                <a16:creationId xmlns:a16="http://schemas.microsoft.com/office/drawing/2014/main" xmlns="" id="{C977CA24-FB29-9542-AD05-46ABD79B9726}"/>
              </a:ext>
            </a:extLst>
          </p:cNvPr>
          <p:cNvSpPr/>
          <p:nvPr/>
        </p:nvSpPr>
        <p:spPr>
          <a:xfrm>
            <a:off x="2718529" y="3777886"/>
            <a:ext cx="72000" cy="720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9" name="Elipse 58">
            <a:extLst>
              <a:ext uri="{FF2B5EF4-FFF2-40B4-BE49-F238E27FC236}">
                <a16:creationId xmlns:a16="http://schemas.microsoft.com/office/drawing/2014/main" xmlns="" id="{48CDE124-B927-0748-B0E7-022BB3F8E972}"/>
              </a:ext>
            </a:extLst>
          </p:cNvPr>
          <p:cNvSpPr/>
          <p:nvPr/>
        </p:nvSpPr>
        <p:spPr>
          <a:xfrm>
            <a:off x="6829468" y="2237903"/>
            <a:ext cx="100800" cy="100800"/>
          </a:xfrm>
          <a:prstGeom prst="ellipse">
            <a:avLst/>
          </a:prstGeom>
          <a:solidFill>
            <a:schemeClr val="bg1"/>
          </a:solidFill>
          <a:ln w="6350">
            <a:solidFill>
              <a:srgbClr val="373838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200"/>
          </a:p>
        </p:txBody>
      </p:sp>
      <p:sp>
        <p:nvSpPr>
          <p:cNvPr id="60" name="Elipse 59">
            <a:extLst>
              <a:ext uri="{FF2B5EF4-FFF2-40B4-BE49-F238E27FC236}">
                <a16:creationId xmlns:a16="http://schemas.microsoft.com/office/drawing/2014/main" xmlns="" id="{C586F3A8-4BCD-DC47-8577-B19BBBFCE1EE}"/>
              </a:ext>
            </a:extLst>
          </p:cNvPr>
          <p:cNvSpPr/>
          <p:nvPr/>
        </p:nvSpPr>
        <p:spPr>
          <a:xfrm>
            <a:off x="6843427" y="2251900"/>
            <a:ext cx="72000" cy="72000"/>
          </a:xfrm>
          <a:prstGeom prst="ellipse">
            <a:avLst/>
          </a:prstGeom>
          <a:solidFill>
            <a:srgbClr val="E5530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200"/>
          </a:p>
        </p:txBody>
      </p:sp>
      <p:sp>
        <p:nvSpPr>
          <p:cNvPr id="61" name="Elipse 60">
            <a:extLst>
              <a:ext uri="{FF2B5EF4-FFF2-40B4-BE49-F238E27FC236}">
                <a16:creationId xmlns:a16="http://schemas.microsoft.com/office/drawing/2014/main" xmlns="" id="{8ADCE526-0565-B847-8324-54E1E550D43C}"/>
              </a:ext>
            </a:extLst>
          </p:cNvPr>
          <p:cNvSpPr/>
          <p:nvPr/>
        </p:nvSpPr>
        <p:spPr>
          <a:xfrm>
            <a:off x="7450222" y="2579876"/>
            <a:ext cx="100800" cy="100800"/>
          </a:xfrm>
          <a:prstGeom prst="ellipse">
            <a:avLst/>
          </a:prstGeom>
          <a:solidFill>
            <a:schemeClr val="bg1"/>
          </a:solidFill>
          <a:ln w="6350">
            <a:solidFill>
              <a:srgbClr val="373838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200"/>
          </a:p>
        </p:txBody>
      </p:sp>
      <p:sp>
        <p:nvSpPr>
          <p:cNvPr id="62" name="Elipse 61">
            <a:extLst>
              <a:ext uri="{FF2B5EF4-FFF2-40B4-BE49-F238E27FC236}">
                <a16:creationId xmlns:a16="http://schemas.microsoft.com/office/drawing/2014/main" xmlns="" id="{D93B7498-6449-4F4B-A023-D64945AF673D}"/>
              </a:ext>
            </a:extLst>
          </p:cNvPr>
          <p:cNvSpPr/>
          <p:nvPr/>
        </p:nvSpPr>
        <p:spPr>
          <a:xfrm>
            <a:off x="7464181" y="2593873"/>
            <a:ext cx="72000" cy="720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200"/>
          </a:p>
        </p:txBody>
      </p:sp>
      <p:sp>
        <p:nvSpPr>
          <p:cNvPr id="63" name="Elipse 62">
            <a:extLst>
              <a:ext uri="{FF2B5EF4-FFF2-40B4-BE49-F238E27FC236}">
                <a16:creationId xmlns:a16="http://schemas.microsoft.com/office/drawing/2014/main" xmlns="" id="{8ED0F510-68BE-CC4C-8C2C-56755B481F5F}"/>
              </a:ext>
            </a:extLst>
          </p:cNvPr>
          <p:cNvSpPr/>
          <p:nvPr/>
        </p:nvSpPr>
        <p:spPr>
          <a:xfrm>
            <a:off x="7677645" y="3391953"/>
            <a:ext cx="100800" cy="100800"/>
          </a:xfrm>
          <a:prstGeom prst="ellipse">
            <a:avLst/>
          </a:prstGeom>
          <a:solidFill>
            <a:schemeClr val="bg1"/>
          </a:solidFill>
          <a:ln w="6350">
            <a:solidFill>
              <a:srgbClr val="373838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200"/>
          </a:p>
        </p:txBody>
      </p:sp>
      <p:sp>
        <p:nvSpPr>
          <p:cNvPr id="64" name="Elipse 63">
            <a:extLst>
              <a:ext uri="{FF2B5EF4-FFF2-40B4-BE49-F238E27FC236}">
                <a16:creationId xmlns:a16="http://schemas.microsoft.com/office/drawing/2014/main" xmlns="" id="{542D9CD5-A12E-7C43-918F-E51E0F8936C5}"/>
              </a:ext>
            </a:extLst>
          </p:cNvPr>
          <p:cNvSpPr/>
          <p:nvPr/>
        </p:nvSpPr>
        <p:spPr>
          <a:xfrm>
            <a:off x="7691604" y="3405950"/>
            <a:ext cx="72000" cy="72000"/>
          </a:xfrm>
          <a:prstGeom prst="ellipse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200"/>
          </a:p>
        </p:txBody>
      </p:sp>
      <p:sp>
        <p:nvSpPr>
          <p:cNvPr id="65" name="Elipse 64">
            <a:extLst>
              <a:ext uri="{FF2B5EF4-FFF2-40B4-BE49-F238E27FC236}">
                <a16:creationId xmlns:a16="http://schemas.microsoft.com/office/drawing/2014/main" xmlns="" id="{AAB1BCF3-FAF4-874B-9FA2-DA580872FCE7}"/>
              </a:ext>
            </a:extLst>
          </p:cNvPr>
          <p:cNvSpPr/>
          <p:nvPr/>
        </p:nvSpPr>
        <p:spPr>
          <a:xfrm>
            <a:off x="7414663" y="3921064"/>
            <a:ext cx="100800" cy="100800"/>
          </a:xfrm>
          <a:prstGeom prst="ellipse">
            <a:avLst/>
          </a:prstGeom>
          <a:solidFill>
            <a:schemeClr val="bg1"/>
          </a:solidFill>
          <a:ln w="6350">
            <a:solidFill>
              <a:srgbClr val="373838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200"/>
          </a:p>
        </p:txBody>
      </p:sp>
      <p:sp>
        <p:nvSpPr>
          <p:cNvPr id="66" name="Elipse 65">
            <a:extLst>
              <a:ext uri="{FF2B5EF4-FFF2-40B4-BE49-F238E27FC236}">
                <a16:creationId xmlns:a16="http://schemas.microsoft.com/office/drawing/2014/main" xmlns="" id="{C2ED2977-5394-3848-AD71-EF06E3B2331D}"/>
              </a:ext>
            </a:extLst>
          </p:cNvPr>
          <p:cNvSpPr/>
          <p:nvPr/>
        </p:nvSpPr>
        <p:spPr>
          <a:xfrm>
            <a:off x="7428622" y="3935061"/>
            <a:ext cx="72000" cy="72000"/>
          </a:xfrm>
          <a:prstGeom prst="ellipse">
            <a:avLst/>
          </a:prstGeom>
          <a:solidFill>
            <a:srgbClr val="5C5C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200"/>
          </a:p>
        </p:txBody>
      </p:sp>
      <p:sp>
        <p:nvSpPr>
          <p:cNvPr id="67" name="Elipse 66">
            <a:extLst>
              <a:ext uri="{FF2B5EF4-FFF2-40B4-BE49-F238E27FC236}">
                <a16:creationId xmlns:a16="http://schemas.microsoft.com/office/drawing/2014/main" xmlns="" id="{FAC29D50-F782-774C-A74E-E79571FEB453}"/>
              </a:ext>
            </a:extLst>
          </p:cNvPr>
          <p:cNvSpPr/>
          <p:nvPr/>
        </p:nvSpPr>
        <p:spPr>
          <a:xfrm>
            <a:off x="6901692" y="4209530"/>
            <a:ext cx="100800" cy="100800"/>
          </a:xfrm>
          <a:prstGeom prst="ellipse">
            <a:avLst/>
          </a:prstGeom>
          <a:solidFill>
            <a:schemeClr val="bg1"/>
          </a:solidFill>
          <a:ln w="6350">
            <a:solidFill>
              <a:srgbClr val="373838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200"/>
          </a:p>
        </p:txBody>
      </p:sp>
      <p:sp>
        <p:nvSpPr>
          <p:cNvPr id="68" name="Elipse 67">
            <a:extLst>
              <a:ext uri="{FF2B5EF4-FFF2-40B4-BE49-F238E27FC236}">
                <a16:creationId xmlns:a16="http://schemas.microsoft.com/office/drawing/2014/main" xmlns="" id="{1B317455-9DE6-7E4D-93F6-69EFF2400767}"/>
              </a:ext>
            </a:extLst>
          </p:cNvPr>
          <p:cNvSpPr/>
          <p:nvPr/>
        </p:nvSpPr>
        <p:spPr>
          <a:xfrm>
            <a:off x="6915651" y="4223527"/>
            <a:ext cx="72000" cy="72000"/>
          </a:xfrm>
          <a:prstGeom prst="ellipse">
            <a:avLst/>
          </a:prstGeom>
          <a:solidFill>
            <a:srgbClr val="87868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200"/>
          </a:p>
        </p:txBody>
      </p:sp>
      <p:sp>
        <p:nvSpPr>
          <p:cNvPr id="69" name="Elipse 68">
            <a:extLst>
              <a:ext uri="{FF2B5EF4-FFF2-40B4-BE49-F238E27FC236}">
                <a16:creationId xmlns:a16="http://schemas.microsoft.com/office/drawing/2014/main" xmlns="" id="{8894F254-EB11-3241-959F-EE779A2BD08B}"/>
              </a:ext>
            </a:extLst>
          </p:cNvPr>
          <p:cNvSpPr/>
          <p:nvPr/>
        </p:nvSpPr>
        <p:spPr>
          <a:xfrm>
            <a:off x="6424459" y="4200070"/>
            <a:ext cx="100800" cy="100800"/>
          </a:xfrm>
          <a:prstGeom prst="ellipse">
            <a:avLst/>
          </a:prstGeom>
          <a:solidFill>
            <a:schemeClr val="bg1"/>
          </a:solidFill>
          <a:ln w="6350">
            <a:solidFill>
              <a:srgbClr val="373838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200"/>
          </a:p>
        </p:txBody>
      </p:sp>
      <p:sp>
        <p:nvSpPr>
          <p:cNvPr id="70" name="Elipse 69">
            <a:extLst>
              <a:ext uri="{FF2B5EF4-FFF2-40B4-BE49-F238E27FC236}">
                <a16:creationId xmlns:a16="http://schemas.microsoft.com/office/drawing/2014/main" xmlns="" id="{33B78A89-617D-D141-87D6-7A31256E9804}"/>
              </a:ext>
            </a:extLst>
          </p:cNvPr>
          <p:cNvSpPr/>
          <p:nvPr/>
        </p:nvSpPr>
        <p:spPr>
          <a:xfrm>
            <a:off x="6438418" y="4214067"/>
            <a:ext cx="72000" cy="72000"/>
          </a:xfrm>
          <a:prstGeom prst="ellipse">
            <a:avLst/>
          </a:prstGeom>
          <a:solidFill>
            <a:srgbClr val="AEAE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200"/>
          </a:p>
        </p:txBody>
      </p:sp>
      <p:sp>
        <p:nvSpPr>
          <p:cNvPr id="71" name="Elipse 70">
            <a:extLst>
              <a:ext uri="{FF2B5EF4-FFF2-40B4-BE49-F238E27FC236}">
                <a16:creationId xmlns:a16="http://schemas.microsoft.com/office/drawing/2014/main" xmlns="" id="{A8F5D7C0-B10C-F540-86A9-4D02BB09686B}"/>
              </a:ext>
            </a:extLst>
          </p:cNvPr>
          <p:cNvSpPr/>
          <p:nvPr/>
        </p:nvSpPr>
        <p:spPr>
          <a:xfrm>
            <a:off x="6069644" y="4075386"/>
            <a:ext cx="100800" cy="100800"/>
          </a:xfrm>
          <a:prstGeom prst="ellipse">
            <a:avLst/>
          </a:prstGeom>
          <a:solidFill>
            <a:schemeClr val="bg1"/>
          </a:solidFill>
          <a:ln w="6350">
            <a:solidFill>
              <a:srgbClr val="373838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200"/>
          </a:p>
        </p:txBody>
      </p:sp>
      <p:sp>
        <p:nvSpPr>
          <p:cNvPr id="72" name="Elipse 71">
            <a:extLst>
              <a:ext uri="{FF2B5EF4-FFF2-40B4-BE49-F238E27FC236}">
                <a16:creationId xmlns:a16="http://schemas.microsoft.com/office/drawing/2014/main" xmlns="" id="{981958AC-FD17-3543-801A-6634B08FC014}"/>
              </a:ext>
            </a:extLst>
          </p:cNvPr>
          <p:cNvSpPr/>
          <p:nvPr/>
        </p:nvSpPr>
        <p:spPr>
          <a:xfrm>
            <a:off x="6083603" y="4089383"/>
            <a:ext cx="72000" cy="72000"/>
          </a:xfrm>
          <a:prstGeom prst="ellipse">
            <a:avLst/>
          </a:prstGeom>
          <a:solidFill>
            <a:srgbClr val="B3E6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200"/>
          </a:p>
        </p:txBody>
      </p:sp>
      <p:sp>
        <p:nvSpPr>
          <p:cNvPr id="73" name="Elipse 72">
            <a:extLst>
              <a:ext uri="{FF2B5EF4-FFF2-40B4-BE49-F238E27FC236}">
                <a16:creationId xmlns:a16="http://schemas.microsoft.com/office/drawing/2014/main" xmlns="" id="{A27387F3-D76F-F741-8CA3-2A7C3AA2E9D4}"/>
              </a:ext>
            </a:extLst>
          </p:cNvPr>
          <p:cNvSpPr/>
          <p:nvPr/>
        </p:nvSpPr>
        <p:spPr>
          <a:xfrm>
            <a:off x="5864886" y="3865776"/>
            <a:ext cx="100800" cy="100800"/>
          </a:xfrm>
          <a:prstGeom prst="ellipse">
            <a:avLst/>
          </a:prstGeom>
          <a:solidFill>
            <a:schemeClr val="bg1"/>
          </a:solidFill>
          <a:ln w="6350">
            <a:solidFill>
              <a:srgbClr val="373838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200"/>
          </a:p>
        </p:txBody>
      </p:sp>
      <p:sp>
        <p:nvSpPr>
          <p:cNvPr id="74" name="Elipse 73">
            <a:extLst>
              <a:ext uri="{FF2B5EF4-FFF2-40B4-BE49-F238E27FC236}">
                <a16:creationId xmlns:a16="http://schemas.microsoft.com/office/drawing/2014/main" xmlns="" id="{863384E8-570E-DF44-9E7D-13716041FFE9}"/>
              </a:ext>
            </a:extLst>
          </p:cNvPr>
          <p:cNvSpPr/>
          <p:nvPr/>
        </p:nvSpPr>
        <p:spPr>
          <a:xfrm>
            <a:off x="5878845" y="3879773"/>
            <a:ext cx="72000" cy="72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200"/>
          </a:p>
        </p:txBody>
      </p:sp>
      <p:sp>
        <p:nvSpPr>
          <p:cNvPr id="75" name="Elipse 74">
            <a:extLst>
              <a:ext uri="{FF2B5EF4-FFF2-40B4-BE49-F238E27FC236}">
                <a16:creationId xmlns:a16="http://schemas.microsoft.com/office/drawing/2014/main" xmlns="" id="{C9F4E8C0-1336-EF49-AC8D-C8CA1B7CA61A}"/>
              </a:ext>
            </a:extLst>
          </p:cNvPr>
          <p:cNvSpPr/>
          <p:nvPr/>
        </p:nvSpPr>
        <p:spPr>
          <a:xfrm>
            <a:off x="5802056" y="2618006"/>
            <a:ext cx="100800" cy="100800"/>
          </a:xfrm>
          <a:prstGeom prst="ellipse">
            <a:avLst/>
          </a:prstGeom>
          <a:solidFill>
            <a:schemeClr val="bg1"/>
          </a:solidFill>
          <a:ln w="6350">
            <a:solidFill>
              <a:srgbClr val="373838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200"/>
          </a:p>
        </p:txBody>
      </p:sp>
      <p:sp>
        <p:nvSpPr>
          <p:cNvPr id="76" name="Elipse 75">
            <a:extLst>
              <a:ext uri="{FF2B5EF4-FFF2-40B4-BE49-F238E27FC236}">
                <a16:creationId xmlns:a16="http://schemas.microsoft.com/office/drawing/2014/main" xmlns="" id="{BAE1EC85-150D-104E-BD26-3451EB083407}"/>
              </a:ext>
            </a:extLst>
          </p:cNvPr>
          <p:cNvSpPr/>
          <p:nvPr/>
        </p:nvSpPr>
        <p:spPr>
          <a:xfrm>
            <a:off x="5816015" y="2632003"/>
            <a:ext cx="72000" cy="72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200"/>
          </a:p>
        </p:txBody>
      </p:sp>
      <p:sp>
        <p:nvSpPr>
          <p:cNvPr id="77" name="Elipse 76">
            <a:extLst>
              <a:ext uri="{FF2B5EF4-FFF2-40B4-BE49-F238E27FC236}">
                <a16:creationId xmlns:a16="http://schemas.microsoft.com/office/drawing/2014/main" xmlns="" id="{AE44C0BA-CFD6-1B49-B591-848D8C599868}"/>
              </a:ext>
            </a:extLst>
          </p:cNvPr>
          <p:cNvSpPr/>
          <p:nvPr/>
        </p:nvSpPr>
        <p:spPr>
          <a:xfrm>
            <a:off x="5874598" y="2456191"/>
            <a:ext cx="1639529" cy="1639529"/>
          </a:xfrm>
          <a:prstGeom prst="ellipse">
            <a:avLst/>
          </a:prstGeom>
          <a:solidFill>
            <a:srgbClr val="EBECE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200"/>
          </a:p>
        </p:txBody>
      </p:sp>
      <p:pic>
        <p:nvPicPr>
          <p:cNvPr id="46" name="Imagen 45">
            <a:extLst>
              <a:ext uri="{FF2B5EF4-FFF2-40B4-BE49-F238E27FC236}">
                <a16:creationId xmlns:a16="http://schemas.microsoft.com/office/drawing/2014/main" xmlns="" id="{2D5C2088-1C3D-D443-ABFE-DDD96FFE2A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8867" y="2615866"/>
            <a:ext cx="1335907" cy="1335907"/>
          </a:xfrm>
          <a:prstGeom prst="rect">
            <a:avLst/>
          </a:prstGeom>
        </p:spPr>
      </p:pic>
      <p:pic>
        <p:nvPicPr>
          <p:cNvPr id="80" name="Imagen 79">
            <a:extLst>
              <a:ext uri="{FF2B5EF4-FFF2-40B4-BE49-F238E27FC236}">
                <a16:creationId xmlns:a16="http://schemas.microsoft.com/office/drawing/2014/main" xmlns="" id="{C1249261-1BDB-A948-8B1F-07A1D5669C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0459" y="2582724"/>
            <a:ext cx="1461395" cy="146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580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ángulo 51">
            <a:extLst>
              <a:ext uri="{FF2B5EF4-FFF2-40B4-BE49-F238E27FC236}">
                <a16:creationId xmlns:a16="http://schemas.microsoft.com/office/drawing/2014/main" xmlns="" id="{60F2D594-F5B7-8A42-A7F4-EC8A673C594C}"/>
              </a:ext>
            </a:extLst>
          </p:cNvPr>
          <p:cNvSpPr/>
          <p:nvPr/>
        </p:nvSpPr>
        <p:spPr>
          <a:xfrm>
            <a:off x="3747963" y="1844219"/>
            <a:ext cx="3008395" cy="2910576"/>
          </a:xfrm>
          <a:prstGeom prst="rect">
            <a:avLst/>
          </a:prstGeom>
          <a:solidFill>
            <a:srgbClr val="A4AA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xmlns="" id="{88A7D2EC-DA69-904F-A8BA-57964832299D}"/>
              </a:ext>
            </a:extLst>
          </p:cNvPr>
          <p:cNvSpPr/>
          <p:nvPr/>
        </p:nvSpPr>
        <p:spPr>
          <a:xfrm>
            <a:off x="329363" y="1855782"/>
            <a:ext cx="3249120" cy="2910576"/>
          </a:xfrm>
          <a:prstGeom prst="rect">
            <a:avLst/>
          </a:prstGeom>
          <a:solidFill>
            <a:srgbClr val="E1E3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xmlns="" id="{9686E769-97FC-5146-9D0A-A17F8F18A464}"/>
              </a:ext>
            </a:extLst>
          </p:cNvPr>
          <p:cNvSpPr/>
          <p:nvPr/>
        </p:nvSpPr>
        <p:spPr>
          <a:xfrm>
            <a:off x="3747963" y="316697"/>
            <a:ext cx="5057077" cy="1359808"/>
          </a:xfrm>
          <a:prstGeom prst="rect">
            <a:avLst/>
          </a:prstGeom>
          <a:solidFill>
            <a:srgbClr val="FF510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xmlns="" id="{F674DC8B-491B-5245-9469-3A899FEA63EE}"/>
              </a:ext>
            </a:extLst>
          </p:cNvPr>
          <p:cNvCxnSpPr>
            <a:cxnSpLocks/>
          </p:cNvCxnSpPr>
          <p:nvPr/>
        </p:nvCxnSpPr>
        <p:spPr>
          <a:xfrm flipH="1">
            <a:off x="1133423" y="1643810"/>
            <a:ext cx="595857" cy="0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uadroTexto 26">
            <a:extLst>
              <a:ext uri="{FF2B5EF4-FFF2-40B4-BE49-F238E27FC236}">
                <a16:creationId xmlns:a16="http://schemas.microsoft.com/office/drawing/2014/main" xmlns="" id="{FC615B4B-7F80-614D-8CFD-0EB0484C91AC}"/>
              </a:ext>
            </a:extLst>
          </p:cNvPr>
          <p:cNvSpPr txBox="1"/>
          <p:nvPr/>
        </p:nvSpPr>
        <p:spPr>
          <a:xfrm>
            <a:off x="3937131" y="471912"/>
            <a:ext cx="537634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s-ES" sz="2900" spc="-40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Calibri" panose="020F0502020204030204" pitchFamily="34" charset="0"/>
              </a:rPr>
              <a:t>CODELCO GRAN </a:t>
            </a:r>
          </a:p>
          <a:p>
            <a:pPr>
              <a:lnSpc>
                <a:spcPts val="3400"/>
              </a:lnSpc>
            </a:pPr>
            <a:r>
              <a:rPr lang="es-ES" sz="2900" spc="-40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Calibri" panose="020F0502020204030204" pitchFamily="34" charset="0"/>
              </a:rPr>
              <a:t>PRODUCTOR DE MOLIBDENO</a:t>
            </a:r>
          </a:p>
        </p:txBody>
      </p:sp>
      <p:sp>
        <p:nvSpPr>
          <p:cNvPr id="35" name="Text Box 41">
            <a:extLst>
              <a:ext uri="{FF2B5EF4-FFF2-40B4-BE49-F238E27FC236}">
                <a16:creationId xmlns:a16="http://schemas.microsoft.com/office/drawing/2014/main" xmlns="" id="{4595C095-054D-6347-9196-DA75352A1780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937131" y="2578492"/>
            <a:ext cx="2700463" cy="426050"/>
          </a:xfrm>
          <a:prstGeom prst="rect">
            <a:avLst/>
          </a:prstGeom>
          <a:noFill/>
          <a:ln w="38100">
            <a:noFill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7589" tIns="33796" rIns="67589" bIns="33796" anchor="ctr"/>
          <a:lstStyle>
            <a:defPPr>
              <a:defRPr lang="es-ES"/>
            </a:defPPr>
            <a:lvl1pPr marL="6350" algn="ctr" defTabSz="800100" eaLnBrk="0" hangingPunct="0">
              <a:defRPr sz="1500" b="1">
                <a:solidFill>
                  <a:schemeClr val="dk1"/>
                </a:solidFill>
                <a:latin typeface="+mn-lt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cs typeface="+mn-cs"/>
              </a:defRPr>
            </a:lvl9pPr>
          </a:lstStyle>
          <a:p>
            <a:pPr algn="l">
              <a:lnSpc>
                <a:spcPts val="1700"/>
              </a:lnSpc>
            </a:pPr>
            <a:r>
              <a:rPr lang="en-US" sz="4200" spc="-100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sym typeface="Wingdings" pitchFamily="2" charset="2"/>
              </a:rPr>
              <a:t>27.915 TMF </a:t>
            </a:r>
            <a:r>
              <a:rPr lang="en-US" sz="1600" spc="300" dirty="0">
                <a:solidFill>
                  <a:srgbClr val="465764"/>
                </a:solidFill>
                <a:sym typeface="Wingdings" pitchFamily="2" charset="2"/>
              </a:rPr>
              <a:t/>
            </a:r>
            <a:br>
              <a:rPr lang="en-US" sz="1600" spc="300" dirty="0">
                <a:solidFill>
                  <a:srgbClr val="465764"/>
                </a:solidFill>
                <a:sym typeface="Wingdings" pitchFamily="2" charset="2"/>
              </a:rPr>
            </a:br>
            <a:endParaRPr lang="en-US" sz="1800" b="0" spc="300" dirty="0">
              <a:solidFill>
                <a:srgbClr val="465764"/>
              </a:solidFill>
              <a:sym typeface="Wingdings" pitchFamily="2" charset="2"/>
            </a:endParaRPr>
          </a:p>
          <a:p>
            <a:pPr>
              <a:lnSpc>
                <a:spcPts val="1600"/>
              </a:lnSpc>
            </a:pPr>
            <a:r>
              <a:rPr lang="en-US" sz="1800" dirty="0">
                <a:solidFill>
                  <a:srgbClr val="4C4C4C"/>
                </a:solidFill>
                <a:sym typeface="Wingdings" pitchFamily="2" charset="2"/>
              </a:rPr>
              <a:t> </a:t>
            </a:r>
          </a:p>
          <a:p>
            <a:endParaRPr lang="en-US" sz="1800" dirty="0">
              <a:solidFill>
                <a:schemeClr val="bg1">
                  <a:lumMod val="50000"/>
                </a:schemeClr>
              </a:solidFill>
              <a:sym typeface="Wingdings" pitchFamily="2" charset="2"/>
            </a:endParaRP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xmlns="" id="{D0F8162B-A472-8B48-9A6E-379B12746A60}"/>
              </a:ext>
            </a:extLst>
          </p:cNvPr>
          <p:cNvSpPr/>
          <p:nvPr/>
        </p:nvSpPr>
        <p:spPr>
          <a:xfrm>
            <a:off x="3937131" y="2810106"/>
            <a:ext cx="2827772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itchFamily="2" charset="2"/>
              </a:rPr>
              <a:t>Tercer productor </a:t>
            </a:r>
          </a:p>
          <a:p>
            <a:pPr>
              <a:lnSpc>
                <a:spcPts val="2200"/>
              </a:lnSpc>
            </a:pPr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itchFamily="2" charset="2"/>
              </a:rPr>
              <a:t>más grande del mundo </a:t>
            </a:r>
          </a:p>
          <a:p>
            <a:pPr>
              <a:lnSpc>
                <a:spcPts val="2200"/>
              </a:lnSpc>
            </a:pPr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itchFamily="2" charset="2"/>
              </a:rPr>
              <a:t>en 2020. </a:t>
            </a:r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xmlns="" id="{9C2A8BBC-C935-1B48-8D35-13A56A0526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53649">
            <a:off x="4773362" y="3472278"/>
            <a:ext cx="1795089" cy="1184761"/>
          </a:xfrm>
          <a:prstGeom prst="rect">
            <a:avLst/>
          </a:prstGeom>
        </p:spPr>
      </p:pic>
      <p:sp>
        <p:nvSpPr>
          <p:cNvPr id="44" name="Rectángulo 43">
            <a:extLst>
              <a:ext uri="{FF2B5EF4-FFF2-40B4-BE49-F238E27FC236}">
                <a16:creationId xmlns:a16="http://schemas.microsoft.com/office/drawing/2014/main" xmlns="" id="{DB6EE338-5926-4743-AD78-DE6D8779DC4E}"/>
              </a:ext>
            </a:extLst>
          </p:cNvPr>
          <p:cNvSpPr/>
          <p:nvPr/>
        </p:nvSpPr>
        <p:spPr>
          <a:xfrm>
            <a:off x="657129" y="4158167"/>
            <a:ext cx="1295093" cy="270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>
              <a:lnSpc>
                <a:spcPct val="95000"/>
              </a:lnSpc>
              <a:buClr>
                <a:srgbClr val="008998"/>
              </a:buClr>
              <a:buSzPct val="100000"/>
            </a:pPr>
            <a:r>
              <a:rPr lang="es-ES" sz="1200" dirty="0">
                <a:solidFill>
                  <a:srgbClr val="000000"/>
                </a:solidFill>
                <a:ea typeface="Roboto Condensed" panose="02000000000000000000" pitchFamily="2" charset="0"/>
                <a:cs typeface="Bebas Neue Bold"/>
              </a:rPr>
              <a:t>54,9% </a:t>
            </a:r>
            <a:r>
              <a:rPr lang="es-ES" sz="1200" dirty="0">
                <a:solidFill>
                  <a:srgbClr val="000000"/>
                </a:solidFill>
                <a:ea typeface="Roboto Condensed" pitchFamily="2" charset="0"/>
                <a:cs typeface="Roboto Light" panose="02000000000000000000" pitchFamily="2" charset="0"/>
              </a:rPr>
              <a:t>Otros</a:t>
            </a: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xmlns="" id="{81A0AC19-D87B-DB4B-B179-80B75B8A038B}"/>
              </a:ext>
            </a:extLst>
          </p:cNvPr>
          <p:cNvSpPr/>
          <p:nvPr/>
        </p:nvSpPr>
        <p:spPr>
          <a:xfrm>
            <a:off x="2155344" y="2633268"/>
            <a:ext cx="1367682" cy="2492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t">
              <a:lnSpc>
                <a:spcPct val="80000"/>
              </a:lnSpc>
              <a:buClr>
                <a:srgbClr val="008998"/>
              </a:buClr>
              <a:buSzPct val="100000"/>
            </a:pPr>
            <a:r>
              <a:rPr lang="es-ES" sz="1200" dirty="0">
                <a:solidFill>
                  <a:srgbClr val="000000"/>
                </a:solidFill>
                <a:ea typeface="Roboto Condensed" panose="02000000000000000000" pitchFamily="2" charset="0"/>
                <a:cs typeface="Bebas Neue Bold"/>
              </a:rPr>
              <a:t>10,4% </a:t>
            </a:r>
            <a:r>
              <a:rPr lang="es-ES" sz="1200" dirty="0">
                <a:solidFill>
                  <a:srgbClr val="000000"/>
                </a:solidFill>
                <a:ea typeface="Roboto Condensed" pitchFamily="2" charset="0"/>
                <a:cs typeface="Roboto Light" panose="02000000000000000000" pitchFamily="2" charset="0"/>
              </a:rPr>
              <a:t>Compañía 2</a:t>
            </a:r>
            <a:endParaRPr lang="es-ES" sz="1200" dirty="0">
              <a:solidFill>
                <a:srgbClr val="000000"/>
              </a:solidFill>
              <a:ea typeface="Roboto Condensed" panose="02000000000000000000" pitchFamily="2" charset="0"/>
              <a:cs typeface="Bebas Neue Bold"/>
            </a:endParaRP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xmlns="" id="{241F659B-4230-C245-8B69-4A6C9D782824}"/>
              </a:ext>
            </a:extLst>
          </p:cNvPr>
          <p:cNvSpPr/>
          <p:nvPr/>
        </p:nvSpPr>
        <p:spPr>
          <a:xfrm>
            <a:off x="2324723" y="3103910"/>
            <a:ext cx="1135888" cy="2492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t">
              <a:lnSpc>
                <a:spcPct val="80000"/>
              </a:lnSpc>
              <a:buClr>
                <a:srgbClr val="008998"/>
              </a:buClr>
              <a:buSzPct val="100000"/>
            </a:pPr>
            <a:r>
              <a:rPr lang="es-ES" sz="1200" dirty="0">
                <a:solidFill>
                  <a:srgbClr val="000000"/>
                </a:solidFill>
                <a:ea typeface="Roboto Condensed" pitchFamily="2" charset="0"/>
                <a:cs typeface="Bebas Neue Bold"/>
              </a:rPr>
              <a:t>9,6%</a:t>
            </a:r>
            <a:r>
              <a:rPr lang="es-ES" sz="1200" dirty="0">
                <a:solidFill>
                  <a:srgbClr val="000000"/>
                </a:solidFill>
                <a:ea typeface="Roboto Condensed" pitchFamily="2" charset="0"/>
                <a:cs typeface="Roboto Light" panose="02000000000000000000" pitchFamily="2" charset="0"/>
              </a:rPr>
              <a:t> CODELCO</a:t>
            </a:r>
            <a:endParaRPr lang="es-ES" sz="1200" dirty="0">
              <a:solidFill>
                <a:srgbClr val="000000"/>
              </a:solidFill>
              <a:ea typeface="Roboto Condensed" pitchFamily="2" charset="0"/>
              <a:cs typeface="Bebas Neue Bold"/>
            </a:endParaRP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xmlns="" id="{1376720A-055E-154F-9C85-A5FF1B83CC9D}"/>
              </a:ext>
            </a:extLst>
          </p:cNvPr>
          <p:cNvSpPr/>
          <p:nvPr/>
        </p:nvSpPr>
        <p:spPr>
          <a:xfrm>
            <a:off x="2197980" y="3555526"/>
            <a:ext cx="1289135" cy="2492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t">
              <a:lnSpc>
                <a:spcPct val="80000"/>
              </a:lnSpc>
              <a:buClr>
                <a:srgbClr val="008998"/>
              </a:buClr>
              <a:buSzPct val="100000"/>
            </a:pPr>
            <a:r>
              <a:rPr lang="es-ES" sz="1200" dirty="0">
                <a:solidFill>
                  <a:srgbClr val="000000"/>
                </a:solidFill>
                <a:ea typeface="Roboto Condensed" panose="02000000000000000000" pitchFamily="2" charset="0"/>
                <a:cs typeface="Bebas Neue Bold"/>
              </a:rPr>
              <a:t>7,6% </a:t>
            </a:r>
            <a:r>
              <a:rPr lang="es-ES" sz="1200" dirty="0">
                <a:solidFill>
                  <a:srgbClr val="000000"/>
                </a:solidFill>
                <a:ea typeface="Roboto Condensed" pitchFamily="2" charset="0"/>
                <a:cs typeface="Roboto Light" panose="02000000000000000000" pitchFamily="2" charset="0"/>
              </a:rPr>
              <a:t>Compañía 3</a:t>
            </a:r>
            <a:endParaRPr lang="es-ES" sz="1200" dirty="0">
              <a:solidFill>
                <a:srgbClr val="000000"/>
              </a:solidFill>
              <a:ea typeface="Roboto Condensed" panose="02000000000000000000" pitchFamily="2" charset="0"/>
              <a:cs typeface="Bebas Neue Bold"/>
            </a:endParaRPr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xmlns="" id="{E4848EBE-FCD2-2749-AB4E-AD113D70BE57}"/>
              </a:ext>
            </a:extLst>
          </p:cNvPr>
          <p:cNvSpPr/>
          <p:nvPr/>
        </p:nvSpPr>
        <p:spPr>
          <a:xfrm>
            <a:off x="1939858" y="3889467"/>
            <a:ext cx="1271651" cy="276999"/>
          </a:xfrm>
          <a:prstGeom prst="rect">
            <a:avLst/>
          </a:prstGeom>
        </p:spPr>
        <p:txBody>
          <a:bodyPr wrap="none" lIns="90000" anchor="ctr" anchorCtr="0">
            <a:spAutoFit/>
          </a:bodyPr>
          <a:lstStyle/>
          <a:p>
            <a:pPr algn="r" fontAlgn="t">
              <a:buClr>
                <a:srgbClr val="008998"/>
              </a:buClr>
              <a:buSzPct val="100000"/>
            </a:pPr>
            <a:r>
              <a:rPr lang="es-ES" sz="1200" dirty="0">
                <a:solidFill>
                  <a:srgbClr val="000000"/>
                </a:solidFill>
                <a:ea typeface="Roboto Condensed" panose="02000000000000000000" pitchFamily="2" charset="0"/>
                <a:cs typeface="Bebas Neue Bold"/>
              </a:rPr>
              <a:t>7,1% </a:t>
            </a:r>
            <a:r>
              <a:rPr lang="es-ES" sz="1200" dirty="0">
                <a:solidFill>
                  <a:srgbClr val="000000"/>
                </a:solidFill>
                <a:ea typeface="Roboto Condensed" pitchFamily="2" charset="0"/>
                <a:cs typeface="Roboto Light" panose="02000000000000000000" pitchFamily="2" charset="0"/>
              </a:rPr>
              <a:t>Compañía 4</a:t>
            </a:r>
            <a:endParaRPr lang="es-ES" sz="1200" dirty="0">
              <a:solidFill>
                <a:srgbClr val="000000"/>
              </a:solidFill>
              <a:ea typeface="Roboto Condensed" panose="02000000000000000000" pitchFamily="2" charset="0"/>
              <a:cs typeface="Bebas Neue Bold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xmlns="" id="{348CB33E-643A-1A42-B4E6-A32902A2B899}"/>
              </a:ext>
            </a:extLst>
          </p:cNvPr>
          <p:cNvGrpSpPr/>
          <p:nvPr/>
        </p:nvGrpSpPr>
        <p:grpSpPr>
          <a:xfrm>
            <a:off x="377561" y="2182749"/>
            <a:ext cx="2798438" cy="2150953"/>
            <a:chOff x="326803" y="2263392"/>
            <a:chExt cx="2798438" cy="2150953"/>
          </a:xfrm>
        </p:grpSpPr>
        <p:graphicFrame>
          <p:nvGraphicFramePr>
            <p:cNvPr id="42" name="Object 4">
              <a:extLst>
                <a:ext uri="{FF2B5EF4-FFF2-40B4-BE49-F238E27FC236}">
                  <a16:creationId xmlns:a16="http://schemas.microsoft.com/office/drawing/2014/main" xmlns="" id="{D1DE2FAA-0668-2941-A6B9-BBD34C005EF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07523884"/>
                </p:ext>
              </p:extLst>
            </p:nvPr>
          </p:nvGraphicFramePr>
          <p:xfrm>
            <a:off x="326803" y="2263392"/>
            <a:ext cx="2798438" cy="215095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22" name="Elipse 21">
              <a:extLst>
                <a:ext uri="{FF2B5EF4-FFF2-40B4-BE49-F238E27FC236}">
                  <a16:creationId xmlns:a16="http://schemas.microsoft.com/office/drawing/2014/main" xmlns="" id="{BCFD7C2A-D1B2-9B4F-A1E8-37CF95846503}"/>
                </a:ext>
              </a:extLst>
            </p:cNvPr>
            <p:cNvSpPr/>
            <p:nvPr/>
          </p:nvSpPr>
          <p:spPr>
            <a:xfrm>
              <a:off x="662921" y="2617076"/>
              <a:ext cx="1384254" cy="1384254"/>
            </a:xfrm>
            <a:prstGeom prst="ellipse">
              <a:avLst/>
            </a:prstGeom>
            <a:solidFill>
              <a:srgbClr val="E1E3E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F3C71EDA-B556-D648-8A1B-3E876C2403FA}"/>
              </a:ext>
            </a:extLst>
          </p:cNvPr>
          <p:cNvSpPr/>
          <p:nvPr/>
        </p:nvSpPr>
        <p:spPr>
          <a:xfrm>
            <a:off x="3937131" y="2518132"/>
            <a:ext cx="16786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sym typeface="Wingdings" pitchFamily="2" charset="2"/>
              </a:rPr>
              <a:t>DE MOLIBDENO</a:t>
            </a:r>
            <a:endParaRPr lang="es-CL" dirty="0">
              <a:solidFill>
                <a:srgbClr val="000000"/>
              </a:solidFill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xmlns="" id="{66E3D0D4-7E88-9B4E-8363-A817EE197309}"/>
              </a:ext>
            </a:extLst>
          </p:cNvPr>
          <p:cNvSpPr/>
          <p:nvPr/>
        </p:nvSpPr>
        <p:spPr>
          <a:xfrm>
            <a:off x="1764961" y="2281357"/>
            <a:ext cx="1367682" cy="2492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t">
              <a:lnSpc>
                <a:spcPct val="80000"/>
              </a:lnSpc>
              <a:buClr>
                <a:srgbClr val="008998"/>
              </a:buClr>
              <a:buSzPct val="100000"/>
            </a:pPr>
            <a:r>
              <a:rPr lang="es-ES" sz="1200" dirty="0">
                <a:solidFill>
                  <a:srgbClr val="000000"/>
                </a:solidFill>
                <a:ea typeface="Roboto Condensed" panose="02000000000000000000" pitchFamily="2" charset="0"/>
                <a:cs typeface="Bebas Neue Bold"/>
              </a:rPr>
              <a:t>10,4% </a:t>
            </a:r>
            <a:r>
              <a:rPr lang="es-ES" sz="1200" dirty="0">
                <a:solidFill>
                  <a:srgbClr val="000000"/>
                </a:solidFill>
                <a:ea typeface="Roboto Condensed" pitchFamily="2" charset="0"/>
                <a:cs typeface="Roboto Light" panose="02000000000000000000" pitchFamily="2" charset="0"/>
              </a:rPr>
              <a:t>Compañía 1</a:t>
            </a:r>
            <a:endParaRPr lang="es-ES" sz="1200" dirty="0">
              <a:solidFill>
                <a:srgbClr val="000000"/>
              </a:solidFill>
              <a:ea typeface="Roboto Condensed" panose="02000000000000000000" pitchFamily="2" charset="0"/>
              <a:cs typeface="Bebas Neue Bold"/>
            </a:endParaRP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xmlns="" id="{30C16455-9D64-E042-A3E4-772483F5BCB0}"/>
              </a:ext>
            </a:extLst>
          </p:cNvPr>
          <p:cNvSpPr/>
          <p:nvPr/>
        </p:nvSpPr>
        <p:spPr>
          <a:xfrm>
            <a:off x="1720654" y="2341904"/>
            <a:ext cx="100800" cy="100800"/>
          </a:xfrm>
          <a:prstGeom prst="ellipse">
            <a:avLst/>
          </a:prstGeom>
          <a:solidFill>
            <a:schemeClr val="bg1"/>
          </a:solidFill>
          <a:ln w="6350">
            <a:solidFill>
              <a:srgbClr val="373838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xmlns="" id="{A6476B9C-1634-E34D-B11B-15390FC86C05}"/>
              </a:ext>
            </a:extLst>
          </p:cNvPr>
          <p:cNvSpPr/>
          <p:nvPr/>
        </p:nvSpPr>
        <p:spPr>
          <a:xfrm>
            <a:off x="1734613" y="2355901"/>
            <a:ext cx="72000" cy="72000"/>
          </a:xfrm>
          <a:prstGeom prst="ellipse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xmlns="" id="{921DB388-0C4E-7549-8F4A-368FCDF8B986}"/>
              </a:ext>
            </a:extLst>
          </p:cNvPr>
          <p:cNvSpPr/>
          <p:nvPr/>
        </p:nvSpPr>
        <p:spPr>
          <a:xfrm>
            <a:off x="2119420" y="2699601"/>
            <a:ext cx="100800" cy="100800"/>
          </a:xfrm>
          <a:prstGeom prst="ellipse">
            <a:avLst/>
          </a:prstGeom>
          <a:solidFill>
            <a:schemeClr val="bg1"/>
          </a:solidFill>
          <a:ln w="6350">
            <a:solidFill>
              <a:srgbClr val="373838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xmlns="" id="{761E049B-C771-3B4F-8069-2E4E716DA750}"/>
              </a:ext>
            </a:extLst>
          </p:cNvPr>
          <p:cNvSpPr/>
          <p:nvPr/>
        </p:nvSpPr>
        <p:spPr>
          <a:xfrm>
            <a:off x="2133379" y="2713598"/>
            <a:ext cx="72000" cy="72000"/>
          </a:xfrm>
          <a:prstGeom prst="ellipse">
            <a:avLst/>
          </a:prstGeom>
          <a:solidFill>
            <a:srgbClr val="5C5C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xmlns="" id="{2F806619-1809-EA43-8E71-EE7F2DE11A9C}"/>
              </a:ext>
            </a:extLst>
          </p:cNvPr>
          <p:cNvSpPr/>
          <p:nvPr/>
        </p:nvSpPr>
        <p:spPr>
          <a:xfrm>
            <a:off x="2260593" y="3156308"/>
            <a:ext cx="100800" cy="100800"/>
          </a:xfrm>
          <a:prstGeom prst="ellipse">
            <a:avLst/>
          </a:prstGeom>
          <a:solidFill>
            <a:schemeClr val="bg1"/>
          </a:solidFill>
          <a:ln w="6350">
            <a:solidFill>
              <a:srgbClr val="373838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xmlns="" id="{883F3CA2-E0C6-B143-991D-982BEC1934FC}"/>
              </a:ext>
            </a:extLst>
          </p:cNvPr>
          <p:cNvSpPr/>
          <p:nvPr/>
        </p:nvSpPr>
        <p:spPr>
          <a:xfrm>
            <a:off x="2274552" y="3170305"/>
            <a:ext cx="72000" cy="7200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xmlns="" id="{88138ADA-B3A2-DF4A-840D-78B1DB973721}"/>
              </a:ext>
            </a:extLst>
          </p:cNvPr>
          <p:cNvSpPr/>
          <p:nvPr/>
        </p:nvSpPr>
        <p:spPr>
          <a:xfrm>
            <a:off x="2168954" y="3609202"/>
            <a:ext cx="100800" cy="100800"/>
          </a:xfrm>
          <a:prstGeom prst="ellipse">
            <a:avLst/>
          </a:prstGeom>
          <a:solidFill>
            <a:schemeClr val="bg1"/>
          </a:solidFill>
          <a:ln w="6350">
            <a:solidFill>
              <a:srgbClr val="373838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xmlns="" id="{EBAC9A81-8166-1947-90DE-4E388C049D3A}"/>
              </a:ext>
            </a:extLst>
          </p:cNvPr>
          <p:cNvSpPr/>
          <p:nvPr/>
        </p:nvSpPr>
        <p:spPr>
          <a:xfrm>
            <a:off x="2182913" y="3623199"/>
            <a:ext cx="72000" cy="72000"/>
          </a:xfrm>
          <a:prstGeom prst="ellipse">
            <a:avLst/>
          </a:prstGeom>
          <a:solidFill>
            <a:srgbClr val="A3A3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xmlns="" id="{362B0B52-AC96-DA4D-A2B3-2487B035DC32}"/>
              </a:ext>
            </a:extLst>
          </p:cNvPr>
          <p:cNvSpPr/>
          <p:nvPr/>
        </p:nvSpPr>
        <p:spPr>
          <a:xfrm>
            <a:off x="1863449" y="3967873"/>
            <a:ext cx="100800" cy="100800"/>
          </a:xfrm>
          <a:prstGeom prst="ellipse">
            <a:avLst/>
          </a:prstGeom>
          <a:solidFill>
            <a:schemeClr val="bg1"/>
          </a:solidFill>
          <a:ln w="6350">
            <a:solidFill>
              <a:srgbClr val="373838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1" name="Elipse 40">
            <a:extLst>
              <a:ext uri="{FF2B5EF4-FFF2-40B4-BE49-F238E27FC236}">
                <a16:creationId xmlns:a16="http://schemas.microsoft.com/office/drawing/2014/main" xmlns="" id="{970704CD-6DCF-C049-856F-38866D785F87}"/>
              </a:ext>
            </a:extLst>
          </p:cNvPr>
          <p:cNvSpPr/>
          <p:nvPr/>
        </p:nvSpPr>
        <p:spPr>
          <a:xfrm>
            <a:off x="1877408" y="3981870"/>
            <a:ext cx="72000" cy="72000"/>
          </a:xfrm>
          <a:prstGeom prst="ellipse">
            <a:avLst/>
          </a:prstGeom>
          <a:solidFill>
            <a:srgbClr val="B9BD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0" name="Elipse 49">
            <a:extLst>
              <a:ext uri="{FF2B5EF4-FFF2-40B4-BE49-F238E27FC236}">
                <a16:creationId xmlns:a16="http://schemas.microsoft.com/office/drawing/2014/main" xmlns="" id="{5670D96D-BDD0-E14C-9D1C-BD51C6B3D35C}"/>
              </a:ext>
            </a:extLst>
          </p:cNvPr>
          <p:cNvSpPr/>
          <p:nvPr/>
        </p:nvSpPr>
        <p:spPr>
          <a:xfrm>
            <a:off x="1261907" y="4059220"/>
            <a:ext cx="100800" cy="100800"/>
          </a:xfrm>
          <a:prstGeom prst="ellipse">
            <a:avLst/>
          </a:prstGeom>
          <a:solidFill>
            <a:schemeClr val="bg1"/>
          </a:solidFill>
          <a:ln w="6350">
            <a:solidFill>
              <a:srgbClr val="373838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1" name="Elipse 50">
            <a:extLst>
              <a:ext uri="{FF2B5EF4-FFF2-40B4-BE49-F238E27FC236}">
                <a16:creationId xmlns:a16="http://schemas.microsoft.com/office/drawing/2014/main" xmlns="" id="{162180CB-BA88-BF47-9605-2CB14A410080}"/>
              </a:ext>
            </a:extLst>
          </p:cNvPr>
          <p:cNvSpPr/>
          <p:nvPr/>
        </p:nvSpPr>
        <p:spPr>
          <a:xfrm>
            <a:off x="1275866" y="4073217"/>
            <a:ext cx="72000" cy="720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DA439120-611E-8141-BCCF-56ED3F1B4C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9307" y="1867345"/>
            <a:ext cx="1882134" cy="288745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E5065F9A-8EF6-1D41-966E-0A9086A9CD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363" y="312450"/>
            <a:ext cx="3249120" cy="136830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3E4BC810-FF03-B749-9C19-DF5DA49C47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7626" y="2600092"/>
            <a:ext cx="1239132" cy="123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384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uadroTexto 33">
            <a:extLst>
              <a:ext uri="{FF2B5EF4-FFF2-40B4-BE49-F238E27FC236}">
                <a16:creationId xmlns:a16="http://schemas.microsoft.com/office/drawing/2014/main" xmlns="" id="{24D27323-3FA0-504B-A0A6-D319E3716FA8}"/>
              </a:ext>
            </a:extLst>
          </p:cNvPr>
          <p:cNvSpPr txBox="1"/>
          <p:nvPr/>
        </p:nvSpPr>
        <p:spPr>
          <a:xfrm>
            <a:off x="308614" y="1555335"/>
            <a:ext cx="4891016" cy="3274245"/>
          </a:xfrm>
          <a:prstGeom prst="rect">
            <a:avLst/>
          </a:prstGeom>
          <a:solidFill>
            <a:srgbClr val="F1F2F2"/>
          </a:solidFill>
        </p:spPr>
        <p:txBody>
          <a:bodyPr wrap="square" rtlCol="0">
            <a:spAutoFit/>
          </a:bodyPr>
          <a:lstStyle/>
          <a:p>
            <a:endParaRPr lang="es-CL" dirty="0">
              <a:solidFill>
                <a:prstClr val="black"/>
              </a:solidFill>
            </a:endParaRPr>
          </a:p>
        </p:txBody>
      </p:sp>
      <p:graphicFrame>
        <p:nvGraphicFramePr>
          <p:cNvPr id="25" name="Object 4">
            <a:extLst>
              <a:ext uri="{FF2B5EF4-FFF2-40B4-BE49-F238E27FC236}">
                <a16:creationId xmlns:a16="http://schemas.microsoft.com/office/drawing/2014/main" xmlns="" id="{2E36FF1B-4C5B-5548-8C50-0AB39898BE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5868383"/>
              </p:ext>
            </p:extLst>
          </p:nvPr>
        </p:nvGraphicFramePr>
        <p:xfrm>
          <a:off x="1813861" y="2177628"/>
          <a:ext cx="3737448" cy="2444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340D8159-739E-2745-97A9-4845A015A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0207" y="287189"/>
            <a:ext cx="3494627" cy="4603267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xmlns="" id="{59857DAF-B916-2448-BA05-9A00EBD76C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0759" y="283254"/>
            <a:ext cx="3470313" cy="4571240"/>
          </a:xfrm>
          <a:prstGeom prst="rect">
            <a:avLst/>
          </a:prstGeom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xmlns="" id="{9A8EE618-FD94-F24B-99DB-85B47F49D5F3}"/>
              </a:ext>
            </a:extLst>
          </p:cNvPr>
          <p:cNvSpPr txBox="1"/>
          <p:nvPr/>
        </p:nvSpPr>
        <p:spPr>
          <a:xfrm>
            <a:off x="308614" y="320335"/>
            <a:ext cx="4895775" cy="1082213"/>
          </a:xfrm>
          <a:prstGeom prst="rect">
            <a:avLst/>
          </a:prstGeom>
          <a:solidFill>
            <a:srgbClr val="ABB0B4"/>
          </a:solidFill>
        </p:spPr>
        <p:txBody>
          <a:bodyPr wrap="square" rtlCol="0">
            <a:spAutoFit/>
          </a:bodyPr>
          <a:lstStyle/>
          <a:p>
            <a:endParaRPr lang="es-CL" dirty="0">
              <a:solidFill>
                <a:prstClr val="black"/>
              </a:solidFill>
            </a:endParaRPr>
          </a:p>
        </p:txBody>
      </p:sp>
      <p:sp>
        <p:nvSpPr>
          <p:cNvPr id="14" name="6 CuadroTexto">
            <a:extLst>
              <a:ext uri="{FF2B5EF4-FFF2-40B4-BE49-F238E27FC236}">
                <a16:creationId xmlns:a16="http://schemas.microsoft.com/office/drawing/2014/main" xmlns="" id="{7F7E3F2C-A80F-A040-BC26-F720BF5EF5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3083" y="4574282"/>
            <a:ext cx="3849262" cy="183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7596" tIns="33799" rIns="67596" bIns="33799">
            <a:spAutoFit/>
          </a:bodyPr>
          <a:lstStyle/>
          <a:p>
            <a:pPr defTabSz="337972" fontAlgn="base">
              <a:spcBef>
                <a:spcPct val="0"/>
              </a:spcBef>
              <a:spcAft>
                <a:spcPct val="0"/>
              </a:spcAft>
            </a:pPr>
            <a:r>
              <a:rPr lang="en-US" sz="750" spc="-20" dirty="0">
                <a:solidFill>
                  <a:srgbClr val="36424B"/>
                </a:solidFill>
                <a:latin typeface="Calibri" charset="0"/>
                <a:ea typeface="Calibri" charset="0"/>
                <a:cs typeface="Calibri" charset="0"/>
              </a:rPr>
              <a:t>Ventas de cobre propio y de terceros, que alcanzó a </a:t>
            </a:r>
            <a:r>
              <a:rPr lang="es-CL" sz="750" spc="-20" dirty="0">
                <a:solidFill>
                  <a:srgbClr val="36424B"/>
                </a:solidFill>
                <a:latin typeface="Calibri" charset="0"/>
                <a:ea typeface="Calibri" charset="0"/>
                <a:cs typeface="Calibri" charset="0"/>
              </a:rPr>
              <a:t>US$ 13.514 millones en 2020.</a:t>
            </a:r>
            <a:endParaRPr lang="en-US" sz="750" spc="-20" dirty="0">
              <a:solidFill>
                <a:srgbClr val="36424B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060B4299-454A-D546-A37A-D0B45DFD6C2E}"/>
              </a:ext>
            </a:extLst>
          </p:cNvPr>
          <p:cNvSpPr txBox="1"/>
          <p:nvPr/>
        </p:nvSpPr>
        <p:spPr>
          <a:xfrm>
            <a:off x="503712" y="465961"/>
            <a:ext cx="469591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s-ES" sz="3000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Calibri" panose="020F0502020204030204" pitchFamily="34" charset="0"/>
              </a:rPr>
              <a:t>PRINCIPALES MERCADOS </a:t>
            </a:r>
            <a:br>
              <a:rPr lang="es-ES" sz="3000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Calibri" panose="020F0502020204030204" pitchFamily="34" charset="0"/>
              </a:rPr>
            </a:br>
            <a:r>
              <a:rPr lang="es-ES" sz="3000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Calibri" panose="020F0502020204030204" pitchFamily="34" charset="0"/>
              </a:rPr>
              <a:t>DE CODELCO</a:t>
            </a: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xmlns="" id="{F31101A1-30A1-8E42-80F7-8F58C74A3481}"/>
              </a:ext>
            </a:extLst>
          </p:cNvPr>
          <p:cNvSpPr/>
          <p:nvPr/>
        </p:nvSpPr>
        <p:spPr>
          <a:xfrm>
            <a:off x="2217786" y="2686342"/>
            <a:ext cx="1428741" cy="1428741"/>
          </a:xfrm>
          <a:prstGeom prst="ellipse">
            <a:avLst/>
          </a:prstGeom>
          <a:solidFill>
            <a:srgbClr val="F1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8" name="5 CuadroTexto">
            <a:extLst>
              <a:ext uri="{FF2B5EF4-FFF2-40B4-BE49-F238E27FC236}">
                <a16:creationId xmlns:a16="http://schemas.microsoft.com/office/drawing/2014/main" xmlns="" id="{9D007DFF-B17B-ED41-A167-FFC477BD2672}"/>
              </a:ext>
            </a:extLst>
          </p:cNvPr>
          <p:cNvSpPr txBox="1"/>
          <p:nvPr/>
        </p:nvSpPr>
        <p:spPr>
          <a:xfrm>
            <a:off x="4010502" y="3008055"/>
            <a:ext cx="1022789" cy="262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>
              <a:lnSpc>
                <a:spcPct val="80000"/>
              </a:lnSpc>
              <a:buClr>
                <a:srgbClr val="008998"/>
              </a:buClr>
              <a:buSzPct val="100000"/>
            </a:pPr>
            <a:r>
              <a:rPr lang="es-ES" sz="1300" dirty="0">
                <a:solidFill>
                  <a:srgbClr val="202020"/>
                </a:solidFill>
                <a:ea typeface="Roboto Condensed" panose="02000000000000000000" pitchFamily="2" charset="0"/>
                <a:cs typeface="Bebas Neue Bold"/>
              </a:rPr>
              <a:t>38% </a:t>
            </a:r>
            <a:r>
              <a:rPr lang="es-ES" sz="1300" dirty="0">
                <a:solidFill>
                  <a:srgbClr val="202020"/>
                </a:solidFill>
                <a:ea typeface="Roboto Condensed" panose="02000000000000000000" pitchFamily="2" charset="0"/>
                <a:cs typeface="Calibri Light" panose="020F0302020204030204" pitchFamily="34" charset="0"/>
              </a:rPr>
              <a:t>China</a:t>
            </a:r>
            <a:endParaRPr lang="es-CL" sz="1300" dirty="0">
              <a:solidFill>
                <a:srgbClr val="202020"/>
              </a:solidFill>
              <a:ea typeface="Roboto Condensed" panose="02000000000000000000" pitchFamily="2" charset="0"/>
              <a:cs typeface="Calibri Light" panose="020F0302020204030204" pitchFamily="34" charset="0"/>
            </a:endParaRPr>
          </a:p>
        </p:txBody>
      </p:sp>
      <p:sp>
        <p:nvSpPr>
          <p:cNvPr id="29" name="5 CuadroTexto">
            <a:extLst>
              <a:ext uri="{FF2B5EF4-FFF2-40B4-BE49-F238E27FC236}">
                <a16:creationId xmlns:a16="http://schemas.microsoft.com/office/drawing/2014/main" xmlns="" id="{81A8ECA1-9F74-3C4B-83F5-966F0BC625CF}"/>
              </a:ext>
            </a:extLst>
          </p:cNvPr>
          <p:cNvSpPr txBox="1"/>
          <p:nvPr/>
        </p:nvSpPr>
        <p:spPr>
          <a:xfrm>
            <a:off x="3376889" y="4282261"/>
            <a:ext cx="1646652" cy="262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>
              <a:lnSpc>
                <a:spcPct val="80000"/>
              </a:lnSpc>
              <a:buClr>
                <a:srgbClr val="008998"/>
              </a:buClr>
              <a:buSzPct val="100000"/>
            </a:pPr>
            <a:r>
              <a:rPr lang="es-ES" sz="1300" dirty="0">
                <a:solidFill>
                  <a:srgbClr val="202020"/>
                </a:solidFill>
                <a:ea typeface="Roboto Condensed" panose="02000000000000000000" pitchFamily="2" charset="0"/>
                <a:cs typeface="Bebas Neue Bold"/>
              </a:rPr>
              <a:t>12% </a:t>
            </a:r>
            <a:r>
              <a:rPr lang="es-ES" sz="1300" dirty="0">
                <a:solidFill>
                  <a:srgbClr val="202020"/>
                </a:solidFill>
                <a:ea typeface="Roboto Condensed" panose="02000000000000000000" pitchFamily="2" charset="0"/>
                <a:cs typeface="Calibri Light" panose="020F0302020204030204" pitchFamily="34" charset="0"/>
              </a:rPr>
              <a:t>Otros Asia</a:t>
            </a:r>
            <a:endParaRPr lang="es-CL" sz="1300" dirty="0">
              <a:solidFill>
                <a:srgbClr val="202020"/>
              </a:solidFill>
              <a:ea typeface="Roboto Condensed" panose="02000000000000000000" pitchFamily="2" charset="0"/>
              <a:cs typeface="Calibri Light" panose="020F0302020204030204" pitchFamily="34" charset="0"/>
            </a:endParaRPr>
          </a:p>
        </p:txBody>
      </p:sp>
      <p:sp>
        <p:nvSpPr>
          <p:cNvPr id="30" name="5 CuadroTexto">
            <a:extLst>
              <a:ext uri="{FF2B5EF4-FFF2-40B4-BE49-F238E27FC236}">
                <a16:creationId xmlns:a16="http://schemas.microsoft.com/office/drawing/2014/main" xmlns="" id="{68220F25-31AB-6B48-9F7B-F6CCB85D3138}"/>
              </a:ext>
            </a:extLst>
          </p:cNvPr>
          <p:cNvSpPr txBox="1"/>
          <p:nvPr/>
        </p:nvSpPr>
        <p:spPr>
          <a:xfrm>
            <a:off x="469050" y="4039730"/>
            <a:ext cx="1646652" cy="262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t">
              <a:lnSpc>
                <a:spcPct val="80000"/>
              </a:lnSpc>
              <a:buClr>
                <a:srgbClr val="008998"/>
              </a:buClr>
              <a:buSzPct val="100000"/>
            </a:pPr>
            <a:r>
              <a:rPr lang="es-ES" sz="1300" dirty="0">
                <a:solidFill>
                  <a:srgbClr val="202020"/>
                </a:solidFill>
                <a:ea typeface="Roboto Condensed" panose="02000000000000000000" pitchFamily="2" charset="0"/>
                <a:cs typeface="Bebas Neue Bold"/>
              </a:rPr>
              <a:t>22% </a:t>
            </a:r>
            <a:r>
              <a:rPr lang="es-ES" sz="1300" dirty="0">
                <a:solidFill>
                  <a:srgbClr val="202020"/>
                </a:solidFill>
                <a:ea typeface="Roboto Condensed" panose="02000000000000000000" pitchFamily="2" charset="0"/>
                <a:cs typeface="Calibri Light" panose="020F0302020204030204" pitchFamily="34" charset="0"/>
              </a:rPr>
              <a:t>Sudamérica</a:t>
            </a:r>
            <a:endParaRPr lang="es-CL" sz="1300" dirty="0">
              <a:solidFill>
                <a:srgbClr val="202020"/>
              </a:solidFill>
              <a:ea typeface="Roboto Condensed" panose="02000000000000000000" pitchFamily="2" charset="0"/>
              <a:cs typeface="Calibri Light" panose="020F0302020204030204" pitchFamily="34" charset="0"/>
            </a:endParaRPr>
          </a:p>
        </p:txBody>
      </p:sp>
      <p:sp>
        <p:nvSpPr>
          <p:cNvPr id="31" name="5 CuadroTexto">
            <a:extLst>
              <a:ext uri="{FF2B5EF4-FFF2-40B4-BE49-F238E27FC236}">
                <a16:creationId xmlns:a16="http://schemas.microsoft.com/office/drawing/2014/main" xmlns="" id="{EC85BFB7-C1DE-4E45-A520-C6CFB3B52AA4}"/>
              </a:ext>
            </a:extLst>
          </p:cNvPr>
          <p:cNvSpPr txBox="1"/>
          <p:nvPr/>
        </p:nvSpPr>
        <p:spPr>
          <a:xfrm>
            <a:off x="-59389" y="3010456"/>
            <a:ext cx="1877447" cy="262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t">
              <a:lnSpc>
                <a:spcPct val="80000"/>
              </a:lnSpc>
              <a:buClr>
                <a:srgbClr val="008998"/>
              </a:buClr>
              <a:buSzPct val="100000"/>
            </a:pPr>
            <a:r>
              <a:rPr lang="es-ES" sz="1300" dirty="0">
                <a:solidFill>
                  <a:srgbClr val="202020"/>
                </a:solidFill>
                <a:ea typeface="Roboto Condensed" panose="02000000000000000000" pitchFamily="2" charset="0"/>
                <a:cs typeface="Bebas Neue Bold"/>
              </a:rPr>
              <a:t>14% </a:t>
            </a:r>
            <a:r>
              <a:rPr lang="es-ES" sz="1300" dirty="0">
                <a:solidFill>
                  <a:srgbClr val="202020"/>
                </a:solidFill>
                <a:ea typeface="Roboto Condensed" panose="02000000000000000000" pitchFamily="2" charset="0"/>
                <a:cs typeface="Calibri Light" panose="020F0302020204030204" pitchFamily="34" charset="0"/>
              </a:rPr>
              <a:t>Norteamérica</a:t>
            </a:r>
            <a:endParaRPr lang="es-CL" sz="1300" dirty="0">
              <a:solidFill>
                <a:srgbClr val="202020"/>
              </a:solidFill>
              <a:ea typeface="Roboto Condensed" panose="02000000000000000000" pitchFamily="2" charset="0"/>
              <a:cs typeface="Calibri Light" panose="020F0302020204030204" pitchFamily="34" charset="0"/>
            </a:endParaRPr>
          </a:p>
        </p:txBody>
      </p:sp>
      <p:sp>
        <p:nvSpPr>
          <p:cNvPr id="32" name="5 CuadroTexto">
            <a:extLst>
              <a:ext uri="{FF2B5EF4-FFF2-40B4-BE49-F238E27FC236}">
                <a16:creationId xmlns:a16="http://schemas.microsoft.com/office/drawing/2014/main" xmlns="" id="{8064F638-9E81-F340-99EA-144731541AA0}"/>
              </a:ext>
            </a:extLst>
          </p:cNvPr>
          <p:cNvSpPr txBox="1"/>
          <p:nvPr/>
        </p:nvSpPr>
        <p:spPr>
          <a:xfrm>
            <a:off x="1105355" y="2341682"/>
            <a:ext cx="1184341" cy="262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t">
              <a:lnSpc>
                <a:spcPct val="80000"/>
              </a:lnSpc>
              <a:buClr>
                <a:srgbClr val="008998"/>
              </a:buClr>
              <a:buSzPct val="100000"/>
            </a:pPr>
            <a:r>
              <a:rPr lang="es-ES" sz="1300" dirty="0">
                <a:solidFill>
                  <a:srgbClr val="202020"/>
                </a:solidFill>
                <a:ea typeface="Roboto Condensed" panose="02000000000000000000" pitchFamily="2" charset="0"/>
                <a:cs typeface="Bebas Neue Bold"/>
              </a:rPr>
              <a:t>13% </a:t>
            </a:r>
            <a:r>
              <a:rPr lang="es-ES" sz="1300" dirty="0">
                <a:solidFill>
                  <a:srgbClr val="202020"/>
                </a:solidFill>
                <a:ea typeface="Roboto Condensed" panose="02000000000000000000" pitchFamily="2" charset="0"/>
                <a:cs typeface="Calibri Light" panose="020F0302020204030204" pitchFamily="34" charset="0"/>
              </a:rPr>
              <a:t>Europa</a:t>
            </a:r>
            <a:endParaRPr lang="es-CL" sz="1300" dirty="0">
              <a:solidFill>
                <a:srgbClr val="202020"/>
              </a:solidFill>
              <a:ea typeface="Roboto Condensed" panose="02000000000000000000" pitchFamily="2" charset="0"/>
              <a:cs typeface="Calibri Light" panose="020F0302020204030204" pitchFamily="34" charset="0"/>
            </a:endParaRPr>
          </a:p>
        </p:txBody>
      </p:sp>
      <p:sp>
        <p:nvSpPr>
          <p:cNvPr id="33" name="5 CuadroTexto">
            <a:extLst>
              <a:ext uri="{FF2B5EF4-FFF2-40B4-BE49-F238E27FC236}">
                <a16:creationId xmlns:a16="http://schemas.microsoft.com/office/drawing/2014/main" xmlns="" id="{D238E340-B592-D446-AB72-EB52FC879654}"/>
              </a:ext>
            </a:extLst>
          </p:cNvPr>
          <p:cNvSpPr txBox="1"/>
          <p:nvPr/>
        </p:nvSpPr>
        <p:spPr>
          <a:xfrm>
            <a:off x="2933679" y="2191759"/>
            <a:ext cx="1646652" cy="262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>
              <a:lnSpc>
                <a:spcPct val="80000"/>
              </a:lnSpc>
              <a:buClr>
                <a:srgbClr val="008998"/>
              </a:buClr>
              <a:buSzPct val="100000"/>
            </a:pPr>
            <a:r>
              <a:rPr lang="es-ES" sz="1300" dirty="0">
                <a:solidFill>
                  <a:srgbClr val="202020"/>
                </a:solidFill>
                <a:ea typeface="Roboto Condensed" panose="02000000000000000000" pitchFamily="2" charset="0"/>
                <a:cs typeface="Bebas Neue Bold"/>
              </a:rPr>
              <a:t>1% </a:t>
            </a:r>
            <a:r>
              <a:rPr lang="es-ES" sz="1300" dirty="0">
                <a:solidFill>
                  <a:srgbClr val="202020"/>
                </a:solidFill>
                <a:ea typeface="Roboto Condensed" panose="02000000000000000000" pitchFamily="2" charset="0"/>
                <a:cs typeface="Calibri Light" panose="020F0302020204030204" pitchFamily="34" charset="0"/>
              </a:rPr>
              <a:t>Otros</a:t>
            </a:r>
            <a:endParaRPr lang="es-CL" sz="1300" dirty="0">
              <a:solidFill>
                <a:srgbClr val="202020"/>
              </a:solidFill>
              <a:ea typeface="Roboto Condensed" panose="02000000000000000000" pitchFamily="2" charset="0"/>
              <a:cs typeface="Calibri Light" panose="020F0302020204030204" pitchFamily="34" charset="0"/>
            </a:endParaRP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xmlns="" id="{8E650FCF-50F7-E541-A091-A8166462690B}"/>
              </a:ext>
            </a:extLst>
          </p:cNvPr>
          <p:cNvSpPr/>
          <p:nvPr/>
        </p:nvSpPr>
        <p:spPr>
          <a:xfrm>
            <a:off x="327646" y="1651818"/>
            <a:ext cx="48719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dirty="0">
                <a:solidFill>
                  <a:srgbClr val="5C5C5F"/>
                </a:solidFill>
              </a:rPr>
              <a:t>Ventas físicas de cobre por región 2020</a:t>
            </a: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xmlns="" id="{70B25490-BCDE-6A40-8448-4686B4C20487}"/>
              </a:ext>
            </a:extLst>
          </p:cNvPr>
          <p:cNvSpPr/>
          <p:nvPr/>
        </p:nvSpPr>
        <p:spPr>
          <a:xfrm>
            <a:off x="5669729" y="572260"/>
            <a:ext cx="2775223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es-CL" dirty="0">
                <a:solidFill>
                  <a:srgbClr val="5C5C5F"/>
                </a:solidFill>
              </a:rPr>
              <a:t>Ventas físicas </a:t>
            </a:r>
          </a:p>
          <a:p>
            <a:pPr>
              <a:lnSpc>
                <a:spcPts val="1900"/>
              </a:lnSpc>
            </a:pPr>
            <a:r>
              <a:rPr lang="es-CL" dirty="0">
                <a:solidFill>
                  <a:srgbClr val="5C5C5F"/>
                </a:solidFill>
              </a:rPr>
              <a:t>de cobre por producto</a:t>
            </a:r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xmlns="" id="{901EE3E9-D368-104A-94FD-4103A6605854}"/>
              </a:ext>
            </a:extLst>
          </p:cNvPr>
          <p:cNvSpPr/>
          <p:nvPr/>
        </p:nvSpPr>
        <p:spPr>
          <a:xfrm>
            <a:off x="2848203" y="2267029"/>
            <a:ext cx="100800" cy="100800"/>
          </a:xfrm>
          <a:prstGeom prst="ellipse">
            <a:avLst/>
          </a:prstGeom>
          <a:solidFill>
            <a:schemeClr val="bg1"/>
          </a:solidFill>
          <a:ln w="6350">
            <a:solidFill>
              <a:srgbClr val="373838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xmlns="" id="{B990B4BC-B623-E647-99B9-6CD7C94825B7}"/>
              </a:ext>
            </a:extLst>
          </p:cNvPr>
          <p:cNvSpPr/>
          <p:nvPr/>
        </p:nvSpPr>
        <p:spPr>
          <a:xfrm>
            <a:off x="2862162" y="2281026"/>
            <a:ext cx="72000" cy="72000"/>
          </a:xfrm>
          <a:prstGeom prst="ellipse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2" name="Elipse 41">
            <a:extLst>
              <a:ext uri="{FF2B5EF4-FFF2-40B4-BE49-F238E27FC236}">
                <a16:creationId xmlns:a16="http://schemas.microsoft.com/office/drawing/2014/main" xmlns="" id="{4BFABCD4-BD2A-ED44-A0A0-662BEDFCC363}"/>
              </a:ext>
            </a:extLst>
          </p:cNvPr>
          <p:cNvSpPr/>
          <p:nvPr/>
        </p:nvSpPr>
        <p:spPr>
          <a:xfrm>
            <a:off x="3930798" y="3089229"/>
            <a:ext cx="100800" cy="100800"/>
          </a:xfrm>
          <a:prstGeom prst="ellipse">
            <a:avLst/>
          </a:prstGeom>
          <a:solidFill>
            <a:schemeClr val="bg1"/>
          </a:solidFill>
          <a:ln w="6350">
            <a:solidFill>
              <a:srgbClr val="373838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3" name="Elipse 42">
            <a:extLst>
              <a:ext uri="{FF2B5EF4-FFF2-40B4-BE49-F238E27FC236}">
                <a16:creationId xmlns:a16="http://schemas.microsoft.com/office/drawing/2014/main" xmlns="" id="{65597D21-0192-3448-B5A7-81CDDEE50102}"/>
              </a:ext>
            </a:extLst>
          </p:cNvPr>
          <p:cNvSpPr/>
          <p:nvPr/>
        </p:nvSpPr>
        <p:spPr>
          <a:xfrm>
            <a:off x="3944757" y="3103226"/>
            <a:ext cx="72000" cy="72000"/>
          </a:xfrm>
          <a:prstGeom prst="ellipse">
            <a:avLst/>
          </a:prstGeom>
          <a:solidFill>
            <a:srgbClr val="72727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5" name="Elipse 44">
            <a:extLst>
              <a:ext uri="{FF2B5EF4-FFF2-40B4-BE49-F238E27FC236}">
                <a16:creationId xmlns:a16="http://schemas.microsoft.com/office/drawing/2014/main" xmlns="" id="{CCA7124A-615D-A043-9E8C-942182C71CA2}"/>
              </a:ext>
            </a:extLst>
          </p:cNvPr>
          <p:cNvSpPr/>
          <p:nvPr/>
        </p:nvSpPr>
        <p:spPr>
          <a:xfrm>
            <a:off x="3284391" y="4360658"/>
            <a:ext cx="100800" cy="100800"/>
          </a:xfrm>
          <a:prstGeom prst="ellipse">
            <a:avLst/>
          </a:prstGeom>
          <a:solidFill>
            <a:schemeClr val="bg1"/>
          </a:solidFill>
          <a:ln w="6350">
            <a:solidFill>
              <a:srgbClr val="373838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6" name="Elipse 45">
            <a:extLst>
              <a:ext uri="{FF2B5EF4-FFF2-40B4-BE49-F238E27FC236}">
                <a16:creationId xmlns:a16="http://schemas.microsoft.com/office/drawing/2014/main" xmlns="" id="{92D8D644-A1DE-424B-A8A3-8DA36D2C3654}"/>
              </a:ext>
            </a:extLst>
          </p:cNvPr>
          <p:cNvSpPr/>
          <p:nvPr/>
        </p:nvSpPr>
        <p:spPr>
          <a:xfrm>
            <a:off x="3298350" y="4374655"/>
            <a:ext cx="72000" cy="72000"/>
          </a:xfrm>
          <a:prstGeom prst="ellipse">
            <a:avLst/>
          </a:prstGeom>
          <a:solidFill>
            <a:srgbClr val="87868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8" name="Elipse 47">
            <a:extLst>
              <a:ext uri="{FF2B5EF4-FFF2-40B4-BE49-F238E27FC236}">
                <a16:creationId xmlns:a16="http://schemas.microsoft.com/office/drawing/2014/main" xmlns="" id="{96CC3EEE-401B-EB4C-8703-4EA56D71CD82}"/>
              </a:ext>
            </a:extLst>
          </p:cNvPr>
          <p:cNvSpPr/>
          <p:nvPr/>
        </p:nvSpPr>
        <p:spPr>
          <a:xfrm>
            <a:off x="2113470" y="4118046"/>
            <a:ext cx="100800" cy="100800"/>
          </a:xfrm>
          <a:prstGeom prst="ellipse">
            <a:avLst/>
          </a:prstGeom>
          <a:solidFill>
            <a:schemeClr val="bg1"/>
          </a:solidFill>
          <a:ln w="6350">
            <a:solidFill>
              <a:srgbClr val="373838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9" name="Elipse 48">
            <a:extLst>
              <a:ext uri="{FF2B5EF4-FFF2-40B4-BE49-F238E27FC236}">
                <a16:creationId xmlns:a16="http://schemas.microsoft.com/office/drawing/2014/main" xmlns="" id="{C36A24A6-1939-C047-A3F5-5F657DFBEC15}"/>
              </a:ext>
            </a:extLst>
          </p:cNvPr>
          <p:cNvSpPr/>
          <p:nvPr/>
        </p:nvSpPr>
        <p:spPr>
          <a:xfrm>
            <a:off x="2127429" y="4132043"/>
            <a:ext cx="72000" cy="72000"/>
          </a:xfrm>
          <a:prstGeom prst="ellipse">
            <a:avLst/>
          </a:prstGeom>
          <a:solidFill>
            <a:srgbClr val="E5530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1" name="Elipse 50">
            <a:extLst>
              <a:ext uri="{FF2B5EF4-FFF2-40B4-BE49-F238E27FC236}">
                <a16:creationId xmlns:a16="http://schemas.microsoft.com/office/drawing/2014/main" xmlns="" id="{9C7B0C89-0AF3-6C4C-8D37-702493AB43D9}"/>
              </a:ext>
            </a:extLst>
          </p:cNvPr>
          <p:cNvSpPr/>
          <p:nvPr/>
        </p:nvSpPr>
        <p:spPr>
          <a:xfrm>
            <a:off x="1810361" y="3088093"/>
            <a:ext cx="100800" cy="100800"/>
          </a:xfrm>
          <a:prstGeom prst="ellipse">
            <a:avLst/>
          </a:prstGeom>
          <a:solidFill>
            <a:schemeClr val="bg1"/>
          </a:solidFill>
          <a:ln w="6350">
            <a:solidFill>
              <a:srgbClr val="373838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2" name="Elipse 51">
            <a:extLst>
              <a:ext uri="{FF2B5EF4-FFF2-40B4-BE49-F238E27FC236}">
                <a16:creationId xmlns:a16="http://schemas.microsoft.com/office/drawing/2014/main" xmlns="" id="{89229F7F-7404-0949-8405-50C27C7A214B}"/>
              </a:ext>
            </a:extLst>
          </p:cNvPr>
          <p:cNvSpPr/>
          <p:nvPr/>
        </p:nvSpPr>
        <p:spPr>
          <a:xfrm>
            <a:off x="1824320" y="3102090"/>
            <a:ext cx="72000" cy="720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9AD73249-F3BF-A241-8ADF-2C44DBE46E5B}"/>
              </a:ext>
            </a:extLst>
          </p:cNvPr>
          <p:cNvSpPr/>
          <p:nvPr/>
        </p:nvSpPr>
        <p:spPr>
          <a:xfrm>
            <a:off x="6055819" y="3740911"/>
            <a:ext cx="1228877" cy="479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ES" sz="1500" spc="-30" dirty="0">
                <a:solidFill>
                  <a:srgbClr val="36424B"/>
                </a:solidFill>
                <a:cs typeface="Calibri"/>
              </a:rPr>
              <a:t>Concentrado </a:t>
            </a:r>
          </a:p>
          <a:p>
            <a:pPr algn="ctr">
              <a:lnSpc>
                <a:spcPts val="1500"/>
              </a:lnSpc>
            </a:pPr>
            <a:r>
              <a:rPr lang="es-ES" sz="1500" dirty="0">
                <a:solidFill>
                  <a:srgbClr val="36424B"/>
                </a:solidFill>
                <a:cs typeface="Calibri"/>
              </a:rPr>
              <a:t>de cobre</a:t>
            </a:r>
          </a:p>
        </p:txBody>
      </p:sp>
      <p:sp>
        <p:nvSpPr>
          <p:cNvPr id="12" name="5 CuadroTexto">
            <a:extLst>
              <a:ext uri="{FF2B5EF4-FFF2-40B4-BE49-F238E27FC236}">
                <a16:creationId xmlns:a16="http://schemas.microsoft.com/office/drawing/2014/main" xmlns="" id="{FC603233-20F2-1949-A90C-86EC71E65552}"/>
              </a:ext>
            </a:extLst>
          </p:cNvPr>
          <p:cNvSpPr txBox="1"/>
          <p:nvPr/>
        </p:nvSpPr>
        <p:spPr>
          <a:xfrm>
            <a:off x="6035358" y="3276162"/>
            <a:ext cx="1066265" cy="589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>
              <a:lnSpc>
                <a:spcPct val="80000"/>
              </a:lnSpc>
              <a:buClr>
                <a:srgbClr val="008998"/>
              </a:buClr>
              <a:buSzPct val="100000"/>
            </a:pPr>
            <a:r>
              <a:rPr lang="es-ES" sz="3700" spc="-100" dirty="0">
                <a:solidFill>
                  <a:srgbClr val="FC5800"/>
                </a:solidFill>
                <a:latin typeface="Roboto Condensed" pitchFamily="2" charset="0"/>
                <a:ea typeface="Roboto Condensed" pitchFamily="2" charset="0"/>
                <a:cs typeface="Bebas Neue Bold"/>
              </a:rPr>
              <a:t>33%</a:t>
            </a:r>
            <a:endParaRPr lang="es-CL" sz="3700" spc="-100" dirty="0">
              <a:solidFill>
                <a:srgbClr val="FC5800"/>
              </a:solidFill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7C47FF40-7717-FB4A-9817-2F7E611D3ECD}"/>
              </a:ext>
            </a:extLst>
          </p:cNvPr>
          <p:cNvSpPr/>
          <p:nvPr/>
        </p:nvSpPr>
        <p:spPr>
          <a:xfrm>
            <a:off x="5810156" y="2022207"/>
            <a:ext cx="1231554" cy="479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ES" sz="1500" dirty="0">
                <a:solidFill>
                  <a:srgbClr val="36424B"/>
                </a:solidFill>
                <a:cs typeface="Calibri"/>
              </a:rPr>
              <a:t>Cobre</a:t>
            </a:r>
          </a:p>
          <a:p>
            <a:pPr algn="ctr">
              <a:lnSpc>
                <a:spcPts val="1500"/>
              </a:lnSpc>
            </a:pPr>
            <a:r>
              <a:rPr lang="es-ES" sz="1500" dirty="0">
                <a:solidFill>
                  <a:srgbClr val="36424B"/>
                </a:solidFill>
                <a:cs typeface="Calibri"/>
              </a:rPr>
              <a:t>refinado</a:t>
            </a:r>
          </a:p>
        </p:txBody>
      </p:sp>
      <p:sp>
        <p:nvSpPr>
          <p:cNvPr id="10" name="22 CuadroTexto">
            <a:extLst>
              <a:ext uri="{FF2B5EF4-FFF2-40B4-BE49-F238E27FC236}">
                <a16:creationId xmlns:a16="http://schemas.microsoft.com/office/drawing/2014/main" xmlns="" id="{C4926A17-3745-6F4F-8813-56C8EBCAE4C5}"/>
              </a:ext>
            </a:extLst>
          </p:cNvPr>
          <p:cNvSpPr txBox="1"/>
          <p:nvPr/>
        </p:nvSpPr>
        <p:spPr>
          <a:xfrm>
            <a:off x="7026354" y="2344822"/>
            <a:ext cx="1466417" cy="864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algn="ctr">
              <a:lnSpc>
                <a:spcPts val="1500"/>
              </a:lnSpc>
            </a:pPr>
            <a:endParaRPr lang="es-ES" sz="1500" dirty="0">
              <a:solidFill>
                <a:srgbClr val="36424B"/>
              </a:solidFill>
              <a:cs typeface="Calibri"/>
            </a:endParaRPr>
          </a:p>
          <a:p>
            <a:pPr algn="ctr">
              <a:lnSpc>
                <a:spcPts val="1500"/>
              </a:lnSpc>
            </a:pPr>
            <a:r>
              <a:rPr lang="es-ES" sz="1500" dirty="0">
                <a:solidFill>
                  <a:srgbClr val="36424B"/>
                </a:solidFill>
                <a:cs typeface="Calibri"/>
              </a:rPr>
              <a:t>Blíster</a:t>
            </a:r>
          </a:p>
          <a:p>
            <a:pPr algn="ctr">
              <a:lnSpc>
                <a:spcPts val="1500"/>
              </a:lnSpc>
            </a:pPr>
            <a:r>
              <a:rPr lang="es-ES" sz="1500" dirty="0">
                <a:solidFill>
                  <a:srgbClr val="36424B"/>
                </a:solidFill>
                <a:cs typeface="Calibri"/>
              </a:rPr>
              <a:t>Y ánodos</a:t>
            </a:r>
          </a:p>
          <a:p>
            <a:pPr marL="180000" indent="-180000" algn="ctr">
              <a:lnSpc>
                <a:spcPts val="1500"/>
              </a:lnSpc>
              <a:buFont typeface="Arial" panose="020B0604020202020204" pitchFamily="34" charset="0"/>
              <a:buChar char="•"/>
            </a:pPr>
            <a:endParaRPr lang="es-ES" sz="1500" dirty="0">
              <a:solidFill>
                <a:srgbClr val="36424B"/>
              </a:solidFill>
              <a:cs typeface="Calibri"/>
            </a:endParaRPr>
          </a:p>
        </p:txBody>
      </p:sp>
      <p:sp>
        <p:nvSpPr>
          <p:cNvPr id="11" name="5 CuadroTexto">
            <a:extLst>
              <a:ext uri="{FF2B5EF4-FFF2-40B4-BE49-F238E27FC236}">
                <a16:creationId xmlns:a16="http://schemas.microsoft.com/office/drawing/2014/main" xmlns="" id="{F753DCC2-73C5-8942-82AE-EBB227BFF5E8}"/>
              </a:ext>
            </a:extLst>
          </p:cNvPr>
          <p:cNvSpPr txBox="1"/>
          <p:nvPr/>
        </p:nvSpPr>
        <p:spPr>
          <a:xfrm>
            <a:off x="5985726" y="1560059"/>
            <a:ext cx="1022789" cy="589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>
              <a:lnSpc>
                <a:spcPct val="80000"/>
              </a:lnSpc>
              <a:buClr>
                <a:srgbClr val="008998"/>
              </a:buClr>
              <a:buSzPct val="100000"/>
            </a:pPr>
            <a:r>
              <a:rPr lang="es-ES" sz="3700" spc="-100" dirty="0">
                <a:solidFill>
                  <a:srgbClr val="FC5800"/>
                </a:solidFill>
                <a:latin typeface="Roboto Condensed" pitchFamily="2" charset="0"/>
                <a:ea typeface="Roboto Condensed" pitchFamily="2" charset="0"/>
                <a:cs typeface="Bebas Neue Bold"/>
              </a:rPr>
              <a:t>62%</a:t>
            </a:r>
            <a:endParaRPr lang="es-CL" sz="3700" spc="-100" dirty="0">
              <a:solidFill>
                <a:srgbClr val="FC5800"/>
              </a:solidFill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13" name="5 CuadroTexto">
            <a:extLst>
              <a:ext uri="{FF2B5EF4-FFF2-40B4-BE49-F238E27FC236}">
                <a16:creationId xmlns:a16="http://schemas.microsoft.com/office/drawing/2014/main" xmlns="" id="{F1E96783-040A-9048-9722-DEBD11DFAFDA}"/>
              </a:ext>
            </a:extLst>
          </p:cNvPr>
          <p:cNvSpPr txBox="1"/>
          <p:nvPr/>
        </p:nvSpPr>
        <p:spPr>
          <a:xfrm>
            <a:off x="7361768" y="2049680"/>
            <a:ext cx="821303" cy="589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>
              <a:lnSpc>
                <a:spcPct val="80000"/>
              </a:lnSpc>
              <a:buClr>
                <a:srgbClr val="008998"/>
              </a:buClr>
              <a:buSzPct val="100000"/>
            </a:pPr>
            <a:r>
              <a:rPr lang="es-ES" sz="3700" dirty="0">
                <a:solidFill>
                  <a:srgbClr val="FC5800"/>
                </a:solidFill>
                <a:latin typeface="Roboto Condensed" pitchFamily="2" charset="0"/>
                <a:ea typeface="Roboto Condensed" pitchFamily="2" charset="0"/>
                <a:cs typeface="Bebas Neue Bold"/>
              </a:rPr>
              <a:t>5%</a:t>
            </a:r>
            <a:endParaRPr lang="es-CL" sz="3700" dirty="0">
              <a:solidFill>
                <a:srgbClr val="FC5800"/>
              </a:solidFill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55" name="Elipse 54">
            <a:extLst>
              <a:ext uri="{FF2B5EF4-FFF2-40B4-BE49-F238E27FC236}">
                <a16:creationId xmlns:a16="http://schemas.microsoft.com/office/drawing/2014/main" xmlns="" id="{BFEE7CE9-6D9B-7F4C-B330-702A22CA1B6D}"/>
              </a:ext>
            </a:extLst>
          </p:cNvPr>
          <p:cNvSpPr/>
          <p:nvPr/>
        </p:nvSpPr>
        <p:spPr>
          <a:xfrm>
            <a:off x="2286929" y="2428509"/>
            <a:ext cx="100800" cy="100800"/>
          </a:xfrm>
          <a:prstGeom prst="ellipse">
            <a:avLst/>
          </a:prstGeom>
          <a:solidFill>
            <a:schemeClr val="bg1"/>
          </a:solidFill>
          <a:ln w="6350">
            <a:solidFill>
              <a:srgbClr val="373838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6" name="Elipse 55">
            <a:extLst>
              <a:ext uri="{FF2B5EF4-FFF2-40B4-BE49-F238E27FC236}">
                <a16:creationId xmlns:a16="http://schemas.microsoft.com/office/drawing/2014/main" xmlns="" id="{79709977-873E-A14C-AB59-F2A273D7533F}"/>
              </a:ext>
            </a:extLst>
          </p:cNvPr>
          <p:cNvSpPr/>
          <p:nvPr/>
        </p:nvSpPr>
        <p:spPr>
          <a:xfrm>
            <a:off x="2300888" y="2442506"/>
            <a:ext cx="72000" cy="72000"/>
          </a:xfrm>
          <a:prstGeom prst="ellipse">
            <a:avLst/>
          </a:prstGeom>
          <a:solidFill>
            <a:srgbClr val="C2C3C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xmlns="" id="{C9ED2193-6568-154B-9C9A-455843D5CA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5515" y="2811900"/>
            <a:ext cx="1188938" cy="118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434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xmlns="" id="{08AD7D76-D100-AF4B-A85A-EC0FC425A87F}"/>
              </a:ext>
            </a:extLst>
          </p:cNvPr>
          <p:cNvCxnSpPr>
            <a:cxnSpLocks/>
          </p:cNvCxnSpPr>
          <p:nvPr/>
        </p:nvCxnSpPr>
        <p:spPr>
          <a:xfrm flipV="1">
            <a:off x="769447" y="2158306"/>
            <a:ext cx="0" cy="419924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FA9E8115-0554-1641-AEA6-5B188FF355FF}"/>
              </a:ext>
            </a:extLst>
          </p:cNvPr>
          <p:cNvSpPr txBox="1"/>
          <p:nvPr/>
        </p:nvSpPr>
        <p:spPr>
          <a:xfrm>
            <a:off x="1191778" y="3291405"/>
            <a:ext cx="182508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s-ES" sz="1400" b="1" spc="50" dirty="0">
                <a:solidFill>
                  <a:srgbClr val="434343"/>
                </a:solidFill>
                <a:latin typeface="Roboto Condensed" pitchFamily="2" charset="0"/>
                <a:ea typeface="Roboto Condensed" pitchFamily="2" charset="0"/>
                <a:cs typeface="Calibri" panose="020F0502020204030204" pitchFamily="34" charset="0"/>
              </a:rPr>
              <a:t>CHUQUICAMATA</a:t>
            </a:r>
          </a:p>
        </p:txBody>
      </p:sp>
      <p:sp>
        <p:nvSpPr>
          <p:cNvPr id="50" name="Rectángulo redondeado 49">
            <a:extLst>
              <a:ext uri="{FF2B5EF4-FFF2-40B4-BE49-F238E27FC236}">
                <a16:creationId xmlns:a16="http://schemas.microsoft.com/office/drawing/2014/main" xmlns="" id="{243E79ED-5FCD-D74E-B3A5-346DF500D486}"/>
              </a:ext>
            </a:extLst>
          </p:cNvPr>
          <p:cNvSpPr/>
          <p:nvPr/>
        </p:nvSpPr>
        <p:spPr>
          <a:xfrm rot="1647617">
            <a:off x="7077921" y="2591869"/>
            <a:ext cx="1266402" cy="361190"/>
          </a:xfrm>
          <a:prstGeom prst="roundRect">
            <a:avLst/>
          </a:prstGeom>
          <a:solidFill>
            <a:srgbClr val="F2F3F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xmlns="" id="{051B31A3-0D10-6244-BB28-7811D7A281F3}"/>
              </a:ext>
            </a:extLst>
          </p:cNvPr>
          <p:cNvCxnSpPr>
            <a:cxnSpLocks/>
          </p:cNvCxnSpPr>
          <p:nvPr/>
        </p:nvCxnSpPr>
        <p:spPr>
          <a:xfrm flipV="1">
            <a:off x="1841615" y="2993686"/>
            <a:ext cx="0" cy="419924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xmlns="" id="{B8A8E501-ACFE-AF47-A596-13459806ABBE}"/>
              </a:ext>
            </a:extLst>
          </p:cNvPr>
          <p:cNvCxnSpPr>
            <a:cxnSpLocks/>
          </p:cNvCxnSpPr>
          <p:nvPr/>
        </p:nvCxnSpPr>
        <p:spPr>
          <a:xfrm flipV="1">
            <a:off x="4003301" y="2986252"/>
            <a:ext cx="0" cy="419924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xmlns="" id="{9B862B4A-2AE4-4045-BF20-7D26E6A3B2DD}"/>
              </a:ext>
            </a:extLst>
          </p:cNvPr>
          <p:cNvCxnSpPr>
            <a:cxnSpLocks/>
          </p:cNvCxnSpPr>
          <p:nvPr/>
        </p:nvCxnSpPr>
        <p:spPr>
          <a:xfrm flipV="1">
            <a:off x="6085295" y="3001120"/>
            <a:ext cx="0" cy="419924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35">
            <a:extLst>
              <a:ext uri="{FF2B5EF4-FFF2-40B4-BE49-F238E27FC236}">
                <a16:creationId xmlns:a16="http://schemas.microsoft.com/office/drawing/2014/main" xmlns="" id="{F2A27431-D3CA-4746-AE7B-A4CF72D09601}"/>
              </a:ext>
            </a:extLst>
          </p:cNvPr>
          <p:cNvCxnSpPr>
            <a:cxnSpLocks/>
          </p:cNvCxnSpPr>
          <p:nvPr/>
        </p:nvCxnSpPr>
        <p:spPr>
          <a:xfrm flipV="1">
            <a:off x="8233493" y="2982708"/>
            <a:ext cx="0" cy="419924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xmlns="" id="{B62B0C4C-8CFA-E043-A506-496C018F3313}"/>
              </a:ext>
            </a:extLst>
          </p:cNvPr>
          <p:cNvCxnSpPr>
            <a:cxnSpLocks/>
          </p:cNvCxnSpPr>
          <p:nvPr/>
        </p:nvCxnSpPr>
        <p:spPr>
          <a:xfrm flipV="1">
            <a:off x="2914199" y="2143438"/>
            <a:ext cx="0" cy="419924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30">
            <a:extLst>
              <a:ext uri="{FF2B5EF4-FFF2-40B4-BE49-F238E27FC236}">
                <a16:creationId xmlns:a16="http://schemas.microsoft.com/office/drawing/2014/main" xmlns="" id="{87766F9C-7F2B-B549-80AE-1A6F051F272E}"/>
              </a:ext>
            </a:extLst>
          </p:cNvPr>
          <p:cNvCxnSpPr>
            <a:cxnSpLocks/>
          </p:cNvCxnSpPr>
          <p:nvPr/>
        </p:nvCxnSpPr>
        <p:spPr>
          <a:xfrm flipV="1">
            <a:off x="4999292" y="2121136"/>
            <a:ext cx="0" cy="419924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A6B2D2DC-87B5-FD47-B7D6-EE6AA8FE7E9F}"/>
              </a:ext>
            </a:extLst>
          </p:cNvPr>
          <p:cNvCxnSpPr>
            <a:cxnSpLocks/>
          </p:cNvCxnSpPr>
          <p:nvPr/>
        </p:nvCxnSpPr>
        <p:spPr>
          <a:xfrm flipV="1">
            <a:off x="7159259" y="2110158"/>
            <a:ext cx="0" cy="419924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A8B34428-FB1F-584C-9ED7-02506804300F}"/>
              </a:ext>
            </a:extLst>
          </p:cNvPr>
          <p:cNvSpPr/>
          <p:nvPr/>
        </p:nvSpPr>
        <p:spPr>
          <a:xfrm>
            <a:off x="657145" y="1064957"/>
            <a:ext cx="168309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030"/>
              </a:lnSpc>
            </a:pPr>
            <a:r>
              <a:rPr lang="es-CL" sz="900" dirty="0">
                <a:solidFill>
                  <a:srgbClr val="434343"/>
                </a:solidFill>
                <a:ea typeface="Roboto Condensed" pitchFamily="2" charset="0"/>
                <a:cs typeface="Roboto" panose="02000000000000000000" pitchFamily="2" charset="0"/>
              </a:rPr>
              <a:t>Con la mejor tecnología </a:t>
            </a:r>
            <a:br>
              <a:rPr lang="es-CL" sz="900" dirty="0">
                <a:solidFill>
                  <a:srgbClr val="434343"/>
                </a:solidFill>
                <a:ea typeface="Roboto Condensed" pitchFamily="2" charset="0"/>
                <a:cs typeface="Roboto" panose="02000000000000000000" pitchFamily="2" charset="0"/>
              </a:rPr>
            </a:br>
            <a:r>
              <a:rPr lang="es-CL" sz="900" dirty="0">
                <a:solidFill>
                  <a:srgbClr val="434343"/>
                </a:solidFill>
                <a:ea typeface="Roboto Condensed" pitchFamily="2" charset="0"/>
                <a:cs typeface="Roboto" panose="02000000000000000000" pitchFamily="2" charset="0"/>
              </a:rPr>
              <a:t>de la época, la Braden </a:t>
            </a:r>
          </a:p>
          <a:p>
            <a:pPr>
              <a:lnSpc>
                <a:spcPts val="1030"/>
              </a:lnSpc>
            </a:pPr>
            <a:r>
              <a:rPr lang="es-CL" sz="900" dirty="0">
                <a:solidFill>
                  <a:srgbClr val="434343"/>
                </a:solidFill>
                <a:ea typeface="Roboto Condensed" pitchFamily="2" charset="0"/>
                <a:cs typeface="Roboto" panose="02000000000000000000" pitchFamily="2" charset="0"/>
              </a:rPr>
              <a:t>Copper Company, </a:t>
            </a:r>
            <a:br>
              <a:rPr lang="es-CL" sz="900" dirty="0">
                <a:solidFill>
                  <a:srgbClr val="434343"/>
                </a:solidFill>
                <a:ea typeface="Roboto Condensed" pitchFamily="2" charset="0"/>
                <a:cs typeface="Roboto" panose="02000000000000000000" pitchFamily="2" charset="0"/>
              </a:rPr>
            </a:br>
            <a:r>
              <a:rPr lang="es-CL" sz="900" dirty="0">
                <a:solidFill>
                  <a:srgbClr val="434343"/>
                </a:solidFill>
                <a:ea typeface="Roboto Condensed" pitchFamily="2" charset="0"/>
                <a:cs typeface="Roboto" panose="02000000000000000000" pitchFamily="2" charset="0"/>
              </a:rPr>
              <a:t>empresa estadounidense, </a:t>
            </a:r>
          </a:p>
          <a:p>
            <a:pPr>
              <a:lnSpc>
                <a:spcPts val="1030"/>
              </a:lnSpc>
            </a:pPr>
            <a:r>
              <a:rPr lang="es-CL" sz="900" dirty="0">
                <a:solidFill>
                  <a:srgbClr val="434343"/>
                </a:solidFill>
                <a:ea typeface="Roboto Condensed" pitchFamily="2" charset="0"/>
                <a:cs typeface="Roboto" panose="02000000000000000000" pitchFamily="2" charset="0"/>
              </a:rPr>
              <a:t>inicia la explotación </a:t>
            </a:r>
            <a:br>
              <a:rPr lang="es-CL" sz="900" dirty="0">
                <a:solidFill>
                  <a:srgbClr val="434343"/>
                </a:solidFill>
                <a:ea typeface="Roboto Condensed" pitchFamily="2" charset="0"/>
                <a:cs typeface="Roboto" panose="02000000000000000000" pitchFamily="2" charset="0"/>
              </a:rPr>
            </a:br>
            <a:r>
              <a:rPr lang="es-CL" sz="900" dirty="0">
                <a:solidFill>
                  <a:srgbClr val="434343"/>
                </a:solidFill>
                <a:ea typeface="Roboto Condensed" pitchFamily="2" charset="0"/>
                <a:cs typeface="Roboto" panose="02000000000000000000" pitchFamily="2" charset="0"/>
              </a:rPr>
              <a:t>del mineral El Teniente.</a:t>
            </a:r>
            <a:endParaRPr lang="es-CL" sz="900" dirty="0">
              <a:solidFill>
                <a:srgbClr val="434343"/>
              </a:solidFill>
              <a:effectLst/>
              <a:ea typeface="Roboto Condensed" pitchFamily="2" charset="0"/>
              <a:cs typeface="Roboto" panose="02000000000000000000" pitchFamily="2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6D7C5A3E-A61E-1445-8423-6AC71040B2F5}"/>
              </a:ext>
            </a:extLst>
          </p:cNvPr>
          <p:cNvSpPr/>
          <p:nvPr/>
        </p:nvSpPr>
        <p:spPr>
          <a:xfrm>
            <a:off x="2444097" y="1060671"/>
            <a:ext cx="1823174" cy="990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030"/>
              </a:lnSpc>
            </a:pPr>
            <a:r>
              <a:rPr lang="es-CL" sz="900" dirty="0">
                <a:solidFill>
                  <a:srgbClr val="434343"/>
                </a:solidFill>
              </a:rPr>
              <a:t>La empresa estadounidense </a:t>
            </a:r>
            <a:br>
              <a:rPr lang="es-CL" sz="900" dirty="0">
                <a:solidFill>
                  <a:srgbClr val="434343"/>
                </a:solidFill>
              </a:rPr>
            </a:br>
            <a:r>
              <a:rPr lang="es-CL" sz="900" dirty="0">
                <a:solidFill>
                  <a:srgbClr val="434343"/>
                </a:solidFill>
              </a:rPr>
              <a:t>Andes Copper Mining </a:t>
            </a:r>
            <a:br>
              <a:rPr lang="es-CL" sz="900" dirty="0">
                <a:solidFill>
                  <a:srgbClr val="434343"/>
                </a:solidFill>
              </a:rPr>
            </a:br>
            <a:r>
              <a:rPr lang="es-CL" sz="900" dirty="0">
                <a:solidFill>
                  <a:srgbClr val="434343"/>
                </a:solidFill>
              </a:rPr>
              <a:t>descubre un nuevo yacimiento </a:t>
            </a:r>
            <a:br>
              <a:rPr lang="es-CL" sz="900" dirty="0">
                <a:solidFill>
                  <a:srgbClr val="434343"/>
                </a:solidFill>
              </a:rPr>
            </a:br>
            <a:r>
              <a:rPr lang="es-CL" sz="900" dirty="0">
                <a:solidFill>
                  <a:srgbClr val="434343"/>
                </a:solidFill>
              </a:rPr>
              <a:t>en el cerro Indio Muerto, </a:t>
            </a:r>
          </a:p>
          <a:p>
            <a:pPr>
              <a:lnSpc>
                <a:spcPts val="1030"/>
              </a:lnSpc>
            </a:pPr>
            <a:r>
              <a:rPr lang="es-CL" sz="900" dirty="0">
                <a:solidFill>
                  <a:srgbClr val="434343"/>
                </a:solidFill>
              </a:rPr>
              <a:t>en la Región de Atacama. </a:t>
            </a:r>
          </a:p>
          <a:p>
            <a:pPr>
              <a:lnSpc>
                <a:spcPts val="1030"/>
              </a:lnSpc>
            </a:pPr>
            <a:r>
              <a:rPr lang="es-CL" sz="900" dirty="0">
                <a:solidFill>
                  <a:srgbClr val="434343"/>
                </a:solidFill>
              </a:rPr>
              <a:t>Hoy es la división </a:t>
            </a:r>
          </a:p>
          <a:p>
            <a:pPr>
              <a:lnSpc>
                <a:spcPts val="1030"/>
              </a:lnSpc>
            </a:pPr>
            <a:r>
              <a:rPr lang="es-CL" sz="900" dirty="0">
                <a:solidFill>
                  <a:srgbClr val="434343"/>
                </a:solidFill>
              </a:rPr>
              <a:t>Salvador de Codelco.</a:t>
            </a:r>
            <a:endParaRPr lang="es-CL" sz="900" dirty="0">
              <a:solidFill>
                <a:srgbClr val="434343"/>
              </a:solidFill>
              <a:effectLst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98952F04-F4CA-C148-8991-743D4C8873B2}"/>
              </a:ext>
            </a:extLst>
          </p:cNvPr>
          <p:cNvSpPr/>
          <p:nvPr/>
        </p:nvSpPr>
        <p:spPr>
          <a:xfrm>
            <a:off x="4417850" y="1064957"/>
            <a:ext cx="2667056" cy="990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030"/>
              </a:lnSpc>
            </a:pPr>
            <a:r>
              <a:rPr lang="es-CL" sz="900" dirty="0">
                <a:solidFill>
                  <a:srgbClr val="434343"/>
                </a:solidFill>
              </a:rPr>
              <a:t>Por unanimidad, el Congreso aprueba que </a:t>
            </a:r>
          </a:p>
          <a:p>
            <a:pPr>
              <a:lnSpc>
                <a:spcPts val="1030"/>
              </a:lnSpc>
            </a:pPr>
            <a:r>
              <a:rPr lang="es-CL" sz="900" dirty="0">
                <a:solidFill>
                  <a:srgbClr val="434343"/>
                </a:solidFill>
              </a:rPr>
              <a:t>el Estado pase a ser dueño de los bienes </a:t>
            </a:r>
          </a:p>
          <a:p>
            <a:pPr>
              <a:lnSpc>
                <a:spcPts val="1030"/>
              </a:lnSpc>
            </a:pPr>
            <a:r>
              <a:rPr lang="es-CL" sz="900" dirty="0">
                <a:solidFill>
                  <a:srgbClr val="434343"/>
                </a:solidFill>
              </a:rPr>
              <a:t>e instalaciones de las empresas extranjeras </a:t>
            </a:r>
          </a:p>
          <a:p>
            <a:pPr>
              <a:lnSpc>
                <a:spcPts val="1030"/>
              </a:lnSpc>
            </a:pPr>
            <a:r>
              <a:rPr lang="es-CL" sz="900" dirty="0">
                <a:solidFill>
                  <a:srgbClr val="434343"/>
                </a:solidFill>
              </a:rPr>
              <a:t>que explotaban los grandes yacimientos </a:t>
            </a:r>
          </a:p>
          <a:p>
            <a:pPr>
              <a:lnSpc>
                <a:spcPts val="1030"/>
              </a:lnSpc>
            </a:pPr>
            <a:r>
              <a:rPr lang="es-CL" sz="900" dirty="0">
                <a:solidFill>
                  <a:srgbClr val="434343"/>
                </a:solidFill>
              </a:rPr>
              <a:t>de Chuquicamata, Exótica, Salvador, </a:t>
            </a:r>
          </a:p>
          <a:p>
            <a:pPr>
              <a:lnSpc>
                <a:spcPts val="1030"/>
              </a:lnSpc>
            </a:pPr>
            <a:r>
              <a:rPr lang="es-CL" sz="900" dirty="0">
                <a:solidFill>
                  <a:srgbClr val="434343"/>
                </a:solidFill>
              </a:rPr>
              <a:t>Andina y El Teniente. La Corporación </a:t>
            </a:r>
            <a:br>
              <a:rPr lang="es-CL" sz="900" dirty="0">
                <a:solidFill>
                  <a:srgbClr val="434343"/>
                </a:solidFill>
              </a:rPr>
            </a:br>
            <a:r>
              <a:rPr lang="es-CL" sz="900" dirty="0">
                <a:solidFill>
                  <a:srgbClr val="434343"/>
                </a:solidFill>
              </a:rPr>
              <a:t>del Cobre se encarga de administrarlos.</a:t>
            </a:r>
            <a:endParaRPr lang="es-CL" sz="900" dirty="0">
              <a:solidFill>
                <a:srgbClr val="434343"/>
              </a:solidFill>
              <a:effectLst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B3C8D67A-3961-4741-A45E-D034C060AE2F}"/>
              </a:ext>
            </a:extLst>
          </p:cNvPr>
          <p:cNvSpPr/>
          <p:nvPr/>
        </p:nvSpPr>
        <p:spPr>
          <a:xfrm>
            <a:off x="6985811" y="1057523"/>
            <a:ext cx="1773534" cy="73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030"/>
              </a:lnSpc>
            </a:pPr>
            <a:r>
              <a:rPr lang="es-CL" sz="900" dirty="0">
                <a:solidFill>
                  <a:srgbClr val="434343"/>
                </a:solidFill>
              </a:rPr>
              <a:t>Con ingeniería chilena, </a:t>
            </a:r>
            <a:br>
              <a:rPr lang="es-CL" sz="900" dirty="0">
                <a:solidFill>
                  <a:srgbClr val="434343"/>
                </a:solidFill>
              </a:rPr>
            </a:br>
            <a:r>
              <a:rPr lang="es-CL" sz="900" dirty="0">
                <a:solidFill>
                  <a:srgbClr val="434343"/>
                </a:solidFill>
              </a:rPr>
              <a:t>Codelco diseña, </a:t>
            </a:r>
            <a:br>
              <a:rPr lang="es-CL" sz="900" dirty="0">
                <a:solidFill>
                  <a:srgbClr val="434343"/>
                </a:solidFill>
              </a:rPr>
            </a:br>
            <a:r>
              <a:rPr lang="es-CL" sz="900" dirty="0">
                <a:solidFill>
                  <a:srgbClr val="434343"/>
                </a:solidFill>
              </a:rPr>
              <a:t>construye y pone en </a:t>
            </a:r>
            <a:br>
              <a:rPr lang="es-CL" sz="900" dirty="0">
                <a:solidFill>
                  <a:srgbClr val="434343"/>
                </a:solidFill>
              </a:rPr>
            </a:br>
            <a:r>
              <a:rPr lang="es-CL" sz="900" dirty="0">
                <a:solidFill>
                  <a:srgbClr val="434343"/>
                </a:solidFill>
              </a:rPr>
              <a:t>marcha la división </a:t>
            </a:r>
            <a:br>
              <a:rPr lang="es-CL" sz="900" dirty="0">
                <a:solidFill>
                  <a:srgbClr val="434343"/>
                </a:solidFill>
              </a:rPr>
            </a:br>
            <a:r>
              <a:rPr lang="es-CL" sz="900" dirty="0">
                <a:solidFill>
                  <a:srgbClr val="434343"/>
                </a:solidFill>
              </a:rPr>
              <a:t>Radomiro Tomic.</a:t>
            </a:r>
            <a:endParaRPr lang="es-CL" sz="900" dirty="0">
              <a:solidFill>
                <a:srgbClr val="434343"/>
              </a:solidFill>
              <a:effectLst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74565AE0-677D-7643-B7E6-5150729C94E8}"/>
              </a:ext>
            </a:extLst>
          </p:cNvPr>
          <p:cNvSpPr txBox="1"/>
          <p:nvPr/>
        </p:nvSpPr>
        <p:spPr>
          <a:xfrm>
            <a:off x="0" y="198052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es-ES" sz="1900" b="1" spc="600" dirty="0">
                <a:solidFill>
                  <a:srgbClr val="FC5800"/>
                </a:solidFill>
                <a:latin typeface="Roboto Condensed" pitchFamily="2" charset="0"/>
                <a:ea typeface="Roboto Condensed" pitchFamily="2" charset="0"/>
                <a:cs typeface="Calibri" panose="020F0502020204030204" pitchFamily="34" charset="0"/>
              </a:rPr>
              <a:t>LÍNEA DE TIEMPO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71C20EF1-2042-6148-989D-A1170F69D64C}"/>
              </a:ext>
            </a:extLst>
          </p:cNvPr>
          <p:cNvSpPr txBox="1"/>
          <p:nvPr/>
        </p:nvSpPr>
        <p:spPr>
          <a:xfrm>
            <a:off x="645409" y="652804"/>
            <a:ext cx="182508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s-ES" sz="1400" b="1" spc="50" dirty="0">
                <a:solidFill>
                  <a:srgbClr val="434343"/>
                </a:solidFill>
                <a:latin typeface="Roboto Condensed" pitchFamily="2" charset="0"/>
                <a:ea typeface="Roboto Condensed" pitchFamily="2" charset="0"/>
                <a:cs typeface="Calibri" panose="020F0502020204030204" pitchFamily="34" charset="0"/>
              </a:rPr>
              <a:t>EL TENIENTE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AC7897A6-C76E-0240-BF01-257ACA22FD93}"/>
              </a:ext>
            </a:extLst>
          </p:cNvPr>
          <p:cNvSpPr txBox="1"/>
          <p:nvPr/>
        </p:nvSpPr>
        <p:spPr>
          <a:xfrm>
            <a:off x="2442188" y="660238"/>
            <a:ext cx="1285132" cy="470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s-ES" sz="1400" b="1" spc="50" dirty="0">
                <a:solidFill>
                  <a:srgbClr val="434343"/>
                </a:solidFill>
                <a:latin typeface="Roboto Condensed" pitchFamily="2" charset="0"/>
                <a:ea typeface="Roboto Condensed" pitchFamily="2" charset="0"/>
                <a:cs typeface="Calibri" panose="020F0502020204030204" pitchFamily="34" charset="0"/>
              </a:rPr>
              <a:t>SALVADOR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B905C3CA-D9C2-6040-BE04-DBAC2BBB005A}"/>
              </a:ext>
            </a:extLst>
          </p:cNvPr>
          <p:cNvSpPr txBox="1"/>
          <p:nvPr/>
        </p:nvSpPr>
        <p:spPr>
          <a:xfrm>
            <a:off x="4425284" y="651650"/>
            <a:ext cx="1874407" cy="470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s-ES" sz="1400" b="1" spc="50" dirty="0">
                <a:solidFill>
                  <a:srgbClr val="434343"/>
                </a:solidFill>
                <a:latin typeface="Roboto Condensed" pitchFamily="2" charset="0"/>
                <a:ea typeface="Roboto Condensed" pitchFamily="2" charset="0"/>
                <a:cs typeface="Calibri" panose="020F0502020204030204" pitchFamily="34" charset="0"/>
              </a:rPr>
              <a:t>NACIONALIZACIÓN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0E41BD36-C628-E74B-B51A-3E74640364D1}"/>
              </a:ext>
            </a:extLst>
          </p:cNvPr>
          <p:cNvSpPr txBox="1"/>
          <p:nvPr/>
        </p:nvSpPr>
        <p:spPr>
          <a:xfrm>
            <a:off x="6978377" y="652804"/>
            <a:ext cx="1874407" cy="470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s-ES" sz="1400" b="1" spc="50" dirty="0">
                <a:solidFill>
                  <a:srgbClr val="434343"/>
                </a:solidFill>
                <a:latin typeface="Roboto Condensed" pitchFamily="2" charset="0"/>
                <a:ea typeface="Roboto Condensed" pitchFamily="2" charset="0"/>
                <a:cs typeface="Calibri" panose="020F0502020204030204" pitchFamily="34" charset="0"/>
              </a:rPr>
              <a:t>RADOMIRO TOMIC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721338B2-751F-CB41-9251-C71BA7E39AC6}"/>
              </a:ext>
            </a:extLst>
          </p:cNvPr>
          <p:cNvSpPr txBox="1"/>
          <p:nvPr/>
        </p:nvSpPr>
        <p:spPr>
          <a:xfrm>
            <a:off x="3398210" y="3287556"/>
            <a:ext cx="1739874" cy="470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s-ES" sz="1400" b="1" spc="50" dirty="0">
                <a:solidFill>
                  <a:srgbClr val="434343"/>
                </a:solidFill>
                <a:latin typeface="Roboto Condensed" pitchFamily="2" charset="0"/>
                <a:ea typeface="Roboto Condensed" pitchFamily="2" charset="0"/>
                <a:cs typeface="Calibri" panose="020F0502020204030204" pitchFamily="34" charset="0"/>
              </a:rPr>
              <a:t>CHILENIZACIÓN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B77BCDA7-E771-1743-92BB-EC196EC2B20D}"/>
              </a:ext>
            </a:extLst>
          </p:cNvPr>
          <p:cNvSpPr txBox="1"/>
          <p:nvPr/>
        </p:nvSpPr>
        <p:spPr>
          <a:xfrm>
            <a:off x="5542591" y="3287177"/>
            <a:ext cx="1874407" cy="470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s-ES" sz="1400" b="1" spc="50" dirty="0">
                <a:solidFill>
                  <a:srgbClr val="434343"/>
                </a:solidFill>
                <a:latin typeface="Roboto Condensed" pitchFamily="2" charset="0"/>
                <a:ea typeface="Roboto Condensed" pitchFamily="2" charset="0"/>
                <a:cs typeface="Calibri" panose="020F0502020204030204" pitchFamily="34" charset="0"/>
              </a:rPr>
              <a:t>CODELCO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259598FD-461E-6148-BDB1-58DDC3D18879}"/>
              </a:ext>
            </a:extLst>
          </p:cNvPr>
          <p:cNvSpPr txBox="1"/>
          <p:nvPr/>
        </p:nvSpPr>
        <p:spPr>
          <a:xfrm>
            <a:off x="7656433" y="3282949"/>
            <a:ext cx="1131035" cy="470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s-ES" sz="1400" b="1" spc="50" dirty="0">
                <a:solidFill>
                  <a:srgbClr val="434343"/>
                </a:solidFill>
                <a:latin typeface="Roboto Condensed" pitchFamily="2" charset="0"/>
                <a:ea typeface="Roboto Condensed" pitchFamily="2" charset="0"/>
                <a:cs typeface="Calibri" panose="020F0502020204030204" pitchFamily="34" charset="0"/>
              </a:rPr>
              <a:t>VENTANAS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EA299029-2454-7840-850C-FE983A006E2F}"/>
              </a:ext>
            </a:extLst>
          </p:cNvPr>
          <p:cNvSpPr txBox="1"/>
          <p:nvPr/>
        </p:nvSpPr>
        <p:spPr>
          <a:xfrm rot="16200000">
            <a:off x="100650" y="952277"/>
            <a:ext cx="852494" cy="509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s-ES" sz="2500" b="1" dirty="0">
                <a:solidFill>
                  <a:srgbClr val="FC5800"/>
                </a:solidFill>
                <a:latin typeface="Roboto Condensed" pitchFamily="2" charset="0"/>
                <a:ea typeface="Roboto Condensed" pitchFamily="2" charset="0"/>
                <a:cs typeface="Calibri" panose="020F0502020204030204" pitchFamily="34" charset="0"/>
              </a:rPr>
              <a:t>1905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607AD595-3B3D-3444-B987-CCE0E26D8809}"/>
              </a:ext>
            </a:extLst>
          </p:cNvPr>
          <p:cNvSpPr txBox="1"/>
          <p:nvPr/>
        </p:nvSpPr>
        <p:spPr>
          <a:xfrm rot="16200000">
            <a:off x="1902554" y="948814"/>
            <a:ext cx="852494" cy="509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s-ES" sz="2500" b="1" dirty="0">
                <a:solidFill>
                  <a:srgbClr val="FC5800"/>
                </a:solidFill>
                <a:latin typeface="Roboto Condensed" pitchFamily="2" charset="0"/>
                <a:ea typeface="Roboto Condensed" pitchFamily="2" charset="0"/>
                <a:cs typeface="Calibri" panose="020F0502020204030204" pitchFamily="34" charset="0"/>
              </a:rPr>
              <a:t>1959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784D410A-4D06-0D4B-9BDE-88E6C8473461}"/>
              </a:ext>
            </a:extLst>
          </p:cNvPr>
          <p:cNvSpPr txBox="1"/>
          <p:nvPr/>
        </p:nvSpPr>
        <p:spPr>
          <a:xfrm rot="16200000">
            <a:off x="3868789" y="941380"/>
            <a:ext cx="852494" cy="509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s-ES" sz="2500" b="1" dirty="0">
                <a:solidFill>
                  <a:srgbClr val="FC5800"/>
                </a:solidFill>
                <a:latin typeface="Roboto Condensed" pitchFamily="2" charset="0"/>
                <a:ea typeface="Roboto Condensed" pitchFamily="2" charset="0"/>
                <a:cs typeface="Calibri" panose="020F0502020204030204" pitchFamily="34" charset="0"/>
              </a:rPr>
              <a:t>1971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xmlns="" id="{929D485A-2CBF-D947-9228-0F20E20D9103}"/>
              </a:ext>
            </a:extLst>
          </p:cNvPr>
          <p:cNvSpPr txBox="1"/>
          <p:nvPr/>
        </p:nvSpPr>
        <p:spPr>
          <a:xfrm rot="16200000">
            <a:off x="6414234" y="965298"/>
            <a:ext cx="852494" cy="509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s-ES" sz="2500" b="1" dirty="0">
                <a:solidFill>
                  <a:srgbClr val="FC5800"/>
                </a:solidFill>
                <a:latin typeface="Roboto Condensed" pitchFamily="2" charset="0"/>
                <a:ea typeface="Roboto Condensed" pitchFamily="2" charset="0"/>
                <a:cs typeface="Calibri" panose="020F0502020204030204" pitchFamily="34" charset="0"/>
              </a:rPr>
              <a:t>1997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B984DADC-E7B3-1E40-AF5B-C4652FA1C2E0}"/>
              </a:ext>
            </a:extLst>
          </p:cNvPr>
          <p:cNvSpPr txBox="1"/>
          <p:nvPr/>
        </p:nvSpPr>
        <p:spPr>
          <a:xfrm rot="16200000">
            <a:off x="637684" y="3572250"/>
            <a:ext cx="852494" cy="509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s-ES" sz="2500" b="1" dirty="0">
                <a:solidFill>
                  <a:srgbClr val="FC5800"/>
                </a:solidFill>
                <a:latin typeface="Roboto Condensed" pitchFamily="2" charset="0"/>
                <a:ea typeface="Roboto Condensed" pitchFamily="2" charset="0"/>
                <a:cs typeface="Calibri" panose="020F0502020204030204" pitchFamily="34" charset="0"/>
              </a:rPr>
              <a:t>1915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xmlns="" id="{7C01C8BE-680B-1D4B-9E4C-8D9A66296952}"/>
              </a:ext>
            </a:extLst>
          </p:cNvPr>
          <p:cNvSpPr txBox="1"/>
          <p:nvPr/>
        </p:nvSpPr>
        <p:spPr>
          <a:xfrm rot="16200000">
            <a:off x="2832846" y="3571057"/>
            <a:ext cx="852494" cy="509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s-ES" sz="2500" b="1" dirty="0">
                <a:solidFill>
                  <a:srgbClr val="FC5800"/>
                </a:solidFill>
                <a:latin typeface="Roboto Condensed" pitchFamily="2" charset="0"/>
                <a:ea typeface="Roboto Condensed" pitchFamily="2" charset="0"/>
                <a:cs typeface="Calibri" panose="020F0502020204030204" pitchFamily="34" charset="0"/>
              </a:rPr>
              <a:t>1966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xmlns="" id="{E87F36E0-275A-5F41-8BB6-8B58FC578A57}"/>
              </a:ext>
            </a:extLst>
          </p:cNvPr>
          <p:cNvSpPr txBox="1"/>
          <p:nvPr/>
        </p:nvSpPr>
        <p:spPr>
          <a:xfrm rot="16200000">
            <a:off x="5012373" y="3571057"/>
            <a:ext cx="852494" cy="509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s-ES" sz="2500" b="1" dirty="0">
                <a:solidFill>
                  <a:srgbClr val="FC5800"/>
                </a:solidFill>
                <a:latin typeface="Roboto Condensed" pitchFamily="2" charset="0"/>
                <a:ea typeface="Roboto Condensed" pitchFamily="2" charset="0"/>
                <a:cs typeface="Calibri" panose="020F0502020204030204" pitchFamily="34" charset="0"/>
              </a:rPr>
              <a:t>1976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xmlns="" id="{99A083D7-565F-4A43-8615-B968610D345E}"/>
              </a:ext>
            </a:extLst>
          </p:cNvPr>
          <p:cNvSpPr txBox="1"/>
          <p:nvPr/>
        </p:nvSpPr>
        <p:spPr>
          <a:xfrm rot="16200000">
            <a:off x="7103035" y="3577867"/>
            <a:ext cx="852494" cy="509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s-ES" sz="2500" b="1" dirty="0">
                <a:solidFill>
                  <a:srgbClr val="FC5800"/>
                </a:solidFill>
                <a:latin typeface="Roboto Condensed" pitchFamily="2" charset="0"/>
                <a:ea typeface="Roboto Condensed" pitchFamily="2" charset="0"/>
                <a:cs typeface="Calibri" panose="020F0502020204030204" pitchFamily="34" charset="0"/>
              </a:rPr>
              <a:t>2005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6DCDED0A-853C-7E41-B1C3-90CE364A140F}"/>
              </a:ext>
            </a:extLst>
          </p:cNvPr>
          <p:cNvSpPr/>
          <p:nvPr/>
        </p:nvSpPr>
        <p:spPr>
          <a:xfrm>
            <a:off x="1205759" y="3705665"/>
            <a:ext cx="1849893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030"/>
              </a:lnSpc>
            </a:pPr>
            <a:r>
              <a:rPr lang="es-CL" sz="900" dirty="0">
                <a:solidFill>
                  <a:srgbClr val="434343"/>
                </a:solidFill>
              </a:rPr>
              <a:t>Ingenieros estadounidenses contratados por Chile Exploration Company, de propiedad de la familia neoyorquina Guggenheim, inaugura las operaciones </a:t>
            </a:r>
            <a:br>
              <a:rPr lang="es-CL" sz="900" dirty="0">
                <a:solidFill>
                  <a:srgbClr val="434343"/>
                </a:solidFill>
              </a:rPr>
            </a:br>
            <a:r>
              <a:rPr lang="es-CL" sz="900" dirty="0">
                <a:solidFill>
                  <a:srgbClr val="434343"/>
                </a:solidFill>
              </a:rPr>
              <a:t>en la mina Chuquicamata, aplicando el novedoso método </a:t>
            </a:r>
          </a:p>
          <a:p>
            <a:pPr>
              <a:lnSpc>
                <a:spcPts val="1030"/>
              </a:lnSpc>
            </a:pPr>
            <a:r>
              <a:rPr lang="es-CL" sz="900" dirty="0">
                <a:solidFill>
                  <a:srgbClr val="434343"/>
                </a:solidFill>
              </a:rPr>
              <a:t>de explotación a rajo abierto.</a:t>
            </a:r>
            <a:endParaRPr lang="es-CL" sz="900" dirty="0">
              <a:solidFill>
                <a:srgbClr val="434343"/>
              </a:solidFill>
              <a:effectLst/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xmlns="" id="{ECCF3085-9ABA-3644-81C3-B1443FFD700A}"/>
              </a:ext>
            </a:extLst>
          </p:cNvPr>
          <p:cNvSpPr/>
          <p:nvPr/>
        </p:nvSpPr>
        <p:spPr>
          <a:xfrm>
            <a:off x="3402693" y="3706699"/>
            <a:ext cx="1615789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030"/>
              </a:lnSpc>
            </a:pPr>
            <a:r>
              <a:rPr lang="es-CL" sz="900" dirty="0">
                <a:solidFill>
                  <a:srgbClr val="434343"/>
                </a:solidFill>
              </a:rPr>
              <a:t>El Estado chileno se convierte en el dueño de parte de la propiedad de Chuquicamata, El Teniente y Salvador, </a:t>
            </a:r>
            <a:br>
              <a:rPr lang="es-CL" sz="900" dirty="0">
                <a:solidFill>
                  <a:srgbClr val="434343"/>
                </a:solidFill>
              </a:rPr>
            </a:br>
            <a:r>
              <a:rPr lang="es-CL" sz="900" dirty="0">
                <a:solidFill>
                  <a:srgbClr val="434343"/>
                </a:solidFill>
              </a:rPr>
              <a:t>hasta llegar al 51%. Nace </a:t>
            </a:r>
            <a:br>
              <a:rPr lang="es-CL" sz="900" dirty="0">
                <a:solidFill>
                  <a:srgbClr val="434343"/>
                </a:solidFill>
              </a:rPr>
            </a:br>
            <a:r>
              <a:rPr lang="es-CL" sz="900" dirty="0">
                <a:solidFill>
                  <a:srgbClr val="434343"/>
                </a:solidFill>
              </a:rPr>
              <a:t>la Corporación del Cobre para ocuparse de la producción y comercialización del mineral.</a:t>
            </a:r>
            <a:endParaRPr lang="es-CL" sz="900" dirty="0">
              <a:solidFill>
                <a:srgbClr val="434343"/>
              </a:solidFill>
              <a:effectLst/>
            </a:endParaRP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xmlns="" id="{49D70FC1-3C65-C542-8CE2-DC6D5F3EF5C6}"/>
              </a:ext>
            </a:extLst>
          </p:cNvPr>
          <p:cNvSpPr/>
          <p:nvPr/>
        </p:nvSpPr>
        <p:spPr>
          <a:xfrm>
            <a:off x="5557204" y="3706698"/>
            <a:ext cx="1814155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030"/>
              </a:lnSpc>
            </a:pPr>
            <a:r>
              <a:rPr lang="es-CL" sz="900" dirty="0">
                <a:solidFill>
                  <a:srgbClr val="434343"/>
                </a:solidFill>
              </a:rPr>
              <a:t>El 1 de abril, la Corporación </a:t>
            </a:r>
            <a:br>
              <a:rPr lang="es-CL" sz="900" dirty="0">
                <a:solidFill>
                  <a:srgbClr val="434343"/>
                </a:solidFill>
              </a:rPr>
            </a:br>
            <a:r>
              <a:rPr lang="es-CL" sz="900" dirty="0">
                <a:solidFill>
                  <a:srgbClr val="434343"/>
                </a:solidFill>
              </a:rPr>
              <a:t>del Cobre se divide </a:t>
            </a:r>
            <a:br>
              <a:rPr lang="es-CL" sz="900" dirty="0">
                <a:solidFill>
                  <a:srgbClr val="434343"/>
                </a:solidFill>
              </a:rPr>
            </a:br>
            <a:r>
              <a:rPr lang="es-CL" sz="900" dirty="0">
                <a:solidFill>
                  <a:srgbClr val="434343"/>
                </a:solidFill>
              </a:rPr>
              <a:t>en la Comisión Chilena </a:t>
            </a:r>
            <a:br>
              <a:rPr lang="es-CL" sz="900" dirty="0">
                <a:solidFill>
                  <a:srgbClr val="434343"/>
                </a:solidFill>
              </a:rPr>
            </a:br>
            <a:r>
              <a:rPr lang="es-CL" sz="900" dirty="0">
                <a:solidFill>
                  <a:srgbClr val="434343"/>
                </a:solidFill>
              </a:rPr>
              <a:t>del Cobre, Cochilco, </a:t>
            </a:r>
            <a:br>
              <a:rPr lang="es-CL" sz="900" dirty="0">
                <a:solidFill>
                  <a:srgbClr val="434343"/>
                </a:solidFill>
              </a:rPr>
            </a:br>
            <a:r>
              <a:rPr lang="es-CL" sz="900" dirty="0">
                <a:solidFill>
                  <a:srgbClr val="434343"/>
                </a:solidFill>
              </a:rPr>
              <a:t>como organismo técnico </a:t>
            </a:r>
            <a:br>
              <a:rPr lang="es-CL" sz="900" dirty="0">
                <a:solidFill>
                  <a:srgbClr val="434343"/>
                </a:solidFill>
              </a:rPr>
            </a:br>
            <a:r>
              <a:rPr lang="es-CL" sz="900" dirty="0">
                <a:solidFill>
                  <a:srgbClr val="434343"/>
                </a:solidFill>
              </a:rPr>
              <a:t>y asesor; y en Codelco, </a:t>
            </a:r>
          </a:p>
          <a:p>
            <a:pPr>
              <a:lnSpc>
                <a:spcPts val="1030"/>
              </a:lnSpc>
            </a:pPr>
            <a:r>
              <a:rPr lang="es-CL" sz="900" dirty="0">
                <a:solidFill>
                  <a:srgbClr val="434343"/>
                </a:solidFill>
              </a:rPr>
              <a:t>como empresa productiva (Decreto Ley Nº 1.350).</a:t>
            </a:r>
            <a:endParaRPr lang="es-CL" sz="900" dirty="0">
              <a:solidFill>
                <a:srgbClr val="434343"/>
              </a:solidFill>
              <a:effectLst/>
            </a:endParaRP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xmlns="" id="{36B0E29A-8671-C949-9F5E-6B663FCE2E58}"/>
              </a:ext>
            </a:extLst>
          </p:cNvPr>
          <p:cNvSpPr/>
          <p:nvPr/>
        </p:nvSpPr>
        <p:spPr>
          <a:xfrm>
            <a:off x="7654798" y="3699263"/>
            <a:ext cx="1298110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030"/>
              </a:lnSpc>
            </a:pPr>
            <a:r>
              <a:rPr lang="es-CL" sz="900" dirty="0">
                <a:solidFill>
                  <a:srgbClr val="434343"/>
                </a:solidFill>
              </a:rPr>
              <a:t>Nace la división </a:t>
            </a:r>
            <a:br>
              <a:rPr lang="es-CL" sz="900" dirty="0">
                <a:solidFill>
                  <a:srgbClr val="434343"/>
                </a:solidFill>
              </a:rPr>
            </a:br>
            <a:r>
              <a:rPr lang="es-CL" sz="900" dirty="0">
                <a:solidFill>
                  <a:srgbClr val="434343"/>
                </a:solidFill>
              </a:rPr>
              <a:t>Ventanas, tras adquirir </a:t>
            </a:r>
            <a:br>
              <a:rPr lang="es-CL" sz="900" dirty="0">
                <a:solidFill>
                  <a:srgbClr val="434343"/>
                </a:solidFill>
              </a:rPr>
            </a:br>
            <a:r>
              <a:rPr lang="es-CL" sz="900" dirty="0">
                <a:solidFill>
                  <a:srgbClr val="434343"/>
                </a:solidFill>
              </a:rPr>
              <a:t>la fundición y refinería</a:t>
            </a:r>
            <a:br>
              <a:rPr lang="es-CL" sz="900" dirty="0">
                <a:solidFill>
                  <a:srgbClr val="434343"/>
                </a:solidFill>
              </a:rPr>
            </a:br>
            <a:r>
              <a:rPr lang="es-CL" sz="900" dirty="0">
                <a:solidFill>
                  <a:srgbClr val="434343"/>
                </a:solidFill>
              </a:rPr>
              <a:t>Las Ventanas, que </a:t>
            </a:r>
            <a:br>
              <a:rPr lang="es-CL" sz="900" dirty="0">
                <a:solidFill>
                  <a:srgbClr val="434343"/>
                </a:solidFill>
              </a:rPr>
            </a:br>
            <a:r>
              <a:rPr lang="es-CL" sz="900" dirty="0">
                <a:solidFill>
                  <a:srgbClr val="434343"/>
                </a:solidFill>
              </a:rPr>
              <a:t>hasta ese momento pertenecía a la </a:t>
            </a:r>
            <a:br>
              <a:rPr lang="es-CL" sz="900" dirty="0">
                <a:solidFill>
                  <a:srgbClr val="434343"/>
                </a:solidFill>
              </a:rPr>
            </a:br>
            <a:r>
              <a:rPr lang="es-CL" sz="900" dirty="0">
                <a:solidFill>
                  <a:srgbClr val="434343"/>
                </a:solidFill>
              </a:rPr>
              <a:t>Empresa Nacional </a:t>
            </a:r>
          </a:p>
          <a:p>
            <a:pPr>
              <a:lnSpc>
                <a:spcPts val="1030"/>
              </a:lnSpc>
            </a:pPr>
            <a:r>
              <a:rPr lang="es-CL" sz="900" dirty="0">
                <a:solidFill>
                  <a:srgbClr val="434343"/>
                </a:solidFill>
              </a:rPr>
              <a:t>de Minería, Enami.</a:t>
            </a:r>
            <a:endParaRPr lang="es-CL" sz="900" dirty="0">
              <a:solidFill>
                <a:srgbClr val="434343"/>
              </a:solidFill>
              <a:effectLst/>
            </a:endParaRPr>
          </a:p>
        </p:txBody>
      </p:sp>
      <p:sp>
        <p:nvSpPr>
          <p:cNvPr id="37" name="Rectángulo redondeado 36">
            <a:extLst>
              <a:ext uri="{FF2B5EF4-FFF2-40B4-BE49-F238E27FC236}">
                <a16:creationId xmlns:a16="http://schemas.microsoft.com/office/drawing/2014/main" xmlns="" id="{C995C8BF-4D57-4E46-99F0-CE09EFCE797A}"/>
              </a:ext>
            </a:extLst>
          </p:cNvPr>
          <p:cNvSpPr/>
          <p:nvPr/>
        </p:nvSpPr>
        <p:spPr>
          <a:xfrm rot="1647617">
            <a:off x="692721" y="2610424"/>
            <a:ext cx="1266402" cy="361190"/>
          </a:xfrm>
          <a:prstGeom prst="roundRect">
            <a:avLst/>
          </a:prstGeom>
          <a:solidFill>
            <a:srgbClr val="F2F3F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xmlns="" id="{AFE219B5-6E86-6646-8AD8-07B1F55BEF8B}"/>
              </a:ext>
            </a:extLst>
          </p:cNvPr>
          <p:cNvSpPr/>
          <p:nvPr/>
        </p:nvSpPr>
        <p:spPr>
          <a:xfrm>
            <a:off x="573997" y="2321807"/>
            <a:ext cx="424691" cy="424691"/>
          </a:xfrm>
          <a:prstGeom prst="ellipse">
            <a:avLst/>
          </a:prstGeom>
          <a:solidFill>
            <a:srgbClr val="C2C6C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39" name="Rectángulo redondeado 38">
            <a:extLst>
              <a:ext uri="{FF2B5EF4-FFF2-40B4-BE49-F238E27FC236}">
                <a16:creationId xmlns:a16="http://schemas.microsoft.com/office/drawing/2014/main" xmlns="" id="{2DF3425D-B548-D543-A9F6-370D4DD74EC3}"/>
              </a:ext>
            </a:extLst>
          </p:cNvPr>
          <p:cNvSpPr/>
          <p:nvPr/>
        </p:nvSpPr>
        <p:spPr>
          <a:xfrm rot="1647617">
            <a:off x="2816515" y="2593450"/>
            <a:ext cx="1266402" cy="361190"/>
          </a:xfrm>
          <a:prstGeom prst="roundRect">
            <a:avLst/>
          </a:prstGeom>
          <a:solidFill>
            <a:srgbClr val="F2F3F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0" name="Rectángulo redondeado 39">
            <a:extLst>
              <a:ext uri="{FF2B5EF4-FFF2-40B4-BE49-F238E27FC236}">
                <a16:creationId xmlns:a16="http://schemas.microsoft.com/office/drawing/2014/main" xmlns="" id="{A72CE60D-F515-E341-891F-6373B91E5D00}"/>
              </a:ext>
            </a:extLst>
          </p:cNvPr>
          <p:cNvSpPr/>
          <p:nvPr/>
        </p:nvSpPr>
        <p:spPr>
          <a:xfrm rot="1647617">
            <a:off x="4844692" y="2565903"/>
            <a:ext cx="1266402" cy="361190"/>
          </a:xfrm>
          <a:prstGeom prst="roundRect">
            <a:avLst/>
          </a:prstGeom>
          <a:solidFill>
            <a:srgbClr val="F2F3F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1" name="Rectángulo redondeado 40">
            <a:extLst>
              <a:ext uri="{FF2B5EF4-FFF2-40B4-BE49-F238E27FC236}">
                <a16:creationId xmlns:a16="http://schemas.microsoft.com/office/drawing/2014/main" xmlns="" id="{727AFD54-C8EE-FA45-8565-E7BD93D753EA}"/>
              </a:ext>
            </a:extLst>
          </p:cNvPr>
          <p:cNvSpPr/>
          <p:nvPr/>
        </p:nvSpPr>
        <p:spPr>
          <a:xfrm rot="19952383" flipH="1">
            <a:off x="1787998" y="2604001"/>
            <a:ext cx="1266402" cy="361190"/>
          </a:xfrm>
          <a:prstGeom prst="roundRect">
            <a:avLst/>
          </a:prstGeom>
          <a:solidFill>
            <a:srgbClr val="F2F3F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2" name="Rectángulo redondeado 41">
            <a:extLst>
              <a:ext uri="{FF2B5EF4-FFF2-40B4-BE49-F238E27FC236}">
                <a16:creationId xmlns:a16="http://schemas.microsoft.com/office/drawing/2014/main" xmlns="" id="{21C6ADDE-835E-D641-A213-D140D7331645}"/>
              </a:ext>
            </a:extLst>
          </p:cNvPr>
          <p:cNvSpPr/>
          <p:nvPr/>
        </p:nvSpPr>
        <p:spPr>
          <a:xfrm rot="19952383" flipH="1">
            <a:off x="3911792" y="2587027"/>
            <a:ext cx="1266402" cy="361190"/>
          </a:xfrm>
          <a:prstGeom prst="roundRect">
            <a:avLst/>
          </a:prstGeom>
          <a:solidFill>
            <a:srgbClr val="F2F3F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3" name="Rectángulo redondeado 42">
            <a:extLst>
              <a:ext uri="{FF2B5EF4-FFF2-40B4-BE49-F238E27FC236}">
                <a16:creationId xmlns:a16="http://schemas.microsoft.com/office/drawing/2014/main" xmlns="" id="{F4BF76B8-4428-1E4E-A332-83AF06EC494F}"/>
              </a:ext>
            </a:extLst>
          </p:cNvPr>
          <p:cNvSpPr/>
          <p:nvPr/>
        </p:nvSpPr>
        <p:spPr>
          <a:xfrm rot="19952383" flipH="1">
            <a:off x="5996387" y="2604001"/>
            <a:ext cx="1266402" cy="361190"/>
          </a:xfrm>
          <a:prstGeom prst="roundRect">
            <a:avLst/>
          </a:prstGeom>
          <a:solidFill>
            <a:srgbClr val="F2F3F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4" name="Elipse 43">
            <a:extLst>
              <a:ext uri="{FF2B5EF4-FFF2-40B4-BE49-F238E27FC236}">
                <a16:creationId xmlns:a16="http://schemas.microsoft.com/office/drawing/2014/main" xmlns="" id="{B2BA05A2-686A-9C4B-9BCD-3C738A27A872}"/>
              </a:ext>
            </a:extLst>
          </p:cNvPr>
          <p:cNvSpPr/>
          <p:nvPr/>
        </p:nvSpPr>
        <p:spPr>
          <a:xfrm>
            <a:off x="2708961" y="2311256"/>
            <a:ext cx="424691" cy="424691"/>
          </a:xfrm>
          <a:prstGeom prst="ellipse">
            <a:avLst/>
          </a:prstGeom>
          <a:solidFill>
            <a:srgbClr val="C2C6C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5" name="Elipse 44">
            <a:extLst>
              <a:ext uri="{FF2B5EF4-FFF2-40B4-BE49-F238E27FC236}">
                <a16:creationId xmlns:a16="http://schemas.microsoft.com/office/drawing/2014/main" xmlns="" id="{D634EAE7-2940-6C4D-9023-3AF0A35F9816}"/>
              </a:ext>
            </a:extLst>
          </p:cNvPr>
          <p:cNvSpPr/>
          <p:nvPr/>
        </p:nvSpPr>
        <p:spPr>
          <a:xfrm>
            <a:off x="4782695" y="2287837"/>
            <a:ext cx="424691" cy="424691"/>
          </a:xfrm>
          <a:prstGeom prst="ellipse">
            <a:avLst/>
          </a:prstGeom>
          <a:solidFill>
            <a:srgbClr val="C2C6C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6" name="Elipse 45">
            <a:extLst>
              <a:ext uri="{FF2B5EF4-FFF2-40B4-BE49-F238E27FC236}">
                <a16:creationId xmlns:a16="http://schemas.microsoft.com/office/drawing/2014/main" xmlns="" id="{0387A690-8672-724C-97FF-4910DA6C8EF4}"/>
              </a:ext>
            </a:extLst>
          </p:cNvPr>
          <p:cNvSpPr/>
          <p:nvPr/>
        </p:nvSpPr>
        <p:spPr>
          <a:xfrm>
            <a:off x="6946668" y="2308094"/>
            <a:ext cx="424691" cy="424691"/>
          </a:xfrm>
          <a:prstGeom prst="ellipse">
            <a:avLst/>
          </a:prstGeom>
          <a:solidFill>
            <a:srgbClr val="C2C6C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7" name="Elipse 46">
            <a:extLst>
              <a:ext uri="{FF2B5EF4-FFF2-40B4-BE49-F238E27FC236}">
                <a16:creationId xmlns:a16="http://schemas.microsoft.com/office/drawing/2014/main" xmlns="" id="{1F0C5890-F69B-AE4D-9A82-6EF5B871C230}"/>
              </a:ext>
            </a:extLst>
          </p:cNvPr>
          <p:cNvSpPr/>
          <p:nvPr/>
        </p:nvSpPr>
        <p:spPr>
          <a:xfrm>
            <a:off x="5885552" y="2823917"/>
            <a:ext cx="424691" cy="424691"/>
          </a:xfrm>
          <a:prstGeom prst="ellipse">
            <a:avLst/>
          </a:prstGeom>
          <a:solidFill>
            <a:srgbClr val="99A1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8" name="Elipse 47">
            <a:extLst>
              <a:ext uri="{FF2B5EF4-FFF2-40B4-BE49-F238E27FC236}">
                <a16:creationId xmlns:a16="http://schemas.microsoft.com/office/drawing/2014/main" xmlns="" id="{A86F427B-EC3E-AC41-85BC-4A2D532529BA}"/>
              </a:ext>
            </a:extLst>
          </p:cNvPr>
          <p:cNvSpPr/>
          <p:nvPr/>
        </p:nvSpPr>
        <p:spPr>
          <a:xfrm>
            <a:off x="3804621" y="2805887"/>
            <a:ext cx="424691" cy="424691"/>
          </a:xfrm>
          <a:prstGeom prst="ellipse">
            <a:avLst/>
          </a:prstGeom>
          <a:solidFill>
            <a:srgbClr val="99A1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9" name="Elipse 48">
            <a:extLst>
              <a:ext uri="{FF2B5EF4-FFF2-40B4-BE49-F238E27FC236}">
                <a16:creationId xmlns:a16="http://schemas.microsoft.com/office/drawing/2014/main" xmlns="" id="{B057FE54-4602-D34C-B97A-CE9BE7ED34B8}"/>
              </a:ext>
            </a:extLst>
          </p:cNvPr>
          <p:cNvSpPr/>
          <p:nvPr/>
        </p:nvSpPr>
        <p:spPr>
          <a:xfrm>
            <a:off x="1641507" y="2841879"/>
            <a:ext cx="424691" cy="424691"/>
          </a:xfrm>
          <a:prstGeom prst="ellipse">
            <a:avLst/>
          </a:prstGeom>
          <a:solidFill>
            <a:srgbClr val="99A1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51" name="Elipse 50">
            <a:extLst>
              <a:ext uri="{FF2B5EF4-FFF2-40B4-BE49-F238E27FC236}">
                <a16:creationId xmlns:a16="http://schemas.microsoft.com/office/drawing/2014/main" xmlns="" id="{83283CEE-D708-7140-B98D-5217F21AF1C1}"/>
              </a:ext>
            </a:extLst>
          </p:cNvPr>
          <p:cNvSpPr/>
          <p:nvPr/>
        </p:nvSpPr>
        <p:spPr>
          <a:xfrm>
            <a:off x="8032823" y="2812143"/>
            <a:ext cx="424691" cy="424691"/>
          </a:xfrm>
          <a:prstGeom prst="ellipse">
            <a:avLst/>
          </a:prstGeom>
          <a:solidFill>
            <a:srgbClr val="99A1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3268712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xmlns="" id="{32DCFFCF-03F6-DA41-A6A7-29C2F8B726E4}"/>
              </a:ext>
            </a:extLst>
          </p:cNvPr>
          <p:cNvCxnSpPr>
            <a:cxnSpLocks/>
          </p:cNvCxnSpPr>
          <p:nvPr/>
        </p:nvCxnSpPr>
        <p:spPr>
          <a:xfrm flipV="1">
            <a:off x="2212987" y="2939914"/>
            <a:ext cx="0" cy="419924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xmlns="" id="{0F5A8C78-BAA3-344B-8E76-24210D3D6311}"/>
              </a:ext>
            </a:extLst>
          </p:cNvPr>
          <p:cNvCxnSpPr>
            <a:cxnSpLocks/>
          </p:cNvCxnSpPr>
          <p:nvPr/>
        </p:nvCxnSpPr>
        <p:spPr>
          <a:xfrm flipV="1">
            <a:off x="4282355" y="2917612"/>
            <a:ext cx="0" cy="419924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xmlns="" id="{51887BFD-CEA4-934F-AD46-51757827B1EA}"/>
              </a:ext>
            </a:extLst>
          </p:cNvPr>
          <p:cNvCxnSpPr>
            <a:cxnSpLocks/>
          </p:cNvCxnSpPr>
          <p:nvPr/>
        </p:nvCxnSpPr>
        <p:spPr>
          <a:xfrm flipV="1">
            <a:off x="6331047" y="2929028"/>
            <a:ext cx="0" cy="419924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35">
            <a:extLst>
              <a:ext uri="{FF2B5EF4-FFF2-40B4-BE49-F238E27FC236}">
                <a16:creationId xmlns:a16="http://schemas.microsoft.com/office/drawing/2014/main" xmlns="" id="{F33A2987-1EED-CA42-BB43-C3F870EC9C7E}"/>
              </a:ext>
            </a:extLst>
          </p:cNvPr>
          <p:cNvCxnSpPr>
            <a:cxnSpLocks/>
          </p:cNvCxnSpPr>
          <p:nvPr/>
        </p:nvCxnSpPr>
        <p:spPr>
          <a:xfrm flipV="1">
            <a:off x="1102375" y="2107972"/>
            <a:ext cx="0" cy="419924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xmlns="" id="{13E4DEE7-EC84-B64D-AF45-043B7395D131}"/>
              </a:ext>
            </a:extLst>
          </p:cNvPr>
          <p:cNvCxnSpPr>
            <a:cxnSpLocks/>
          </p:cNvCxnSpPr>
          <p:nvPr/>
        </p:nvCxnSpPr>
        <p:spPr>
          <a:xfrm flipV="1">
            <a:off x="3250756" y="2093104"/>
            <a:ext cx="0" cy="419924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xmlns="" id="{BAE5C190-7DD8-D844-801A-4F9457990528}"/>
              </a:ext>
            </a:extLst>
          </p:cNvPr>
          <p:cNvCxnSpPr>
            <a:cxnSpLocks/>
          </p:cNvCxnSpPr>
          <p:nvPr/>
        </p:nvCxnSpPr>
        <p:spPr>
          <a:xfrm flipV="1">
            <a:off x="5310448" y="2070802"/>
            <a:ext cx="0" cy="419924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38">
            <a:extLst>
              <a:ext uri="{FF2B5EF4-FFF2-40B4-BE49-F238E27FC236}">
                <a16:creationId xmlns:a16="http://schemas.microsoft.com/office/drawing/2014/main" xmlns="" id="{5CD2C8E5-8D96-3D4C-A9C8-E81642D845D8}"/>
              </a:ext>
            </a:extLst>
          </p:cNvPr>
          <p:cNvCxnSpPr>
            <a:cxnSpLocks/>
          </p:cNvCxnSpPr>
          <p:nvPr/>
        </p:nvCxnSpPr>
        <p:spPr>
          <a:xfrm flipV="1">
            <a:off x="7376074" y="2082218"/>
            <a:ext cx="0" cy="419924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xmlns="" id="{FF02BD43-5FDF-A84B-8E30-3BD4A9C293F1}"/>
              </a:ext>
            </a:extLst>
          </p:cNvPr>
          <p:cNvSpPr/>
          <p:nvPr/>
        </p:nvSpPr>
        <p:spPr>
          <a:xfrm rot="1647617">
            <a:off x="1010503" y="2567471"/>
            <a:ext cx="1266402" cy="361190"/>
          </a:xfrm>
          <a:prstGeom prst="roundRect">
            <a:avLst/>
          </a:prstGeom>
          <a:solidFill>
            <a:srgbClr val="F2F3F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xmlns="" id="{FBC6911D-0666-0F4E-9AC8-94E5C6AF77D4}"/>
              </a:ext>
            </a:extLst>
          </p:cNvPr>
          <p:cNvSpPr/>
          <p:nvPr/>
        </p:nvSpPr>
        <p:spPr>
          <a:xfrm>
            <a:off x="891779" y="2278854"/>
            <a:ext cx="424691" cy="424691"/>
          </a:xfrm>
          <a:prstGeom prst="ellipse">
            <a:avLst/>
          </a:prstGeom>
          <a:solidFill>
            <a:srgbClr val="C2C6C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xmlns="" id="{2B124B33-FE61-E54E-A566-8F9930C219EC}"/>
              </a:ext>
            </a:extLst>
          </p:cNvPr>
          <p:cNvSpPr/>
          <p:nvPr/>
        </p:nvSpPr>
        <p:spPr>
          <a:xfrm rot="1647617">
            <a:off x="3134297" y="2550497"/>
            <a:ext cx="1266402" cy="361190"/>
          </a:xfrm>
          <a:prstGeom prst="roundRect">
            <a:avLst/>
          </a:prstGeom>
          <a:solidFill>
            <a:srgbClr val="F2F3F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xmlns="" id="{C3ACA800-924D-434F-97FB-09361266C911}"/>
              </a:ext>
            </a:extLst>
          </p:cNvPr>
          <p:cNvSpPr/>
          <p:nvPr/>
        </p:nvSpPr>
        <p:spPr>
          <a:xfrm rot="1647617">
            <a:off x="5162474" y="2522950"/>
            <a:ext cx="1266402" cy="361190"/>
          </a:xfrm>
          <a:prstGeom prst="roundRect">
            <a:avLst/>
          </a:prstGeom>
          <a:solidFill>
            <a:srgbClr val="F2F3F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xmlns="" id="{F792F048-1A61-8A4E-B4AD-5BC777332C7C}"/>
              </a:ext>
            </a:extLst>
          </p:cNvPr>
          <p:cNvSpPr/>
          <p:nvPr/>
        </p:nvSpPr>
        <p:spPr>
          <a:xfrm rot="19952383" flipH="1">
            <a:off x="2105780" y="2561048"/>
            <a:ext cx="1266402" cy="361190"/>
          </a:xfrm>
          <a:prstGeom prst="roundRect">
            <a:avLst/>
          </a:prstGeom>
          <a:solidFill>
            <a:srgbClr val="F2F3F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xmlns="" id="{CCE74AD5-0894-D847-8C4E-FE954F023979}"/>
              </a:ext>
            </a:extLst>
          </p:cNvPr>
          <p:cNvSpPr/>
          <p:nvPr/>
        </p:nvSpPr>
        <p:spPr>
          <a:xfrm rot="19952383" flipH="1">
            <a:off x="4229574" y="2544074"/>
            <a:ext cx="1266402" cy="361190"/>
          </a:xfrm>
          <a:prstGeom prst="roundRect">
            <a:avLst/>
          </a:prstGeom>
          <a:solidFill>
            <a:srgbClr val="F2F3F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xmlns="" id="{1000D3C8-58CB-804E-9F4A-9EA7763255BD}"/>
              </a:ext>
            </a:extLst>
          </p:cNvPr>
          <p:cNvSpPr/>
          <p:nvPr/>
        </p:nvSpPr>
        <p:spPr>
          <a:xfrm rot="19952383" flipH="1">
            <a:off x="6257751" y="2516527"/>
            <a:ext cx="1266402" cy="361190"/>
          </a:xfrm>
          <a:prstGeom prst="roundRect">
            <a:avLst/>
          </a:prstGeom>
          <a:solidFill>
            <a:srgbClr val="F2F3F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xmlns="" id="{13DC0EF8-742C-044A-A71A-2BFB072DE747}"/>
              </a:ext>
            </a:extLst>
          </p:cNvPr>
          <p:cNvSpPr/>
          <p:nvPr/>
        </p:nvSpPr>
        <p:spPr>
          <a:xfrm>
            <a:off x="3026743" y="2268303"/>
            <a:ext cx="424691" cy="424691"/>
          </a:xfrm>
          <a:prstGeom prst="ellipse">
            <a:avLst/>
          </a:prstGeom>
          <a:solidFill>
            <a:srgbClr val="C2C6C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xmlns="" id="{0D829513-3FE4-5744-867A-2FE8F3367671}"/>
              </a:ext>
            </a:extLst>
          </p:cNvPr>
          <p:cNvSpPr/>
          <p:nvPr/>
        </p:nvSpPr>
        <p:spPr>
          <a:xfrm>
            <a:off x="5100477" y="2244884"/>
            <a:ext cx="424691" cy="424691"/>
          </a:xfrm>
          <a:prstGeom prst="ellipse">
            <a:avLst/>
          </a:prstGeom>
          <a:solidFill>
            <a:srgbClr val="C2C6C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xmlns="" id="{A0C8B79A-9BB7-1847-9F7F-E059EB92E231}"/>
              </a:ext>
            </a:extLst>
          </p:cNvPr>
          <p:cNvSpPr/>
          <p:nvPr/>
        </p:nvSpPr>
        <p:spPr>
          <a:xfrm>
            <a:off x="7160284" y="2251307"/>
            <a:ext cx="424691" cy="424691"/>
          </a:xfrm>
          <a:prstGeom prst="ellipse">
            <a:avLst/>
          </a:prstGeom>
          <a:solidFill>
            <a:srgbClr val="C2C6C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xmlns="" id="{C5D1A0EA-9B98-A74C-80E9-E72565011C7F}"/>
              </a:ext>
            </a:extLst>
          </p:cNvPr>
          <p:cNvSpPr/>
          <p:nvPr/>
        </p:nvSpPr>
        <p:spPr>
          <a:xfrm>
            <a:off x="6128994" y="2780964"/>
            <a:ext cx="424691" cy="424691"/>
          </a:xfrm>
          <a:prstGeom prst="ellipse">
            <a:avLst/>
          </a:prstGeom>
          <a:solidFill>
            <a:srgbClr val="99A1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xmlns="" id="{D60920CA-A499-CF4E-8021-6AFEF9297EC1}"/>
              </a:ext>
            </a:extLst>
          </p:cNvPr>
          <p:cNvSpPr/>
          <p:nvPr/>
        </p:nvSpPr>
        <p:spPr>
          <a:xfrm>
            <a:off x="4073817" y="2748066"/>
            <a:ext cx="424691" cy="424691"/>
          </a:xfrm>
          <a:prstGeom prst="ellipse">
            <a:avLst/>
          </a:prstGeom>
          <a:solidFill>
            <a:srgbClr val="99A1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xmlns="" id="{864360EB-3A06-5A42-85A1-2CE97D18DF44}"/>
              </a:ext>
            </a:extLst>
          </p:cNvPr>
          <p:cNvSpPr/>
          <p:nvPr/>
        </p:nvSpPr>
        <p:spPr>
          <a:xfrm>
            <a:off x="1987965" y="2780076"/>
            <a:ext cx="424691" cy="424691"/>
          </a:xfrm>
          <a:prstGeom prst="ellipse">
            <a:avLst/>
          </a:prstGeom>
          <a:solidFill>
            <a:srgbClr val="99A1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BF2F0143-3E32-A74E-A278-1CBB7AAFC5A9}"/>
              </a:ext>
            </a:extLst>
          </p:cNvPr>
          <p:cNvSpPr txBox="1"/>
          <p:nvPr/>
        </p:nvSpPr>
        <p:spPr>
          <a:xfrm>
            <a:off x="-14645" y="132846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es-ES" sz="1900" b="1" spc="600" dirty="0">
                <a:solidFill>
                  <a:srgbClr val="FC5800"/>
                </a:solidFill>
                <a:latin typeface="Roboto Condensed" pitchFamily="2" charset="0"/>
                <a:ea typeface="Roboto Condensed" pitchFamily="2" charset="0"/>
                <a:cs typeface="Calibri" panose="020F0502020204030204" pitchFamily="34" charset="0"/>
              </a:rPr>
              <a:t>LÍNEA DE TIEMPO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81C55882-EE29-F54C-A1EA-48EFBD3EBAC4}"/>
              </a:ext>
            </a:extLst>
          </p:cNvPr>
          <p:cNvSpPr txBox="1"/>
          <p:nvPr/>
        </p:nvSpPr>
        <p:spPr>
          <a:xfrm>
            <a:off x="541649" y="811821"/>
            <a:ext cx="182508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s-ES" sz="1400" b="1" spc="50" dirty="0">
                <a:solidFill>
                  <a:srgbClr val="434343"/>
                </a:solidFill>
                <a:latin typeface="Roboto Condensed" pitchFamily="2" charset="0"/>
                <a:ea typeface="Roboto Condensed" pitchFamily="2" charset="0"/>
                <a:cs typeface="Calibri" panose="020F0502020204030204" pitchFamily="34" charset="0"/>
              </a:rPr>
              <a:t>LEY DE GOBIERNO CORPORATIVO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xmlns="" id="{8FD9B924-AFC6-9144-8390-67782B9A8263}"/>
              </a:ext>
            </a:extLst>
          </p:cNvPr>
          <p:cNvSpPr txBox="1"/>
          <p:nvPr/>
        </p:nvSpPr>
        <p:spPr>
          <a:xfrm rot="16200000">
            <a:off x="7205" y="908268"/>
            <a:ext cx="852494" cy="509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s-ES" sz="2500" b="1" dirty="0">
                <a:solidFill>
                  <a:srgbClr val="FC5800"/>
                </a:solidFill>
                <a:latin typeface="Roboto Condensed" pitchFamily="2" charset="0"/>
                <a:ea typeface="Roboto Condensed" pitchFamily="2" charset="0"/>
                <a:cs typeface="Calibri" panose="020F0502020204030204" pitchFamily="34" charset="0"/>
              </a:rPr>
              <a:t>2009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xmlns="" id="{792AEFE9-42A7-9542-B66B-B74B7EC5E4B5}"/>
              </a:ext>
            </a:extLst>
          </p:cNvPr>
          <p:cNvSpPr txBox="1"/>
          <p:nvPr/>
        </p:nvSpPr>
        <p:spPr>
          <a:xfrm rot="16200000">
            <a:off x="1932243" y="912117"/>
            <a:ext cx="852494" cy="509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s-ES" sz="2500" b="1" dirty="0">
                <a:solidFill>
                  <a:srgbClr val="FC5800"/>
                </a:solidFill>
                <a:latin typeface="Roboto Condensed" pitchFamily="2" charset="0"/>
                <a:ea typeface="Roboto Condensed" pitchFamily="2" charset="0"/>
                <a:cs typeface="Calibri" panose="020F0502020204030204" pitchFamily="34" charset="0"/>
              </a:rPr>
              <a:t>2013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xmlns="" id="{C297CDD2-730F-664E-A259-B83153BD607D}"/>
              </a:ext>
            </a:extLst>
          </p:cNvPr>
          <p:cNvSpPr txBox="1"/>
          <p:nvPr/>
        </p:nvSpPr>
        <p:spPr>
          <a:xfrm rot="16200000">
            <a:off x="3742154" y="912116"/>
            <a:ext cx="852494" cy="509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s-ES" sz="2500" b="1" dirty="0">
                <a:solidFill>
                  <a:srgbClr val="FC5800"/>
                </a:solidFill>
                <a:latin typeface="Roboto Condensed" pitchFamily="2" charset="0"/>
                <a:ea typeface="Roboto Condensed" pitchFamily="2" charset="0"/>
                <a:cs typeface="Calibri" panose="020F0502020204030204" pitchFamily="34" charset="0"/>
              </a:rPr>
              <a:t>2018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xmlns="" id="{F59D4643-CD87-0148-908A-9445BEC572E8}"/>
              </a:ext>
            </a:extLst>
          </p:cNvPr>
          <p:cNvSpPr txBox="1"/>
          <p:nvPr/>
        </p:nvSpPr>
        <p:spPr>
          <a:xfrm rot="16200000">
            <a:off x="5923872" y="917530"/>
            <a:ext cx="852494" cy="509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s-ES" sz="2500" b="1" dirty="0">
                <a:solidFill>
                  <a:srgbClr val="FC5800"/>
                </a:solidFill>
                <a:latin typeface="Roboto Condensed" pitchFamily="2" charset="0"/>
                <a:ea typeface="Roboto Condensed" pitchFamily="2" charset="0"/>
                <a:cs typeface="Calibri" panose="020F0502020204030204" pitchFamily="34" charset="0"/>
              </a:rPr>
              <a:t>2020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xmlns="" id="{620B013F-6010-3C44-9EFC-B91807F32C6C}"/>
              </a:ext>
            </a:extLst>
          </p:cNvPr>
          <p:cNvSpPr txBox="1"/>
          <p:nvPr/>
        </p:nvSpPr>
        <p:spPr>
          <a:xfrm>
            <a:off x="2475221" y="791106"/>
            <a:ext cx="1825083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s-ES" sz="1400" b="1" spc="50" dirty="0">
                <a:solidFill>
                  <a:srgbClr val="434343"/>
                </a:solidFill>
                <a:latin typeface="Roboto Condensed" pitchFamily="2" charset="0"/>
                <a:ea typeface="Roboto Condensed" pitchFamily="2" charset="0"/>
                <a:cs typeface="Calibri" panose="020F0502020204030204" pitchFamily="34" charset="0"/>
              </a:rPr>
              <a:t>NUEVA DIVISIÓN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xmlns="" id="{BA058170-8A41-FF4A-A735-C032C7A39AAA}"/>
              </a:ext>
            </a:extLst>
          </p:cNvPr>
          <p:cNvSpPr txBox="1"/>
          <p:nvPr/>
        </p:nvSpPr>
        <p:spPr>
          <a:xfrm>
            <a:off x="4290823" y="791106"/>
            <a:ext cx="1825083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s-ES" sz="1400" b="1" spc="50" dirty="0">
                <a:solidFill>
                  <a:srgbClr val="434343"/>
                </a:solidFill>
                <a:latin typeface="Roboto Condensed" pitchFamily="2" charset="0"/>
                <a:ea typeface="Roboto Condensed" pitchFamily="2" charset="0"/>
                <a:cs typeface="Calibri" panose="020F0502020204030204" pitchFamily="34" charset="0"/>
              </a:rPr>
              <a:t>SUSTENTABILIDAD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xmlns="" id="{1AE71D20-3A06-6C40-B476-4546E8D29A85}"/>
              </a:ext>
            </a:extLst>
          </p:cNvPr>
          <p:cNvSpPr txBox="1"/>
          <p:nvPr/>
        </p:nvSpPr>
        <p:spPr>
          <a:xfrm>
            <a:off x="6474880" y="797082"/>
            <a:ext cx="208095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s-ES" sz="1400" b="1" spc="50" dirty="0">
                <a:solidFill>
                  <a:srgbClr val="434343"/>
                </a:solidFill>
                <a:latin typeface="Roboto Condensed" pitchFamily="2" charset="0"/>
                <a:ea typeface="Roboto Condensed" pitchFamily="2" charset="0"/>
                <a:cs typeface="Calibri" panose="020F0502020204030204" pitchFamily="34" charset="0"/>
              </a:rPr>
              <a:t>LANZAMOS EL PLAN DE TRANSFORMACIÓN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xmlns="" id="{55D3654F-5B80-C24B-B199-67D667DB6394}"/>
              </a:ext>
            </a:extLst>
          </p:cNvPr>
          <p:cNvSpPr txBox="1"/>
          <p:nvPr/>
        </p:nvSpPr>
        <p:spPr>
          <a:xfrm>
            <a:off x="1354210" y="3424158"/>
            <a:ext cx="170621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s-ES" sz="1400" b="1" spc="50" dirty="0">
                <a:solidFill>
                  <a:srgbClr val="434343"/>
                </a:solidFill>
                <a:latin typeface="Roboto Condensed" pitchFamily="2" charset="0"/>
                <a:ea typeface="Roboto Condensed" pitchFamily="2" charset="0"/>
                <a:cs typeface="Calibri" panose="020F0502020204030204" pitchFamily="34" charset="0"/>
              </a:rPr>
              <a:t>PRIMER PROYECTO ESTRUCTURAL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xmlns="" id="{049EE377-2CFD-8F49-878C-33DECD0FB598}"/>
              </a:ext>
            </a:extLst>
          </p:cNvPr>
          <p:cNvSpPr txBox="1"/>
          <p:nvPr/>
        </p:nvSpPr>
        <p:spPr>
          <a:xfrm rot="16200000">
            <a:off x="794787" y="3505116"/>
            <a:ext cx="852494" cy="509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s-ES" sz="2500" b="1" dirty="0">
                <a:solidFill>
                  <a:srgbClr val="FC5800"/>
                </a:solidFill>
                <a:latin typeface="Roboto Condensed" pitchFamily="2" charset="0"/>
                <a:ea typeface="Roboto Condensed" pitchFamily="2" charset="0"/>
                <a:cs typeface="Calibri" panose="020F0502020204030204" pitchFamily="34" charset="0"/>
              </a:rPr>
              <a:t>2010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xmlns="" id="{B4DD3877-06B3-F948-9908-78342033A0A5}"/>
              </a:ext>
            </a:extLst>
          </p:cNvPr>
          <p:cNvSpPr txBox="1"/>
          <p:nvPr/>
        </p:nvSpPr>
        <p:spPr>
          <a:xfrm rot="16200000">
            <a:off x="3152318" y="3511227"/>
            <a:ext cx="852494" cy="509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s-ES" sz="2500" b="1" dirty="0">
                <a:solidFill>
                  <a:srgbClr val="FC5800"/>
                </a:solidFill>
                <a:latin typeface="Roboto Condensed" pitchFamily="2" charset="0"/>
                <a:ea typeface="Roboto Condensed" pitchFamily="2" charset="0"/>
                <a:cs typeface="Calibri" panose="020F0502020204030204" pitchFamily="34" charset="0"/>
              </a:rPr>
              <a:t>2014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xmlns="" id="{9E9F356B-AB8E-6249-A720-21F74685D25A}"/>
              </a:ext>
            </a:extLst>
          </p:cNvPr>
          <p:cNvSpPr txBox="1"/>
          <p:nvPr/>
        </p:nvSpPr>
        <p:spPr>
          <a:xfrm rot="16200000">
            <a:off x="5469702" y="3520643"/>
            <a:ext cx="852494" cy="509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s-ES" sz="2500" b="1" dirty="0">
                <a:solidFill>
                  <a:srgbClr val="FC5800"/>
                </a:solidFill>
                <a:latin typeface="Roboto Condensed" pitchFamily="2" charset="0"/>
                <a:ea typeface="Roboto Condensed" pitchFamily="2" charset="0"/>
                <a:cs typeface="Calibri" panose="020F0502020204030204" pitchFamily="34" charset="0"/>
              </a:rPr>
              <a:t>2019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xmlns="" id="{42452E26-7283-7F4B-B659-607531F440B8}"/>
              </a:ext>
            </a:extLst>
          </p:cNvPr>
          <p:cNvSpPr txBox="1"/>
          <p:nvPr/>
        </p:nvSpPr>
        <p:spPr>
          <a:xfrm>
            <a:off x="3679523" y="3381401"/>
            <a:ext cx="1599115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s-ES" sz="1400" b="1" spc="50" dirty="0">
                <a:solidFill>
                  <a:srgbClr val="434343"/>
                </a:solidFill>
                <a:latin typeface="Roboto Condensed" pitchFamily="2" charset="0"/>
                <a:ea typeface="Roboto Condensed" pitchFamily="2" charset="0"/>
                <a:cs typeface="Calibri" panose="020F0502020204030204" pitchFamily="34" charset="0"/>
              </a:rPr>
              <a:t>LEY DE CAPITALIZACIÓN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xmlns="" id="{E02C1B70-72F9-774A-BBFC-A3C8F5F075BF}"/>
              </a:ext>
            </a:extLst>
          </p:cNvPr>
          <p:cNvSpPr txBox="1"/>
          <p:nvPr/>
        </p:nvSpPr>
        <p:spPr>
          <a:xfrm>
            <a:off x="6017606" y="3384847"/>
            <a:ext cx="284099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s-ES" sz="1400" b="1" spc="30" dirty="0">
                <a:solidFill>
                  <a:srgbClr val="434343"/>
                </a:solidFill>
                <a:latin typeface="Roboto Condensed" pitchFamily="2" charset="0"/>
                <a:ea typeface="Roboto Condensed" pitchFamily="2" charset="0"/>
                <a:cs typeface="Calibri" panose="020F0502020204030204" pitchFamily="34" charset="0"/>
              </a:rPr>
              <a:t>INAUGURAMOS </a:t>
            </a:r>
            <a:br>
              <a:rPr lang="es-ES" sz="1400" b="1" spc="30" dirty="0">
                <a:solidFill>
                  <a:srgbClr val="434343"/>
                </a:solidFill>
                <a:latin typeface="Roboto Condensed" pitchFamily="2" charset="0"/>
                <a:ea typeface="Roboto Condensed" pitchFamily="2" charset="0"/>
                <a:cs typeface="Calibri" panose="020F0502020204030204" pitchFamily="34" charset="0"/>
              </a:rPr>
            </a:br>
            <a:r>
              <a:rPr lang="es-ES" sz="1400" b="1" spc="30" dirty="0">
                <a:solidFill>
                  <a:srgbClr val="434343"/>
                </a:solidFill>
                <a:latin typeface="Roboto Condensed" pitchFamily="2" charset="0"/>
                <a:ea typeface="Roboto Condensed" pitchFamily="2" charset="0"/>
                <a:cs typeface="Calibri" panose="020F0502020204030204" pitchFamily="34" charset="0"/>
              </a:rPr>
              <a:t>CHUQUICAMATA SUBTERRÁNEA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xmlns="" id="{5C196F00-C66E-1941-9DE4-8D5E2BFC513A}"/>
              </a:ext>
            </a:extLst>
          </p:cNvPr>
          <p:cNvSpPr/>
          <p:nvPr/>
        </p:nvSpPr>
        <p:spPr>
          <a:xfrm>
            <a:off x="529064" y="1212612"/>
            <a:ext cx="175977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030"/>
              </a:lnSpc>
            </a:pPr>
            <a:r>
              <a:rPr lang="es-CL" sz="900" dirty="0">
                <a:solidFill>
                  <a:srgbClr val="434343"/>
                </a:solidFill>
              </a:rPr>
              <a:t>Se modifica nuestro </a:t>
            </a:r>
          </a:p>
          <a:p>
            <a:pPr>
              <a:lnSpc>
                <a:spcPts val="1030"/>
              </a:lnSpc>
            </a:pPr>
            <a:r>
              <a:rPr lang="es-CL" sz="900" dirty="0">
                <a:solidFill>
                  <a:srgbClr val="434343"/>
                </a:solidFill>
              </a:rPr>
              <a:t>estatuto orgánico, incluyendo </a:t>
            </a:r>
          </a:p>
          <a:p>
            <a:pPr>
              <a:lnSpc>
                <a:spcPts val="1030"/>
              </a:lnSpc>
            </a:pPr>
            <a:r>
              <a:rPr lang="es-CL" sz="900" dirty="0">
                <a:solidFill>
                  <a:srgbClr val="434343"/>
                </a:solidFill>
              </a:rPr>
              <a:t>la composición del </a:t>
            </a:r>
          </a:p>
          <a:p>
            <a:pPr>
              <a:lnSpc>
                <a:spcPts val="1030"/>
              </a:lnSpc>
            </a:pPr>
            <a:r>
              <a:rPr lang="es-CL" sz="900" dirty="0">
                <a:solidFill>
                  <a:srgbClr val="434343"/>
                </a:solidFill>
              </a:rPr>
              <a:t>directorio. Las nuevas </a:t>
            </a:r>
          </a:p>
          <a:p>
            <a:pPr>
              <a:lnSpc>
                <a:spcPts val="1030"/>
              </a:lnSpc>
            </a:pPr>
            <a:r>
              <a:rPr lang="es-CL" sz="900" dirty="0">
                <a:solidFill>
                  <a:srgbClr val="434343"/>
                </a:solidFill>
              </a:rPr>
              <a:t>pautas entran en vigencia</a:t>
            </a:r>
          </a:p>
          <a:p>
            <a:pPr>
              <a:lnSpc>
                <a:spcPts val="1030"/>
              </a:lnSpc>
            </a:pPr>
            <a:r>
              <a:rPr lang="es-CL" sz="900" dirty="0">
                <a:solidFill>
                  <a:srgbClr val="434343"/>
                </a:solidFill>
              </a:rPr>
              <a:t>el 1 de marzo de 2010.</a:t>
            </a:r>
            <a:endParaRPr lang="es-CL" sz="900" dirty="0">
              <a:solidFill>
                <a:srgbClr val="434343"/>
              </a:solidFill>
              <a:effectLst/>
            </a:endParaRP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xmlns="" id="{B54C3F21-E5D0-F74C-A16B-3E64BDA1D5E9}"/>
              </a:ext>
            </a:extLst>
          </p:cNvPr>
          <p:cNvSpPr/>
          <p:nvPr/>
        </p:nvSpPr>
        <p:spPr>
          <a:xfrm>
            <a:off x="2477077" y="1035566"/>
            <a:ext cx="180653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030"/>
              </a:lnSpc>
            </a:pPr>
            <a:r>
              <a:rPr lang="es-CL" sz="900" dirty="0">
                <a:solidFill>
                  <a:srgbClr val="434343"/>
                </a:solidFill>
              </a:rPr>
              <a:t>Gabriela Mistral </a:t>
            </a:r>
          </a:p>
          <a:p>
            <a:pPr>
              <a:lnSpc>
                <a:spcPts val="1030"/>
              </a:lnSpc>
            </a:pPr>
            <a:r>
              <a:rPr lang="es-CL" sz="900" dirty="0">
                <a:solidFill>
                  <a:srgbClr val="434343"/>
                </a:solidFill>
              </a:rPr>
              <a:t>pasa a engrosar </a:t>
            </a:r>
          </a:p>
          <a:p>
            <a:pPr>
              <a:lnSpc>
                <a:spcPts val="1030"/>
              </a:lnSpc>
            </a:pPr>
            <a:r>
              <a:rPr lang="es-CL" sz="900" dirty="0">
                <a:solidFill>
                  <a:srgbClr val="434343"/>
                </a:solidFill>
              </a:rPr>
              <a:t>nuestra producción </a:t>
            </a:r>
          </a:p>
          <a:p>
            <a:pPr>
              <a:lnSpc>
                <a:spcPts val="1030"/>
              </a:lnSpc>
            </a:pPr>
            <a:r>
              <a:rPr lang="es-CL" sz="900" dirty="0">
                <a:solidFill>
                  <a:srgbClr val="434343"/>
                </a:solidFill>
              </a:rPr>
              <a:t>de cobre y nuestros </a:t>
            </a:r>
            <a:br>
              <a:rPr lang="es-CL" sz="900" dirty="0">
                <a:solidFill>
                  <a:srgbClr val="434343"/>
                </a:solidFill>
              </a:rPr>
            </a:br>
            <a:r>
              <a:rPr lang="es-CL" sz="900" dirty="0">
                <a:solidFill>
                  <a:srgbClr val="434343"/>
                </a:solidFill>
              </a:rPr>
              <a:t>excedentes para </a:t>
            </a:r>
          </a:p>
          <a:p>
            <a:pPr>
              <a:lnSpc>
                <a:spcPts val="1030"/>
              </a:lnSpc>
            </a:pPr>
            <a:r>
              <a:rPr lang="es-CL" sz="900" dirty="0">
                <a:solidFill>
                  <a:srgbClr val="434343"/>
                </a:solidFill>
              </a:rPr>
              <a:t>el Estado de Chile.</a:t>
            </a:r>
            <a:endParaRPr lang="es-CL" sz="900" dirty="0">
              <a:solidFill>
                <a:srgbClr val="434343"/>
              </a:solidFill>
              <a:effectLst/>
            </a:endParaRP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xmlns="" id="{B06DB1DD-2BC0-3F47-8115-CE66B06A9B70}"/>
              </a:ext>
            </a:extLst>
          </p:cNvPr>
          <p:cNvSpPr/>
          <p:nvPr/>
        </p:nvSpPr>
        <p:spPr>
          <a:xfrm>
            <a:off x="4281811" y="1039624"/>
            <a:ext cx="2108963" cy="990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030"/>
              </a:lnSpc>
            </a:pPr>
            <a:r>
              <a:rPr lang="es-CL" sz="900" dirty="0">
                <a:solidFill>
                  <a:srgbClr val="434343"/>
                </a:solidFill>
              </a:rPr>
              <a:t>Terminamos la inversión de más de </a:t>
            </a:r>
          </a:p>
          <a:p>
            <a:pPr>
              <a:lnSpc>
                <a:spcPts val="1030"/>
              </a:lnSpc>
            </a:pPr>
            <a:r>
              <a:rPr lang="es-CL" sz="900" dirty="0">
                <a:solidFill>
                  <a:srgbClr val="434343"/>
                </a:solidFill>
              </a:rPr>
              <a:t>US$ 2.200 millones de dólares para cumplir las exigencias del DS N° 28 </a:t>
            </a:r>
          </a:p>
          <a:p>
            <a:pPr>
              <a:lnSpc>
                <a:spcPts val="1030"/>
              </a:lnSpc>
            </a:pPr>
            <a:r>
              <a:rPr lang="es-CL" sz="900" dirty="0">
                <a:solidFill>
                  <a:srgbClr val="434343"/>
                </a:solidFill>
              </a:rPr>
              <a:t>sobre emisiones del Ministerio del </a:t>
            </a:r>
          </a:p>
          <a:p>
            <a:pPr>
              <a:lnSpc>
                <a:spcPts val="1030"/>
              </a:lnSpc>
            </a:pPr>
            <a:r>
              <a:rPr lang="es-CL" sz="900" dirty="0">
                <a:solidFill>
                  <a:srgbClr val="434343"/>
                </a:solidFill>
              </a:rPr>
              <a:t>Medio Ambiente. Con esta cifra, </a:t>
            </a:r>
          </a:p>
          <a:p>
            <a:pPr>
              <a:lnSpc>
                <a:spcPts val="1030"/>
              </a:lnSpc>
            </a:pPr>
            <a:r>
              <a:rPr lang="es-CL" sz="900" dirty="0">
                <a:solidFill>
                  <a:srgbClr val="434343"/>
                </a:solidFill>
              </a:rPr>
              <a:t>todas nuestras fundiciones lograron alcanzar o superar el 95% de captación. </a:t>
            </a:r>
            <a:endParaRPr lang="es-CL" sz="900" dirty="0">
              <a:solidFill>
                <a:srgbClr val="434343"/>
              </a:solidFill>
              <a:effectLst/>
            </a:endParaRP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xmlns="" id="{64FD15E0-5050-B249-BE0C-3C53CCA5EB72}"/>
              </a:ext>
            </a:extLst>
          </p:cNvPr>
          <p:cNvSpPr/>
          <p:nvPr/>
        </p:nvSpPr>
        <p:spPr>
          <a:xfrm>
            <a:off x="6474880" y="1212612"/>
            <a:ext cx="281748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030"/>
              </a:lnSpc>
            </a:pPr>
            <a:r>
              <a:rPr lang="es-CL" sz="900" dirty="0">
                <a:solidFill>
                  <a:srgbClr val="434343"/>
                </a:solidFill>
              </a:rPr>
              <a:t>Buscamos la excelencia en operaciones y en </a:t>
            </a:r>
            <a:br>
              <a:rPr lang="es-CL" sz="900" dirty="0">
                <a:solidFill>
                  <a:srgbClr val="434343"/>
                </a:solidFill>
              </a:rPr>
            </a:br>
            <a:r>
              <a:rPr lang="es-CL" sz="900" spc="-10" dirty="0">
                <a:solidFill>
                  <a:srgbClr val="434343"/>
                </a:solidFill>
              </a:rPr>
              <a:t>proyectos, la captura de valor de nuestros recursos </a:t>
            </a:r>
            <a:r>
              <a:rPr lang="es-CL" sz="900" dirty="0">
                <a:solidFill>
                  <a:srgbClr val="434343"/>
                </a:solidFill>
              </a:rPr>
              <a:t/>
            </a:r>
            <a:br>
              <a:rPr lang="es-CL" sz="900" dirty="0">
                <a:solidFill>
                  <a:srgbClr val="434343"/>
                </a:solidFill>
              </a:rPr>
            </a:br>
            <a:r>
              <a:rPr lang="es-CL" sz="900" dirty="0">
                <a:solidFill>
                  <a:srgbClr val="434343"/>
                </a:solidFill>
              </a:rPr>
              <a:t>y reservas, y un cambio cultural que impulsa </a:t>
            </a:r>
            <a:br>
              <a:rPr lang="es-CL" sz="900" dirty="0">
                <a:solidFill>
                  <a:srgbClr val="434343"/>
                </a:solidFill>
              </a:rPr>
            </a:br>
            <a:r>
              <a:rPr lang="es-CL" sz="900" spc="-10" dirty="0">
                <a:solidFill>
                  <a:srgbClr val="434343"/>
                </a:solidFill>
              </a:rPr>
              <a:t>nuevas formas de operar. La crisis sanitaria mundial </a:t>
            </a:r>
            <a:r>
              <a:rPr lang="es-CL" sz="900" spc="10" dirty="0">
                <a:solidFill>
                  <a:srgbClr val="434343"/>
                </a:solidFill>
              </a:rPr>
              <a:t/>
            </a:r>
            <a:br>
              <a:rPr lang="es-CL" sz="900" spc="10" dirty="0">
                <a:solidFill>
                  <a:srgbClr val="434343"/>
                </a:solidFill>
              </a:rPr>
            </a:br>
            <a:r>
              <a:rPr lang="es-CL" sz="900" dirty="0">
                <a:solidFill>
                  <a:srgbClr val="434343"/>
                </a:solidFill>
              </a:rPr>
              <a:t>por el Covid-19 obligó a acelerar nuestros </a:t>
            </a:r>
          </a:p>
          <a:p>
            <a:pPr>
              <a:lnSpc>
                <a:spcPts val="1030"/>
              </a:lnSpc>
            </a:pPr>
            <a:r>
              <a:rPr lang="es-CL" sz="900" dirty="0">
                <a:solidFill>
                  <a:srgbClr val="434343"/>
                </a:solidFill>
              </a:rPr>
              <a:t>camino a ser una empresa más competitiva.</a:t>
            </a:r>
            <a:endParaRPr lang="es-CL" sz="900" dirty="0">
              <a:solidFill>
                <a:srgbClr val="434343"/>
              </a:solidFill>
              <a:effectLst/>
            </a:endParaRP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xmlns="" id="{2EA2983B-6512-DB47-922B-44683F5033F5}"/>
              </a:ext>
            </a:extLst>
          </p:cNvPr>
          <p:cNvSpPr/>
          <p:nvPr/>
        </p:nvSpPr>
        <p:spPr>
          <a:xfrm>
            <a:off x="1350783" y="3803830"/>
            <a:ext cx="151416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030"/>
              </a:lnSpc>
            </a:pPr>
            <a:r>
              <a:rPr lang="es-CL" sz="900" dirty="0">
                <a:solidFill>
                  <a:srgbClr val="434343"/>
                </a:solidFill>
              </a:rPr>
              <a:t>Se inician las </a:t>
            </a:r>
          </a:p>
          <a:p>
            <a:pPr>
              <a:lnSpc>
                <a:spcPts val="1030"/>
              </a:lnSpc>
            </a:pPr>
            <a:r>
              <a:rPr lang="es-CL" sz="900" dirty="0">
                <a:solidFill>
                  <a:srgbClr val="434343"/>
                </a:solidFill>
              </a:rPr>
              <a:t>operaciones de la </a:t>
            </a:r>
          </a:p>
          <a:p>
            <a:pPr>
              <a:lnSpc>
                <a:spcPts val="1030"/>
              </a:lnSpc>
            </a:pPr>
            <a:r>
              <a:rPr lang="es-CL" sz="900" dirty="0">
                <a:solidFill>
                  <a:srgbClr val="434343"/>
                </a:solidFill>
              </a:rPr>
              <a:t>División Ministro Hales, nuestro primer </a:t>
            </a:r>
          </a:p>
          <a:p>
            <a:pPr>
              <a:lnSpc>
                <a:spcPts val="1030"/>
              </a:lnSpc>
            </a:pPr>
            <a:r>
              <a:rPr lang="es-CL" sz="900" dirty="0">
                <a:solidFill>
                  <a:srgbClr val="434343"/>
                </a:solidFill>
              </a:rPr>
              <a:t>proyecto estructural </a:t>
            </a:r>
          </a:p>
          <a:p>
            <a:pPr>
              <a:lnSpc>
                <a:spcPts val="1030"/>
              </a:lnSpc>
            </a:pPr>
            <a:r>
              <a:rPr lang="es-CL" sz="900" dirty="0">
                <a:solidFill>
                  <a:srgbClr val="434343"/>
                </a:solidFill>
              </a:rPr>
              <a:t>terminado.</a:t>
            </a:r>
            <a:endParaRPr lang="es-CL" sz="900" dirty="0">
              <a:solidFill>
                <a:srgbClr val="434343"/>
              </a:solidFill>
              <a:effectLst/>
            </a:endParaRP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xmlns="" id="{CFEAD897-B38C-3448-BFA9-D4E28FC1D3C5}"/>
              </a:ext>
            </a:extLst>
          </p:cNvPr>
          <p:cNvSpPr/>
          <p:nvPr/>
        </p:nvSpPr>
        <p:spPr>
          <a:xfrm>
            <a:off x="3678624" y="3801496"/>
            <a:ext cx="1817302" cy="990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030"/>
              </a:lnSpc>
            </a:pPr>
            <a:r>
              <a:rPr lang="es-CL" sz="900" dirty="0">
                <a:solidFill>
                  <a:srgbClr val="434343"/>
                </a:solidFill>
              </a:rPr>
              <a:t>Se aprueba un plan de capitalización, que dispone </a:t>
            </a:r>
            <a:br>
              <a:rPr lang="es-CL" sz="900" dirty="0">
                <a:solidFill>
                  <a:srgbClr val="434343"/>
                </a:solidFill>
              </a:rPr>
            </a:br>
            <a:r>
              <a:rPr lang="es-CL" sz="900" dirty="0">
                <a:solidFill>
                  <a:srgbClr val="434343"/>
                </a:solidFill>
              </a:rPr>
              <a:t>de una inyección de capital de </a:t>
            </a:r>
          </a:p>
          <a:p>
            <a:pPr>
              <a:lnSpc>
                <a:spcPts val="1030"/>
              </a:lnSpc>
            </a:pPr>
            <a:r>
              <a:rPr lang="es-CL" sz="900" dirty="0">
                <a:solidFill>
                  <a:srgbClr val="434343"/>
                </a:solidFill>
              </a:rPr>
              <a:t>hasta US$ 4.000 millones para </a:t>
            </a:r>
          </a:p>
          <a:p>
            <a:pPr>
              <a:lnSpc>
                <a:spcPts val="1030"/>
              </a:lnSpc>
            </a:pPr>
            <a:r>
              <a:rPr lang="es-CL" sz="900" dirty="0">
                <a:solidFill>
                  <a:srgbClr val="434343"/>
                </a:solidFill>
              </a:rPr>
              <a:t>el período 2014-2018, lo que </a:t>
            </a:r>
          </a:p>
          <a:p>
            <a:pPr>
              <a:lnSpc>
                <a:spcPts val="1030"/>
              </a:lnSpc>
            </a:pPr>
            <a:r>
              <a:rPr lang="es-CL" sz="900" dirty="0">
                <a:solidFill>
                  <a:srgbClr val="434343"/>
                </a:solidFill>
              </a:rPr>
              <a:t>permite impulsar y materializar </a:t>
            </a:r>
          </a:p>
          <a:p>
            <a:pPr>
              <a:lnSpc>
                <a:spcPts val="1030"/>
              </a:lnSpc>
            </a:pPr>
            <a:r>
              <a:rPr lang="es-CL" sz="900" dirty="0">
                <a:solidFill>
                  <a:srgbClr val="434343"/>
                </a:solidFill>
              </a:rPr>
              <a:t>el plan de inversiones.</a:t>
            </a:r>
            <a:endParaRPr lang="es-CL" sz="900" dirty="0">
              <a:solidFill>
                <a:srgbClr val="434343"/>
              </a:solidFill>
              <a:effectLst/>
            </a:endParaRPr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xmlns="" id="{2A91F339-8E65-C44D-B140-A6E69FFAEA0D}"/>
              </a:ext>
            </a:extLst>
          </p:cNvPr>
          <p:cNvSpPr/>
          <p:nvPr/>
        </p:nvSpPr>
        <p:spPr>
          <a:xfrm>
            <a:off x="6024728" y="3799847"/>
            <a:ext cx="2940858" cy="990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030"/>
              </a:lnSpc>
            </a:pPr>
            <a:r>
              <a:rPr lang="es-CL" sz="900" dirty="0">
                <a:solidFill>
                  <a:srgbClr val="434343"/>
                </a:solidFill>
              </a:rPr>
              <a:t>Tras 104 años de explotación, la mina a rajo abierto </a:t>
            </a:r>
          </a:p>
          <a:p>
            <a:pPr>
              <a:lnSpc>
                <a:spcPts val="1030"/>
              </a:lnSpc>
            </a:pPr>
            <a:r>
              <a:rPr lang="es-CL" sz="900" dirty="0">
                <a:solidFill>
                  <a:srgbClr val="434343"/>
                </a:solidFill>
              </a:rPr>
              <a:t>más grande del mundo se convirtió en una operación </a:t>
            </a:r>
            <a:br>
              <a:rPr lang="es-CL" sz="900" dirty="0">
                <a:solidFill>
                  <a:srgbClr val="434343"/>
                </a:solidFill>
              </a:rPr>
            </a:br>
            <a:r>
              <a:rPr lang="es-CL" sz="900" dirty="0">
                <a:solidFill>
                  <a:srgbClr val="434343"/>
                </a:solidFill>
              </a:rPr>
              <a:t>bajo tierra altamente tecnologizada y preparada </a:t>
            </a:r>
          </a:p>
          <a:p>
            <a:pPr>
              <a:lnSpc>
                <a:spcPts val="1030"/>
              </a:lnSpc>
            </a:pPr>
            <a:r>
              <a:rPr lang="es-CL" sz="900" dirty="0">
                <a:solidFill>
                  <a:srgbClr val="434343"/>
                </a:solidFill>
              </a:rPr>
              <a:t>para los estándares ambientales y de seguridad </a:t>
            </a:r>
          </a:p>
          <a:p>
            <a:pPr>
              <a:lnSpc>
                <a:spcPts val="1030"/>
              </a:lnSpc>
            </a:pPr>
            <a:r>
              <a:rPr lang="es-CL" sz="900" dirty="0">
                <a:solidFill>
                  <a:srgbClr val="434343"/>
                </a:solidFill>
              </a:rPr>
              <a:t>del siglo XXI. Con Chuqui Subte se da el puntapié </a:t>
            </a:r>
          </a:p>
          <a:p>
            <a:pPr>
              <a:lnSpc>
                <a:spcPts val="1030"/>
              </a:lnSpc>
            </a:pPr>
            <a:r>
              <a:rPr lang="es-CL" sz="900" dirty="0">
                <a:solidFill>
                  <a:srgbClr val="434343"/>
                </a:solidFill>
              </a:rPr>
              <a:t>inicial a una gran transformación en operacional, </a:t>
            </a:r>
          </a:p>
          <a:p>
            <a:pPr>
              <a:lnSpc>
                <a:spcPts val="1030"/>
              </a:lnSpc>
            </a:pPr>
            <a:r>
              <a:rPr lang="es-CL" sz="900" dirty="0">
                <a:solidFill>
                  <a:srgbClr val="434343"/>
                </a:solidFill>
              </a:rPr>
              <a:t>organizacional y de la cultura en Codelco. </a:t>
            </a:r>
            <a:endParaRPr lang="es-CL" sz="900" dirty="0">
              <a:solidFill>
                <a:srgbClr val="43434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4040606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OBJECT_NAME" val="jpmObject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sOqYiLXR_ydAhFbzyRrgQ"/>
</p:tagLst>
</file>

<file path=ppt/theme/theme1.xml><?xml version="1.0" encoding="utf-8"?>
<a:theme xmlns:a="http://schemas.openxmlformats.org/drawingml/2006/main" name="Tema de Office">
  <a:themeElements>
    <a:clrScheme name="Personalizar 5">
      <a:dk1>
        <a:srgbClr val="0072B1"/>
      </a:dk1>
      <a:lt1>
        <a:sysClr val="window" lastClr="FFFFFF"/>
      </a:lt1>
      <a:dk2>
        <a:srgbClr val="106470"/>
      </a:dk2>
      <a:lt2>
        <a:srgbClr val="C4C1A0"/>
      </a:lt2>
      <a:accent1>
        <a:srgbClr val="0098AA"/>
      </a:accent1>
      <a:accent2>
        <a:srgbClr val="7A2531"/>
      </a:accent2>
      <a:accent3>
        <a:srgbClr val="36424A"/>
      </a:accent3>
      <a:accent4>
        <a:srgbClr val="C13832"/>
      </a:accent4>
      <a:accent5>
        <a:srgbClr val="F4AA00"/>
      </a:accent5>
      <a:accent6>
        <a:srgbClr val="E55302"/>
      </a:accent6>
      <a:hlink>
        <a:srgbClr val="0098AA"/>
      </a:hlink>
      <a:folHlink>
        <a:srgbClr val="E553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14569</TotalTime>
  <Words>895</Words>
  <Application>Microsoft Office PowerPoint</Application>
  <PresentationFormat>Presentación en pantalla (16:9)</PresentationFormat>
  <Paragraphs>357</Paragraphs>
  <Slides>27</Slides>
  <Notes>8</Notes>
  <HiddenSlides>0</HiddenSlides>
  <MMClips>0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7" baseType="lpstr">
      <vt:lpstr>Arial</vt:lpstr>
      <vt:lpstr>Roboto Condensed</vt:lpstr>
      <vt:lpstr>Bebas Neue Bold</vt:lpstr>
      <vt:lpstr>Calibri</vt:lpstr>
      <vt:lpstr>Calibri Light</vt:lpstr>
      <vt:lpstr>Roboto Light</vt:lpstr>
      <vt:lpstr>Roboto</vt:lpstr>
      <vt:lpstr>Wingdings</vt:lpstr>
      <vt:lpstr>Tema de Office</vt:lpstr>
      <vt:lpstr>Diapositiva de think-cell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Codelco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Codelco</dc:creator>
  <cp:lastModifiedBy>test</cp:lastModifiedBy>
  <cp:revision>1205</cp:revision>
  <cp:lastPrinted>2019-07-25T14:52:47Z</cp:lastPrinted>
  <dcterms:created xsi:type="dcterms:W3CDTF">2018-01-12T17:02:57Z</dcterms:created>
  <dcterms:modified xsi:type="dcterms:W3CDTF">2021-07-23T15:47:41Z</dcterms:modified>
</cp:coreProperties>
</file>