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1" r:id="rId2"/>
    <p:sldId id="286" r:id="rId3"/>
    <p:sldId id="287" r:id="rId4"/>
    <p:sldId id="288" r:id="rId5"/>
    <p:sldId id="276" r:id="rId6"/>
    <p:sldId id="289" r:id="rId7"/>
    <p:sldId id="283" r:id="rId8"/>
    <p:sldId id="284" r:id="rId9"/>
    <p:sldId id="285" r:id="rId10"/>
    <p:sldId id="265" r:id="rId11"/>
  </p:sldIdLst>
  <p:sldSz cx="9144000" cy="5143500" type="screen16x9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  <a:srgbClr val="0098AA"/>
    <a:srgbClr val="75DFEC"/>
    <a:srgbClr val="008998"/>
    <a:srgbClr val="66C1CC"/>
    <a:srgbClr val="33ADBB"/>
    <a:srgbClr val="00AFC3"/>
    <a:srgbClr val="0199AA"/>
    <a:srgbClr val="E1E1E1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FD0F851-EC5A-4D38-B0AD-8093EC10F338}" styleName="Estilo claro 1 - Énfasis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78" autoAdjust="0"/>
    <p:restoredTop sz="94646"/>
  </p:normalViewPr>
  <p:slideViewPr>
    <p:cSldViewPr snapToGrid="0" snapToObjects="1">
      <p:cViewPr>
        <p:scale>
          <a:sx n="105" d="100"/>
          <a:sy n="105" d="100"/>
        </p:scale>
        <p:origin x="-451" y="2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 showGuides="1">
      <p:cViewPr varScale="1">
        <p:scale>
          <a:sx n="84" d="100"/>
          <a:sy n="84" d="100"/>
        </p:scale>
        <p:origin x="3828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claudia:Documents:CODELCO:2018:22_03_18:archivos%20complementarios:Archivo%20de%20Trabajo%20Conferencia%20Prensa%20dic1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L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760239743582304E-2"/>
          <c:y val="2.4716094203698701E-2"/>
          <c:w val="0.89503534450271305"/>
          <c:h val="0.76220096364891099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Prod!$K$17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7"/>
              <c:layout>
                <c:manualLayout>
                  <c:x val="-3.11412622828679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24D-49C8-8082-97ADBF9AECF4}"/>
                </c:ext>
              </c:extLst>
            </c:dLbl>
            <c:dLbl>
              <c:idx val="10"/>
              <c:layout>
                <c:manualLayout>
                  <c:x val="-1.245650491314699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24D-49C8-8082-97ADBF9AECF4}"/>
                </c:ext>
              </c:extLst>
            </c:dLbl>
            <c:spPr>
              <a:ln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Prod!$I$20:$I$30</c:f>
              <c:strCache>
                <c:ptCount val="11"/>
                <c:pt idx="0">
                  <c:v>Chuquicamata</c:v>
                </c:pt>
                <c:pt idx="1">
                  <c:v>Radomiro _x000d_Tomic</c:v>
                </c:pt>
                <c:pt idx="2">
                  <c:v>Gabriela _x000d_Mistral</c:v>
                </c:pt>
                <c:pt idx="3">
                  <c:v>Ministro Hales</c:v>
                </c:pt>
                <c:pt idx="4">
                  <c:v>Salvador</c:v>
                </c:pt>
                <c:pt idx="5">
                  <c:v>Andina</c:v>
                </c:pt>
                <c:pt idx="6">
                  <c:v>El Teniente</c:v>
                </c:pt>
                <c:pt idx="7">
                  <c:v>Codelco _x000d_Divisiones</c:v>
                </c:pt>
                <c:pt idx="8">
                  <c:v>El Abra (*)</c:v>
                </c:pt>
                <c:pt idx="9">
                  <c:v>Anglo _x000d_American (*)</c:v>
                </c:pt>
                <c:pt idx="10">
                  <c:v>Codelco _x000d_Total</c:v>
                </c:pt>
              </c:strCache>
            </c:strRef>
          </c:cat>
          <c:val>
            <c:numRef>
              <c:f>Prod!$K$20:$K$30</c:f>
              <c:numCache>
                <c:formatCode>#,##0</c:formatCode>
                <c:ptCount val="11"/>
                <c:pt idx="0">
                  <c:v>302.00970000000001</c:v>
                </c:pt>
                <c:pt idx="1">
                  <c:v>318.25479999999999</c:v>
                </c:pt>
                <c:pt idx="2">
                  <c:v>121.7123</c:v>
                </c:pt>
                <c:pt idx="3">
                  <c:v>237.02</c:v>
                </c:pt>
                <c:pt idx="4">
                  <c:v>59.796200000000013</c:v>
                </c:pt>
                <c:pt idx="5">
                  <c:v>193.34119999999999</c:v>
                </c:pt>
                <c:pt idx="6">
                  <c:v>475.33949999999999</c:v>
                </c:pt>
                <c:pt idx="7">
                  <c:v>1707.4737</c:v>
                </c:pt>
                <c:pt idx="8">
                  <c:v>48.956781999999997</c:v>
                </c:pt>
                <c:pt idx="9">
                  <c:v>70.835399999999979</c:v>
                </c:pt>
                <c:pt idx="10">
                  <c:v>1827.2658819999999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24D-49C8-8082-97ADBF9AECF4}"/>
            </c:ext>
          </c:extLst>
        </c:ser>
        <c:ser>
          <c:idx val="0"/>
          <c:order val="1"/>
          <c:tx>
            <c:strRef>
              <c:f>Prod!$J$17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invertIfNegative val="0"/>
          <c:dLbls>
            <c:dLbl>
              <c:idx val="7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24D-49C8-8082-97ADBF9AECF4}"/>
                </c:ext>
              </c:extLst>
            </c:dLbl>
            <c:dLbl>
              <c:idx val="10"/>
              <c:layout>
                <c:manualLayout>
                  <c:x val="-7.785315570716849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24D-49C8-8082-97ADBF9AECF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Prod!$I$20:$I$30</c:f>
              <c:strCache>
                <c:ptCount val="11"/>
                <c:pt idx="0">
                  <c:v>Chuquicamata</c:v>
                </c:pt>
                <c:pt idx="1">
                  <c:v>Radomiro _x000d_Tomic</c:v>
                </c:pt>
                <c:pt idx="2">
                  <c:v>Gabriela _x000d_Mistral</c:v>
                </c:pt>
                <c:pt idx="3">
                  <c:v>Ministro Hales</c:v>
                </c:pt>
                <c:pt idx="4">
                  <c:v>Salvador</c:v>
                </c:pt>
                <c:pt idx="5">
                  <c:v>Andina</c:v>
                </c:pt>
                <c:pt idx="6">
                  <c:v>El Teniente</c:v>
                </c:pt>
                <c:pt idx="7">
                  <c:v>Codelco _x000d_Divisiones</c:v>
                </c:pt>
                <c:pt idx="8">
                  <c:v>El Abra (*)</c:v>
                </c:pt>
                <c:pt idx="9">
                  <c:v>Anglo _x000d_American (*)</c:v>
                </c:pt>
                <c:pt idx="10">
                  <c:v>Codelco _x000d_Total</c:v>
                </c:pt>
              </c:strCache>
            </c:strRef>
          </c:cat>
          <c:val>
            <c:numRef>
              <c:f>Prod!$J$20:$J$30</c:f>
              <c:numCache>
                <c:formatCode>#,##0</c:formatCode>
                <c:ptCount val="11"/>
                <c:pt idx="0">
                  <c:v>330.91009999999892</c:v>
                </c:pt>
                <c:pt idx="1">
                  <c:v>318.87810000000002</c:v>
                </c:pt>
                <c:pt idx="2">
                  <c:v>122.7367</c:v>
                </c:pt>
                <c:pt idx="3">
                  <c:v>215.0864</c:v>
                </c:pt>
                <c:pt idx="4">
                  <c:v>61.9422</c:v>
                </c:pt>
                <c:pt idx="5">
                  <c:v>220.03030000000001</c:v>
                </c:pt>
                <c:pt idx="6">
                  <c:v>464.32749999999999</c:v>
                </c:pt>
                <c:pt idx="7">
                  <c:v>1733.9113</c:v>
                </c:pt>
                <c:pt idx="8">
                  <c:v>38.417469999999973</c:v>
                </c:pt>
                <c:pt idx="9">
                  <c:v>69.746399999999994</c:v>
                </c:pt>
                <c:pt idx="10">
                  <c:v>1842.0751700000001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C24D-49C8-8082-97ADBF9AECF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"/>
        <c:axId val="74127872"/>
        <c:axId val="38024256"/>
      </c:barChart>
      <c:catAx>
        <c:axId val="74127872"/>
        <c:scaling>
          <c:orientation val="minMax"/>
        </c:scaling>
        <c:delete val="0"/>
        <c:axPos val="b"/>
        <c:numFmt formatCode="0.0" sourceLinked="0"/>
        <c:majorTickMark val="none"/>
        <c:minorTickMark val="none"/>
        <c:tickLblPos val="nextTo"/>
        <c:spPr>
          <a:ln w="6350">
            <a:solidFill>
              <a:schemeClr val="bg1">
                <a:lumMod val="50000"/>
              </a:schemeClr>
            </a:solidFill>
          </a:ln>
        </c:spPr>
        <c:txPr>
          <a:bodyPr rot="-5400000" vert="horz"/>
          <a:lstStyle/>
          <a:p>
            <a:pPr>
              <a:defRPr cap="all">
                <a:solidFill>
                  <a:srgbClr val="676767"/>
                </a:solidFill>
              </a:defRPr>
            </a:pPr>
            <a:endParaRPr lang="es-CL"/>
          </a:p>
        </c:txPr>
        <c:crossAx val="38024256"/>
        <c:crosses val="autoZero"/>
        <c:auto val="1"/>
        <c:lblAlgn val="ctr"/>
        <c:lblOffset val="100"/>
        <c:noMultiLvlLbl val="0"/>
      </c:catAx>
      <c:valAx>
        <c:axId val="3802425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KTMF</a:t>
                </a:r>
              </a:p>
            </c:rich>
          </c:tx>
          <c:layout>
            <c:manualLayout>
              <c:xMode val="edge"/>
              <c:yMode val="edge"/>
              <c:x val="1.8018061243943201E-2"/>
              <c:y val="0.35832855934524799"/>
            </c:manualLayout>
          </c:layout>
          <c:overlay val="0"/>
        </c:title>
        <c:numFmt formatCode="#,##0" sourceLinked="1"/>
        <c:majorTickMark val="none"/>
        <c:minorTickMark val="none"/>
        <c:tickLblPos val="nextTo"/>
        <c:spPr>
          <a:ln w="6350">
            <a:solidFill>
              <a:schemeClr val="bg1">
                <a:lumMod val="50000"/>
              </a:schemeClr>
            </a:solidFill>
          </a:ln>
        </c:spPr>
        <c:crossAx val="74127872"/>
        <c:crosses val="autoZero"/>
        <c:crossBetween val="between"/>
        <c:minorUnit val="20"/>
      </c:valAx>
      <c:spPr>
        <a:noFill/>
        <a:ln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>
          <a:solidFill>
            <a:srgbClr val="58585A"/>
          </a:solidFill>
        </a:defRPr>
      </a:pPr>
      <a:endParaRPr lang="es-CL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6AE85-EC6B-FA46-A536-3880D224E2C7}" type="datetimeFigureOut">
              <a:rPr lang="es-ES" smtClean="0"/>
              <a:t>05/01/2021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BB5964-3198-054B-A7D4-01D2F9A8F34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80513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4ABF21-B12F-2A40-863B-327E430D26D1}" type="datetimeFigureOut">
              <a:rPr lang="es-ES" smtClean="0"/>
              <a:t>05/01/2021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0D8B6B-3DEB-3E46-AC6C-D8E04D3D030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789887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magen que contiene captura de pantalla, tabla&#10;&#10;Descripción generada automáticamente">
            <a:extLst>
              <a:ext uri="{FF2B5EF4-FFF2-40B4-BE49-F238E27FC236}">
                <a16:creationId xmlns:a16="http://schemas.microsoft.com/office/drawing/2014/main" xmlns="" id="{1D65E6E6-1709-4B59-B9A1-08B9BD1B02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" y="0"/>
            <a:ext cx="9142095" cy="5143500"/>
          </a:xfrm>
          <a:prstGeom prst="rect">
            <a:avLst/>
          </a:prstGeom>
        </p:spPr>
      </p:pic>
      <p:sp>
        <p:nvSpPr>
          <p:cNvPr id="11" name="Marcador de título 1">
            <a:extLst>
              <a:ext uri="{FF2B5EF4-FFF2-40B4-BE49-F238E27FC236}">
                <a16:creationId xmlns:a16="http://schemas.microsoft.com/office/drawing/2014/main" xmlns="" id="{791F4EE8-ABA1-4F85-BC7A-35A1B773E0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622" y="3755604"/>
            <a:ext cx="4512089" cy="615288"/>
          </a:xfrm>
          <a:prstGeom prst="rect">
            <a:avLst/>
          </a:prstGeom>
        </p:spPr>
        <p:txBody>
          <a:bodyPr vert="horz" lIns="0" tIns="0" rIns="91440" bIns="0" rtlCol="0" anchor="ctr">
            <a:noAutofit/>
          </a:bodyPr>
          <a:lstStyle>
            <a:lvl1pPr>
              <a:defRPr sz="4350" cap="none"/>
            </a:lvl1pPr>
          </a:lstStyle>
          <a:p>
            <a:r>
              <a:rPr lang="es-ES_tradnl" dirty="0"/>
              <a:t>Título en esta zona</a:t>
            </a: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98BD6CC-1D74-48DD-9DEE-5C0144916B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3225" y="4189315"/>
            <a:ext cx="4513263" cy="401638"/>
          </a:xfrm>
        </p:spPr>
        <p:txBody>
          <a:bodyPr>
            <a:noAutofit/>
          </a:bodyPr>
          <a:lstStyle>
            <a:lvl1pPr marL="0" indent="0">
              <a:buNone/>
              <a:defRPr sz="2630">
                <a:solidFill>
                  <a:schemeClr val="accent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Subtítulo en esta zona </a:t>
            </a:r>
            <a:endParaRPr lang="es-CL" dirty="0"/>
          </a:p>
        </p:txBody>
      </p:sp>
      <p:sp>
        <p:nvSpPr>
          <p:cNvPr id="14" name="Marcador de texto 2">
            <a:extLst>
              <a:ext uri="{FF2B5EF4-FFF2-40B4-BE49-F238E27FC236}">
                <a16:creationId xmlns:a16="http://schemas.microsoft.com/office/drawing/2014/main" xmlns="" id="{C6CAF2B2-6A61-4BDB-8882-53D36342F5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2448" y="4509739"/>
            <a:ext cx="4513263" cy="401638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Fecha/mes/año</a:t>
            </a:r>
            <a:endParaRPr lang="es-CL" dirty="0"/>
          </a:p>
        </p:txBody>
      </p:sp>
      <p:pic>
        <p:nvPicPr>
          <p:cNvPr id="2" name="1 Imagen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271" y="3710976"/>
            <a:ext cx="3147000" cy="121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4385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orient="horz" pos="2300" userDrawn="1">
          <p15:clr>
            <a:srgbClr val="FBAE40"/>
          </p15:clr>
        </p15:guide>
        <p15:guide id="4" pos="68" userDrawn="1">
          <p15:clr>
            <a:srgbClr val="FBAE40"/>
          </p15:clr>
        </p15:guide>
        <p15:guide id="5" pos="5692" userDrawn="1">
          <p15:clr>
            <a:srgbClr val="FBAE40"/>
          </p15:clr>
        </p15:guide>
        <p15:guide id="6" orient="horz" pos="7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B0097295-A963-5F42-8F66-CD2E723539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" y="1075"/>
            <a:ext cx="9142088" cy="514242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0116640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7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47604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3" y="1072"/>
            <a:ext cx="9142092" cy="5142427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69684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3" y="1072"/>
            <a:ext cx="9142092" cy="5142426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0385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" y="1074"/>
            <a:ext cx="9142090" cy="5142426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6616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" y="1074"/>
            <a:ext cx="9142090" cy="5142425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0382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" y="1074"/>
            <a:ext cx="9142088" cy="5142425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3432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" y="1075"/>
            <a:ext cx="9142088" cy="5142424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58978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" y="1075"/>
            <a:ext cx="9142087" cy="5142424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7060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6" y="1077"/>
            <a:ext cx="9142087" cy="5142423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E65AC70E-794C-1C43-9A35-B10E2053C8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7235" y="601917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ED5C1D23-86C8-BB49-8B5D-484C168DA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7235" y="1529666"/>
            <a:ext cx="3250458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1600" baseline="0">
                <a:solidFill>
                  <a:schemeClr val="bg1"/>
                </a:solidFill>
                <a:latin typeface="+mn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9E886E-030B-154C-8D17-B033AFC761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35" y="3501933"/>
            <a:ext cx="663763" cy="6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61040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3984A98E-F12D-2C41-8E30-B8D7D266C61E}"/>
              </a:ext>
            </a:extLst>
          </p:cNvPr>
          <p:cNvSpPr/>
          <p:nvPr userDrawn="1"/>
        </p:nvSpPr>
        <p:spPr>
          <a:xfrm>
            <a:off x="0" y="4732187"/>
            <a:ext cx="9144000" cy="4113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72"/>
            <a:ext cx="9142095" cy="5142428"/>
          </a:xfrm>
          <a:prstGeom prst="rect">
            <a:avLst/>
          </a:prstGeom>
        </p:spPr>
      </p:pic>
      <p:sp>
        <p:nvSpPr>
          <p:cNvPr id="4" name="Marcador de texto 2">
            <a:extLst>
              <a:ext uri="{FF2B5EF4-FFF2-40B4-BE49-F238E27FC236}">
                <a16:creationId xmlns:a16="http://schemas.microsoft.com/office/drawing/2014/main" xmlns="" id="{8DA1AD32-6DDC-E54F-83B7-8B05174925D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78558" y="2176138"/>
            <a:ext cx="3290505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42714302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alimentos, pájaro, dibujo, ave&#10;&#10;Descripción generada automáticamente">
            <a:extLst>
              <a:ext uri="{FF2B5EF4-FFF2-40B4-BE49-F238E27FC236}">
                <a16:creationId xmlns:a16="http://schemas.microsoft.com/office/drawing/2014/main" xmlns="" id="{04D7EF85-EEF8-4A6C-9653-F6AE6211C2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" y="0"/>
            <a:ext cx="9142095" cy="5143500"/>
          </a:xfrm>
          <a:prstGeom prst="rect">
            <a:avLst/>
          </a:prstGeom>
        </p:spPr>
      </p:pic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3F7C8CCE-B384-41FA-8DB7-E3734707333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82713" y="2113873"/>
            <a:ext cx="3327432" cy="1880953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75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EFB55AF5-0169-F94B-AF17-92DEC2D5DF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006" y="1169400"/>
            <a:ext cx="2309361" cy="243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60024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Imagen que contiene alimentos, pájaro, dibujo, ave&#10;&#10;Descripción generada automáticamente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" y="0"/>
            <a:ext cx="9142095" cy="5143500"/>
          </a:xfrm>
          <a:prstGeom prst="rect">
            <a:avLst/>
          </a:prstGeom>
        </p:spPr>
      </p:pic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CDD3C822-FEA4-4F66-9400-291582228C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677" y="2146876"/>
            <a:ext cx="3657600" cy="965976"/>
          </a:xfrm>
        </p:spPr>
        <p:txBody>
          <a:bodyPr>
            <a:normAutofit/>
          </a:bodyPr>
          <a:lstStyle>
            <a:lvl1pPr marL="0" indent="0">
              <a:lnSpc>
                <a:spcPct val="70000"/>
              </a:lnSpc>
              <a:buNone/>
              <a:defRPr sz="375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Títulos capítulos en esta zona</a:t>
            </a:r>
            <a:endParaRPr lang="es-CL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C600EF61-9065-494C-A06A-1249475996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9655" y="1169400"/>
            <a:ext cx="2309361" cy="243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4074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F4AA3BC8-5924-488F-9B07-87CE9AEDC4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90094" y="836613"/>
            <a:ext cx="4150395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Zona de título a dos colores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6CC2E961-1E3E-49BD-A825-F8B35BD2B6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90095" y="2049294"/>
            <a:ext cx="107645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SUBTÍTULO</a:t>
            </a:r>
          </a:p>
        </p:txBody>
      </p:sp>
      <p:sp>
        <p:nvSpPr>
          <p:cNvPr id="8" name="Marcador de texto 2">
            <a:extLst>
              <a:ext uri="{FF2B5EF4-FFF2-40B4-BE49-F238E27FC236}">
                <a16:creationId xmlns:a16="http://schemas.microsoft.com/office/drawing/2014/main" xmlns="" id="{05BACE92-CECC-4236-A744-8FB4CB4E8B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90095" y="2214664"/>
            <a:ext cx="162120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 de bajada</a:t>
            </a:r>
          </a:p>
        </p:txBody>
      </p:sp>
      <p:sp>
        <p:nvSpPr>
          <p:cNvPr id="9" name="Marcador de texto 2">
            <a:extLst>
              <a:ext uri="{FF2B5EF4-FFF2-40B4-BE49-F238E27FC236}">
                <a16:creationId xmlns:a16="http://schemas.microsoft.com/office/drawing/2014/main" xmlns="" id="{075BC747-1462-4B11-87B5-A0B234F0AF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90095" y="2616740"/>
            <a:ext cx="107645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SUBTÍTULO</a:t>
            </a:r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xmlns="" id="{28F237A7-C77E-420A-B360-BC09634057F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90095" y="2782110"/>
            <a:ext cx="162120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 de bajada</a:t>
            </a:r>
          </a:p>
        </p:txBody>
      </p:sp>
      <p:sp>
        <p:nvSpPr>
          <p:cNvPr id="11" name="Marcador de texto 2">
            <a:extLst>
              <a:ext uri="{FF2B5EF4-FFF2-40B4-BE49-F238E27FC236}">
                <a16:creationId xmlns:a16="http://schemas.microsoft.com/office/drawing/2014/main" xmlns="" id="{C881BB96-13F3-49B6-97F7-35A25A0A4F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90095" y="3281462"/>
            <a:ext cx="107645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SUBTÍTULO</a:t>
            </a:r>
          </a:p>
        </p:txBody>
      </p:sp>
      <p:sp>
        <p:nvSpPr>
          <p:cNvPr id="12" name="Marcador de texto 2">
            <a:extLst>
              <a:ext uri="{FF2B5EF4-FFF2-40B4-BE49-F238E27FC236}">
                <a16:creationId xmlns:a16="http://schemas.microsoft.com/office/drawing/2014/main" xmlns="" id="{0D213659-2440-4659-A9D1-D7E25300D9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90095" y="3446832"/>
            <a:ext cx="162120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 de bajada</a:t>
            </a:r>
          </a:p>
        </p:txBody>
      </p:sp>
      <p:sp>
        <p:nvSpPr>
          <p:cNvPr id="13" name="Marcador de texto 2">
            <a:extLst>
              <a:ext uri="{FF2B5EF4-FFF2-40B4-BE49-F238E27FC236}">
                <a16:creationId xmlns:a16="http://schemas.microsoft.com/office/drawing/2014/main" xmlns="" id="{47D113F1-865B-40C1-A6B2-9D18A61BD7F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90095" y="3946184"/>
            <a:ext cx="107645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SUBTÍTULO</a:t>
            </a:r>
          </a:p>
        </p:txBody>
      </p:sp>
      <p:sp>
        <p:nvSpPr>
          <p:cNvPr id="14" name="Marcador de texto 2">
            <a:extLst>
              <a:ext uri="{FF2B5EF4-FFF2-40B4-BE49-F238E27FC236}">
                <a16:creationId xmlns:a16="http://schemas.microsoft.com/office/drawing/2014/main" xmlns="" id="{3221E2D1-3C8A-46AD-9F28-EC9BC5F88BB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90095" y="4111554"/>
            <a:ext cx="1621205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 de bajada</a:t>
            </a:r>
          </a:p>
        </p:txBody>
      </p:sp>
      <p:sp>
        <p:nvSpPr>
          <p:cNvPr id="15" name="Marcador de texto 2">
            <a:extLst>
              <a:ext uri="{FF2B5EF4-FFF2-40B4-BE49-F238E27FC236}">
                <a16:creationId xmlns:a16="http://schemas.microsoft.com/office/drawing/2014/main" xmlns="" id="{B1481BDB-C22D-4CDB-BC55-531BED0431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90093" y="1147881"/>
            <a:ext cx="4150395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chemeClr val="accent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color</a:t>
            </a:r>
            <a:endParaRPr lang="es-CL" dirty="0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504305B7-4D7F-3B48-8802-D1E26D6627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77"/>
            <a:ext cx="3377274" cy="5142423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xmlns="" id="{AB33AB15-BDEA-CB41-8B36-1D1AEAA5D9A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259" y="1755261"/>
            <a:ext cx="1289990" cy="135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52220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018" userDrawn="1">
          <p15:clr>
            <a:srgbClr val="FBAE40"/>
          </p15:clr>
        </p15:guide>
        <p15:guide id="4" orient="horz" pos="78" userDrawn="1">
          <p15:clr>
            <a:srgbClr val="FBAE40"/>
          </p15:clr>
        </p15:guide>
        <p15:guide id="5" orient="horz" pos="2913" userDrawn="1">
          <p15:clr>
            <a:srgbClr val="FBAE40"/>
          </p15:clr>
        </p15:guide>
        <p15:guide id="6" pos="68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n 23">
            <a:extLst>
              <a:ext uri="{FF2B5EF4-FFF2-40B4-BE49-F238E27FC236}">
                <a16:creationId xmlns:a16="http://schemas.microsoft.com/office/drawing/2014/main" xmlns="" id="{FA5629CE-62A3-4205-A702-E1D1CDCA87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692" y="1020204"/>
            <a:ext cx="3851307" cy="677623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xmlns="" id="{2EFC807D-3E80-4C1D-8D65-0B262B0C0C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9249" y="1025348"/>
            <a:ext cx="3851307" cy="677623"/>
          </a:xfrm>
          <a:prstGeom prst="rect">
            <a:avLst/>
          </a:prstGeom>
        </p:spPr>
      </p:pic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F4AA3BC8-5924-488F-9B07-87CE9AEDC4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1605" y="221342"/>
            <a:ext cx="4150395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Zona de título a dos colores</a:t>
            </a:r>
            <a:endParaRPr lang="es-CL" dirty="0"/>
          </a:p>
        </p:txBody>
      </p:sp>
      <p:sp>
        <p:nvSpPr>
          <p:cNvPr id="14" name="Marcador de texto 2">
            <a:extLst>
              <a:ext uri="{FF2B5EF4-FFF2-40B4-BE49-F238E27FC236}">
                <a16:creationId xmlns:a16="http://schemas.microsoft.com/office/drawing/2014/main" xmlns="" id="{3221E2D1-3C8A-46AD-9F28-EC9BC5F88BB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40798" y="4020763"/>
            <a:ext cx="3475948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9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Ejemplo de bajada sobre contenido gráfico</a:t>
            </a:r>
          </a:p>
        </p:txBody>
      </p:sp>
      <p:sp>
        <p:nvSpPr>
          <p:cNvPr id="15" name="Marcador de texto 2">
            <a:extLst>
              <a:ext uri="{FF2B5EF4-FFF2-40B4-BE49-F238E27FC236}">
                <a16:creationId xmlns:a16="http://schemas.microsoft.com/office/drawing/2014/main" xmlns="" id="{B1481BDB-C22D-4CDB-BC55-531BED0431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1604" y="532610"/>
            <a:ext cx="4150395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chemeClr val="accent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color</a:t>
            </a:r>
            <a:endParaRPr lang="es-CL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xmlns="" id="{6CC2E961-1E3E-49BD-A825-F8B35BD2B6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96052" y="1195487"/>
            <a:ext cx="1990859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PARA GRÁFICO</a:t>
            </a:r>
          </a:p>
        </p:txBody>
      </p:sp>
      <p:sp>
        <p:nvSpPr>
          <p:cNvPr id="18" name="Marcador de texto 2">
            <a:extLst>
              <a:ext uri="{FF2B5EF4-FFF2-40B4-BE49-F238E27FC236}">
                <a16:creationId xmlns:a16="http://schemas.microsoft.com/office/drawing/2014/main" xmlns="" id="{1B21C20E-09AC-4D52-A81B-05C3CEF596D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158971" y="1195487"/>
            <a:ext cx="1990859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500" b="1">
                <a:solidFill>
                  <a:schemeClr val="bg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PARA GRÁFICO</a:t>
            </a:r>
          </a:p>
        </p:txBody>
      </p:sp>
      <p:sp>
        <p:nvSpPr>
          <p:cNvPr id="19" name="Marcador de texto 2">
            <a:extLst>
              <a:ext uri="{FF2B5EF4-FFF2-40B4-BE49-F238E27FC236}">
                <a16:creationId xmlns:a16="http://schemas.microsoft.com/office/drawing/2014/main" xmlns="" id="{14CE219C-022D-4BB5-ACA2-F8169AEADED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40798" y="3792560"/>
            <a:ext cx="3475948" cy="33074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50" b="1">
                <a:solidFill>
                  <a:srgbClr val="666666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EN ALTA PARA CONTENIDO REFERIDO DE GRÁFICO</a:t>
            </a:r>
          </a:p>
        </p:txBody>
      </p:sp>
      <p:sp>
        <p:nvSpPr>
          <p:cNvPr id="20" name="Marcador de texto 2">
            <a:extLst>
              <a:ext uri="{FF2B5EF4-FFF2-40B4-BE49-F238E27FC236}">
                <a16:creationId xmlns:a16="http://schemas.microsoft.com/office/drawing/2014/main" xmlns="" id="{82C46E28-1816-42F5-B249-DD14CEFBF4E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49113" y="4020763"/>
            <a:ext cx="3475948" cy="33074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9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Ejemplo de bajada sobre contenido gráfico</a:t>
            </a:r>
          </a:p>
        </p:txBody>
      </p:sp>
      <p:sp>
        <p:nvSpPr>
          <p:cNvPr id="21" name="Marcador de texto 2">
            <a:extLst>
              <a:ext uri="{FF2B5EF4-FFF2-40B4-BE49-F238E27FC236}">
                <a16:creationId xmlns:a16="http://schemas.microsoft.com/office/drawing/2014/main" xmlns="" id="{A2153721-FA94-41D5-83E6-A0F03FE392D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49113" y="3792560"/>
            <a:ext cx="3475948" cy="33074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50" b="1">
                <a:solidFill>
                  <a:srgbClr val="666666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EN ALTA PARA CONTENIDO REFERIDO DE GRÁFICO</a:t>
            </a:r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xmlns="" id="{13DE0897-BE4E-4DF6-99E1-72EAE30AA5F4}"/>
              </a:ext>
            </a:extLst>
          </p:cNvPr>
          <p:cNvCxnSpPr/>
          <p:nvPr userDrawn="1"/>
        </p:nvCxnSpPr>
        <p:spPr>
          <a:xfrm>
            <a:off x="4572000" y="1214846"/>
            <a:ext cx="0" cy="254725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861552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018">
          <p15:clr>
            <a:srgbClr val="FBAE40"/>
          </p15:clr>
        </p15:guide>
        <p15:guide id="4" orient="horz" pos="78">
          <p15:clr>
            <a:srgbClr val="FBAE40"/>
          </p15:clr>
        </p15:guide>
        <p15:guide id="5" orient="horz" pos="2913">
          <p15:clr>
            <a:srgbClr val="FBAE40"/>
          </p15:clr>
        </p15:guide>
        <p15:guide id="6" pos="6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F4AA3BC8-5924-488F-9B07-87CE9AEDC4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1605" y="221342"/>
            <a:ext cx="4150395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Zona de título a dos colores</a:t>
            </a:r>
            <a:endParaRPr lang="es-CL" dirty="0"/>
          </a:p>
        </p:txBody>
      </p:sp>
      <p:sp>
        <p:nvSpPr>
          <p:cNvPr id="15" name="Marcador de texto 2">
            <a:extLst>
              <a:ext uri="{FF2B5EF4-FFF2-40B4-BE49-F238E27FC236}">
                <a16:creationId xmlns:a16="http://schemas.microsoft.com/office/drawing/2014/main" xmlns="" id="{B1481BDB-C22D-4CDB-BC55-531BED0431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18116" y="221342"/>
            <a:ext cx="1874122" cy="479864"/>
          </a:xfrm>
        </p:spPr>
        <p:txBody>
          <a:bodyPr>
            <a:normAutofit/>
          </a:bodyPr>
          <a:lstStyle>
            <a:lvl1pPr marL="0" indent="0">
              <a:buNone/>
              <a:defRPr sz="2630">
                <a:solidFill>
                  <a:schemeClr val="accent5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color</a:t>
            </a:r>
            <a:endParaRPr lang="es-CL" dirty="0"/>
          </a:p>
        </p:txBody>
      </p:sp>
      <p:sp>
        <p:nvSpPr>
          <p:cNvPr id="13" name="Marcador de texto 2">
            <a:extLst>
              <a:ext uri="{FF2B5EF4-FFF2-40B4-BE49-F238E27FC236}">
                <a16:creationId xmlns:a16="http://schemas.microsoft.com/office/drawing/2014/main" xmlns="" id="{F8A0F55A-2DF0-460B-BBD1-59E6A60336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1605" y="627286"/>
            <a:ext cx="3475948" cy="33074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600" b="0">
                <a:solidFill>
                  <a:srgbClr val="666666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Texto de bajada en minúscula</a:t>
            </a:r>
          </a:p>
        </p:txBody>
      </p:sp>
    </p:spTree>
    <p:extLst>
      <p:ext uri="{BB962C8B-B14F-4D97-AF65-F5344CB8AC3E}">
        <p14:creationId xmlns:p14="http://schemas.microsoft.com/office/powerpoint/2010/main" val="28401348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018">
          <p15:clr>
            <a:srgbClr val="FBAE40"/>
          </p15:clr>
        </p15:guide>
        <p15:guide id="4" orient="horz" pos="78">
          <p15:clr>
            <a:srgbClr val="FBAE40"/>
          </p15:clr>
        </p15:guide>
        <p15:guide id="5" orient="horz" pos="2913">
          <p15:clr>
            <a:srgbClr val="FBAE40"/>
          </p15:clr>
        </p15:guide>
        <p15:guide id="6" pos="6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magen que contiene captura de pantalla, tabla&#10;&#10;Descripción generada automáticamente">
            <a:extLst>
              <a:ext uri="{FF2B5EF4-FFF2-40B4-BE49-F238E27FC236}">
                <a16:creationId xmlns:a16="http://schemas.microsoft.com/office/drawing/2014/main" xmlns="" id="{2F02B815-E383-453A-8FB9-069D0D3360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" y="0"/>
            <a:ext cx="9142095" cy="514350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xmlns="" id="{0288AAD4-BC38-424D-8CC5-CD0DEFE47CA1}"/>
              </a:ext>
            </a:extLst>
          </p:cNvPr>
          <p:cNvSpPr txBox="1"/>
          <p:nvPr userDrawn="1"/>
        </p:nvSpPr>
        <p:spPr>
          <a:xfrm>
            <a:off x="2975065" y="4792373"/>
            <a:ext cx="34616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>
                <a:solidFill>
                  <a:srgbClr val="666666"/>
                </a:solidFill>
                <a:latin typeface="+mj-lt"/>
              </a:rPr>
              <a:t>Si encuentra este documento por favor entregarlo al gerente de área </a:t>
            </a:r>
            <a:endParaRPr lang="es-CL" sz="900" dirty="0">
              <a:solidFill>
                <a:srgbClr val="666666"/>
              </a:solidFill>
              <a:latin typeface="+mj-lt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BF08ACF2-D956-A74E-88FB-344D02DE022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170" y="1493197"/>
            <a:ext cx="3395225" cy="190985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01E8D768-5334-C143-ADC6-123495986E2F}"/>
              </a:ext>
            </a:extLst>
          </p:cNvPr>
          <p:cNvSpPr txBox="1"/>
          <p:nvPr userDrawn="1"/>
        </p:nvSpPr>
        <p:spPr>
          <a:xfrm>
            <a:off x="2975065" y="3096067"/>
            <a:ext cx="346165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50" dirty="0">
                <a:solidFill>
                  <a:srgbClr val="666666"/>
                </a:solidFill>
                <a:latin typeface="+mj-lt"/>
              </a:rPr>
              <a:t>GRACIAS POR TU ATENCIÓN </a:t>
            </a:r>
            <a:endParaRPr lang="es-CL" sz="2250" dirty="0">
              <a:solidFill>
                <a:srgbClr val="666666"/>
              </a:solidFill>
              <a:latin typeface="+mj-lt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85D23F31-BBB5-0A41-BF46-4BC48E7D020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4530" y="2115048"/>
            <a:ext cx="913403" cy="913403"/>
          </a:xfrm>
          <a:prstGeom prst="rect">
            <a:avLst/>
          </a:prstGeom>
        </p:spPr>
      </p:pic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xmlns="" id="{A5D7EC78-63ED-3846-A556-F29AC8044A69}"/>
              </a:ext>
            </a:extLst>
          </p:cNvPr>
          <p:cNvCxnSpPr/>
          <p:nvPr userDrawn="1"/>
        </p:nvCxnSpPr>
        <p:spPr>
          <a:xfrm>
            <a:off x="5317859" y="2115048"/>
            <a:ext cx="0" cy="8634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7221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5" cy="514242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1F1E76E2-3D3B-764D-B499-F9A297E5C9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8" name="Marcador de texto 2">
            <a:extLst>
              <a:ext uri="{FF2B5EF4-FFF2-40B4-BE49-F238E27FC236}">
                <a16:creationId xmlns:a16="http://schemas.microsoft.com/office/drawing/2014/main" xmlns="" id="{9C7B5465-65A5-884E-945A-FF05B9862E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46135389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3" y="1072"/>
            <a:ext cx="9142094" cy="514242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A0B6FE53-0D23-A544-9713-AA56DDBCFA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6336051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3" y="1072"/>
            <a:ext cx="9142094" cy="514242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43825D75-BC0F-8B45-9301-26C068C2D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9337645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4" y="1073"/>
            <a:ext cx="9142092" cy="514242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C39165CA-704D-E444-8412-AE37330C76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59078135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4" y="1073"/>
            <a:ext cx="9142092" cy="514242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1BC37386-F39C-364F-8DAA-69234969DA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13543615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" y="1073"/>
            <a:ext cx="9142090" cy="514242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32EAE0B2-F6ED-974E-AAC0-A83FDDAF59E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3469106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655932F2-5D4F-4152-BD08-953D6D8977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" y="1072"/>
            <a:ext cx="9142094" cy="514242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E4EC0D17-BE70-4642-928B-63D7707A73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" y="1074"/>
            <a:ext cx="9142090" cy="514242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EC69193D-A1BB-FE4F-9CE5-B1F1FEF386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1" y="1805138"/>
            <a:ext cx="1334890" cy="1334890"/>
          </a:xfrm>
          <a:prstGeom prst="rect">
            <a:avLst/>
          </a:prstGeom>
        </p:spPr>
      </p:pic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43408CC4-C98C-3347-8402-05F4EDCEDD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27031" y="1910109"/>
            <a:ext cx="2823862" cy="1124947"/>
          </a:xfrm>
        </p:spPr>
        <p:txBody>
          <a:bodyPr>
            <a:normAutofit/>
          </a:bodyPr>
          <a:lstStyle>
            <a:lvl1pPr marL="0" indent="0">
              <a:lnSpc>
                <a:spcPct val="60000"/>
              </a:lnSpc>
              <a:buNone/>
              <a:defRPr sz="35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s-ES" dirty="0"/>
              <a:t>Título capítulos en esta zona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3085367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91068" y="205979"/>
            <a:ext cx="8229600" cy="615288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/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xmlns="" id="{3CFBBE7F-5F10-3D4F-8F7D-24924C39BB3C}"/>
              </a:ext>
            </a:extLst>
          </p:cNvPr>
          <p:cNvSpPr/>
          <p:nvPr userDrawn="1"/>
        </p:nvSpPr>
        <p:spPr>
          <a:xfrm>
            <a:off x="0" y="4754451"/>
            <a:ext cx="9144000" cy="402861"/>
          </a:xfrm>
          <a:prstGeom prst="rect">
            <a:avLst/>
          </a:prstGeom>
          <a:solidFill>
            <a:srgbClr val="EDED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xmlns="" id="{AC3DE8B2-79E6-0044-ABBD-7133E590E9AA}"/>
              </a:ext>
            </a:extLst>
          </p:cNvPr>
          <p:cNvSpPr txBox="1"/>
          <p:nvPr userDrawn="1"/>
        </p:nvSpPr>
        <p:spPr>
          <a:xfrm>
            <a:off x="504864" y="4865782"/>
            <a:ext cx="1352468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75" dirty="0">
                <a:solidFill>
                  <a:srgbClr val="666666"/>
                </a:solidFill>
                <a:latin typeface="+mj-lt"/>
              </a:rPr>
              <a:t>NOMBRE ÁREA | FECHA</a:t>
            </a:r>
            <a:endParaRPr lang="es-CL" sz="1013" dirty="0">
              <a:solidFill>
                <a:srgbClr val="666666"/>
              </a:solidFill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xmlns="" id="{D4FCB93C-3A6C-B947-9F6B-5D2D11D63E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318" y="4784272"/>
            <a:ext cx="230546" cy="359229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xmlns="" id="{A7D023E8-B139-974B-8267-4D0223E58581}"/>
              </a:ext>
            </a:extLst>
          </p:cNvPr>
          <p:cNvSpPr txBox="1"/>
          <p:nvPr userDrawn="1"/>
        </p:nvSpPr>
        <p:spPr>
          <a:xfrm>
            <a:off x="3510490" y="4875135"/>
            <a:ext cx="3424875" cy="352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675" dirty="0">
                <a:solidFill>
                  <a:srgbClr val="666666"/>
                </a:solidFill>
              </a:rPr>
              <a:t>©</a:t>
            </a:r>
            <a:r>
              <a:rPr lang="es-ES" sz="675" dirty="0">
                <a:solidFill>
                  <a:srgbClr val="666666"/>
                </a:solidFill>
                <a:latin typeface="+mj-lt"/>
              </a:rPr>
              <a:t> </a:t>
            </a:r>
            <a:r>
              <a:rPr lang="es-ES" sz="675" dirty="0" smtClean="0">
                <a:solidFill>
                  <a:srgbClr val="666666"/>
                </a:solidFill>
                <a:latin typeface="+mj-lt"/>
              </a:rPr>
              <a:t>2021 </a:t>
            </a:r>
            <a:r>
              <a:rPr lang="es-ES" sz="675" dirty="0">
                <a:solidFill>
                  <a:srgbClr val="666666"/>
                </a:solidFill>
                <a:latin typeface="+mj-lt"/>
              </a:rPr>
              <a:t>Codelco Chile. Todos los derechos reservados              </a:t>
            </a:r>
            <a:r>
              <a:rPr lang="es-ES" sz="675" dirty="0">
                <a:solidFill>
                  <a:srgbClr val="666666"/>
                </a:solidFill>
              </a:rPr>
              <a:t>USO CONFIDENCIAL</a:t>
            </a:r>
            <a:endParaRPr lang="es-ES" sz="675" dirty="0">
              <a:solidFill>
                <a:srgbClr val="666666"/>
              </a:solidFill>
              <a:latin typeface="+mj-lt"/>
            </a:endParaRPr>
          </a:p>
          <a:p>
            <a:r>
              <a:rPr lang="es-CL" sz="1013" dirty="0"/>
              <a:t> </a:t>
            </a:r>
          </a:p>
        </p:txBody>
      </p:sp>
      <p:sp>
        <p:nvSpPr>
          <p:cNvPr id="16" name="Marcador de número de diapositiva 8">
            <a:extLst>
              <a:ext uri="{FF2B5EF4-FFF2-40B4-BE49-F238E27FC236}">
                <a16:creationId xmlns:a16="http://schemas.microsoft.com/office/drawing/2014/main" xmlns="" id="{3BDABFBB-FCA7-884A-B885-09643E8D0B28}"/>
              </a:ext>
            </a:extLst>
          </p:cNvPr>
          <p:cNvSpPr txBox="1">
            <a:spLocks/>
          </p:cNvSpPr>
          <p:nvPr userDrawn="1"/>
        </p:nvSpPr>
        <p:spPr>
          <a:xfrm>
            <a:off x="35926" y="4836585"/>
            <a:ext cx="476783" cy="273844"/>
          </a:xfrm>
          <a:prstGeom prst="rect">
            <a:avLst/>
          </a:prstGeom>
        </p:spPr>
        <p:txBody>
          <a:bodyPr/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D9AF7E7-3000-F84C-93A4-A5BF1C96F66B}" type="slidenum">
              <a:rPr lang="es-ES" sz="900" smtClean="0">
                <a:solidFill>
                  <a:srgbClr val="666666"/>
                </a:solidFill>
              </a:rPr>
              <a:pPr algn="ctr"/>
              <a:t>‹Nº›</a:t>
            </a:fld>
            <a:endParaRPr lang="es-ES" sz="900" dirty="0">
              <a:solidFill>
                <a:srgbClr val="666666"/>
              </a:solidFill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E6DB7895-ACA5-F345-A29A-98AB0EA765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3807" y="4810150"/>
            <a:ext cx="230546" cy="292101"/>
          </a:xfrm>
          <a:prstGeom prst="rect">
            <a:avLst/>
          </a:prstGeom>
        </p:spPr>
      </p:pic>
      <p:pic>
        <p:nvPicPr>
          <p:cNvPr id="4" name="3 Imagen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7" y="4801942"/>
            <a:ext cx="2169886" cy="30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63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96" r:id="rId2"/>
    <p:sldLayoutId id="2147483695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75" r:id="rId20"/>
    <p:sldLayoutId id="2147483688" r:id="rId21"/>
    <p:sldLayoutId id="2147483649" r:id="rId22"/>
    <p:sldLayoutId id="2147483693" r:id="rId23"/>
    <p:sldLayoutId id="2147483694" r:id="rId24"/>
    <p:sldLayoutId id="2147483686" r:id="rId25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2600" b="1" kern="1200" cap="all">
          <a:solidFill>
            <a:srgbClr val="66666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rgbClr val="666666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666666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200" kern="1200">
          <a:solidFill>
            <a:srgbClr val="666666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000" kern="1200">
          <a:solidFill>
            <a:srgbClr val="666666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800" kern="1200">
          <a:solidFill>
            <a:srgbClr val="66666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3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2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AE082A0-B987-4656-BB0E-4ED4319E1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B502184-B726-499A-81B9-2E884B8BDE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4B47172D-78B7-47D1-9D15-BEF73F96E4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5" name="Imagen 4" descr="Imagen que contiene persona, parado, mujer, gente&#10;&#10;Descripción generada automáticamente">
            <a:extLst>
              <a:ext uri="{FF2B5EF4-FFF2-40B4-BE49-F238E27FC236}">
                <a16:creationId xmlns:a16="http://schemas.microsoft.com/office/drawing/2014/main" xmlns="" id="{BA0BF1FD-8907-486E-93E1-9D5A91E77C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697" y="123825"/>
            <a:ext cx="8922353" cy="351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359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646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D084B2E5-D47F-7A47-A5F9-E2A00324E2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08875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2CDD5FAF-3850-B043-B28A-7001A6B023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17371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EB66824D-F901-F84A-97F1-F89224C107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58640FD9-F5C5-8E43-AF7D-4C2E7600E6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77813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DD70D13B-7B9E-48AC-9514-5DEBBADE5E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34740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43F9AFD3-B78C-3541-B354-07F8C76470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AA29A2C-E72D-414E-A6F1-EF79EF313C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9B09BCB5-0CB7-0341-8935-EB6C1D67523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63ED1AF8-680B-2E4F-8C5C-F1BAE8E59D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254590F8-4972-B147-BF15-B105BCBB04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E6C5BE7D-19C8-8248-A59B-8667C8B80FC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17EDF791-0096-1B43-B182-7EC618260FF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5ABDD815-15A9-654D-BDE1-3FBE33ED7F7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E9B1E01A-A877-3E40-BA77-E192F1C6487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42541435-7637-1E4D-8F26-186AA84F196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53037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F574CD03-DEA9-420A-9A55-04D53A35E5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0C33FB80-01E9-4131-B9F7-4A6C524F6D7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2528E5AE-F025-4230-925A-395280AE694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7CD03D17-4517-47AD-90F9-9A027E0B37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4A3DEEB5-A93C-485D-A9F5-5E801112009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F5E69B00-079A-4949-89AF-F253752060A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7C0E659F-5484-4C59-A4E3-ADA98A5411B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74F11C97-0179-44BD-9FAD-7FE59B2E904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s-CL"/>
          </a:p>
        </p:txBody>
      </p:sp>
      <p:graphicFrame>
        <p:nvGraphicFramePr>
          <p:cNvPr id="10" name="5 Objeto">
            <a:extLst>
              <a:ext uri="{FF2B5EF4-FFF2-40B4-BE49-F238E27FC236}">
                <a16:creationId xmlns:a16="http://schemas.microsoft.com/office/drawing/2014/main" xmlns="" id="{CFA038B2-A0D6-4124-90F5-0E5B4C6A95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395696"/>
              </p:ext>
            </p:extLst>
          </p:nvPr>
        </p:nvGraphicFramePr>
        <p:xfrm>
          <a:off x="868363" y="1485900"/>
          <a:ext cx="3482975" cy="225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4" name="Worksheet" r:id="rId3" imgW="8753402" imgH="6372143" progId="Excel.Sheet.8">
                  <p:embed/>
                </p:oleObj>
              </mc:Choice>
              <mc:Fallback>
                <p:oleObj name="Worksheet" r:id="rId3" imgW="8753402" imgH="6372143" progId="Excel.Sheet.8">
                  <p:embed/>
                  <p:pic>
                    <p:nvPicPr>
                      <p:cNvPr id="5" name="5 Objeto">
                        <a:extLst>
                          <a:ext uri="{FF2B5EF4-FFF2-40B4-BE49-F238E27FC236}">
                            <a16:creationId xmlns:a16="http://schemas.microsoft.com/office/drawing/2014/main" xmlns="" id="{04496A41-4D42-4335-B170-A7F4C27B7C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8363" y="1485900"/>
                        <a:ext cx="3482975" cy="225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6 Objeto">
            <a:extLst>
              <a:ext uri="{FF2B5EF4-FFF2-40B4-BE49-F238E27FC236}">
                <a16:creationId xmlns:a16="http://schemas.microsoft.com/office/drawing/2014/main" xmlns="" id="{AED0116C-668F-47E5-B46A-FD157D81C4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818815"/>
              </p:ext>
            </p:extLst>
          </p:nvPr>
        </p:nvGraphicFramePr>
        <p:xfrm>
          <a:off x="4932760" y="1660922"/>
          <a:ext cx="3530203" cy="198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5" name="Worksheet" r:id="rId5" imgW="4552768" imgH="2809942" progId="Excel.Sheet.8">
                  <p:embed/>
                </p:oleObj>
              </mc:Choice>
              <mc:Fallback>
                <p:oleObj name="Worksheet" r:id="rId5" imgW="4552768" imgH="2809942" progId="Excel.Sheet.8">
                  <p:embed/>
                  <p:pic>
                    <p:nvPicPr>
                      <p:cNvPr id="6" name="6 Objeto">
                        <a:extLst>
                          <a:ext uri="{FF2B5EF4-FFF2-40B4-BE49-F238E27FC236}">
                            <a16:creationId xmlns:a16="http://schemas.microsoft.com/office/drawing/2014/main" xmlns="" id="{3C491009-18C9-4259-BC35-3E0866FE252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760" y="1660922"/>
                        <a:ext cx="3530203" cy="1985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6885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916E1A6D-29AD-4A45-845D-8BF8C98F05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BA6C0682-FEDF-4650-B1A6-CAEB13F9093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8336DB28-A2E0-495E-98E3-7D10A14E799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CL"/>
          </a:p>
        </p:txBody>
      </p:sp>
      <p:graphicFrame>
        <p:nvGraphicFramePr>
          <p:cNvPr id="5" name="1 Gráfico">
            <a:extLst>
              <a:ext uri="{FF2B5EF4-FFF2-40B4-BE49-F238E27FC236}">
                <a16:creationId xmlns:a16="http://schemas.microsoft.com/office/drawing/2014/main" xmlns="" id="{9B6922F2-4059-4EA9-9489-9C7E6C1D18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9308793"/>
              </p:ext>
            </p:extLst>
          </p:nvPr>
        </p:nvGraphicFramePr>
        <p:xfrm>
          <a:off x="333387" y="1718357"/>
          <a:ext cx="8117780" cy="2364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8132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xmlns="" id="{66F128D1-CE86-47C2-92D4-FB5A863AFC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A0300C73-239A-487A-9831-C3A0A8C89EB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BA37AA22-0335-4CDC-A777-740B198D100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CL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xmlns="" id="{959B0735-4B82-4060-8BC3-B341FEAF07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005972"/>
              </p:ext>
            </p:extLst>
          </p:nvPr>
        </p:nvGraphicFramePr>
        <p:xfrm>
          <a:off x="980122" y="1368251"/>
          <a:ext cx="7183756" cy="3055981"/>
        </p:xfrm>
        <a:graphic>
          <a:graphicData uri="http://schemas.openxmlformats.org/drawingml/2006/table">
            <a:tbl>
              <a:tblPr/>
              <a:tblGrid>
                <a:gridCol w="12433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041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23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518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467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2523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28275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ES" sz="7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NEGOCIACIONES COLECTIVAS</a:t>
                      </a:r>
                      <a:r>
                        <a:rPr lang="es-ES" sz="7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 2017</a:t>
                      </a:r>
                    </a:p>
                  </a:txBody>
                  <a:tcPr marL="81000" marR="6321" marT="6321" marB="0" anchor="ctr" anchorCtr="1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rgbClr val="00AF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8428" marR="8428" marT="8428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8428" marR="8428" marT="8428" marB="0" anchor="ctr">
                    <a:lnL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F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8428" marR="8428" marT="8428" marB="0" anchor="ctr">
                    <a:lnL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8428" marR="8428" marT="8428" marB="0" anchor="ctr">
                    <a:lnL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9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8428" marR="8428" marT="8428" marB="0" anchor="ctr">
                    <a:lnL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94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L" sz="700" dirty="0">
                          <a:solidFill>
                            <a:schemeClr val="bg1"/>
                          </a:solidFill>
                          <a:effectLst/>
                        </a:rPr>
                        <a:t>DIVISIÓN</a:t>
                      </a:r>
                      <a:endParaRPr lang="es-CL" sz="7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</a:endParaRPr>
                    </a:p>
                  </a:txBody>
                  <a:tcPr marL="51435" marR="514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F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7313" indent="0" algn="ctr"/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SINDICATOS</a:t>
                      </a:r>
                    </a:p>
                  </a:txBody>
                  <a:tcPr marL="51435" marR="51435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AF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FECHA</a:t>
                      </a:r>
                    </a:p>
                  </a:txBody>
                  <a:tcPr marL="51435" marR="5143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BTN</a:t>
                      </a:r>
                      <a:r>
                        <a:rPr lang="es-CL" sz="700" baseline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$ M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REAJUSTE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9A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>
                          <a:solidFill>
                            <a:schemeClr val="bg1"/>
                          </a:solidFill>
                        </a:rPr>
                        <a:t>PLAZO CONTRATO (meses)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3424"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Salvador 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A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may-17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3,0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24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3424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Radomiro Tomic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A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sep-17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6,1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b="0" i="0" u="none" strike="noStrike" dirty="0">
                          <a:solidFill>
                            <a:srgbClr val="5D5D5D"/>
                          </a:solidFill>
                          <a:effectLst/>
                          <a:latin typeface="+mn-lt"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89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35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9804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Casa Matriz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A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oct-17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4,5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b="0" i="0" u="none" strike="noStrike" dirty="0">
                          <a:solidFill>
                            <a:srgbClr val="5D5D5D"/>
                          </a:solidFill>
                          <a:effectLst/>
                          <a:latin typeface="+mn-lt"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89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32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2906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El Teniente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A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oct-17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7,2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b="0" i="0" u="none" strike="noStrike" dirty="0">
                          <a:solidFill>
                            <a:srgbClr val="5D5D5D"/>
                          </a:solidFill>
                          <a:effectLst/>
                          <a:latin typeface="+mn-lt"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7529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El Teniente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B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nov-17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5,0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b="0" i="0" u="none" strike="noStrike" dirty="0">
                          <a:solidFill>
                            <a:srgbClr val="5D5D5D"/>
                          </a:solidFill>
                          <a:effectLst/>
                          <a:latin typeface="+mn-lt"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52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El Teniente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ctr">
                        <a:tabLst/>
                      </a:pPr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B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nov-17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5,0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b="0" i="0" u="none" strike="noStrike" dirty="0">
                          <a:solidFill>
                            <a:srgbClr val="5D5D5D"/>
                          </a:solidFill>
                          <a:effectLst/>
                          <a:latin typeface="+mn-lt"/>
                        </a:rPr>
                        <a:t>IPC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2134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Ventanas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2, Rol B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dic-17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3,9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1,00%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6850">
                <a:tc>
                  <a:txBody>
                    <a:bodyPr/>
                    <a:lstStyle/>
                    <a:p>
                      <a:pPr marL="87313" indent="0" algn="l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Casa</a:t>
                      </a:r>
                      <a:r>
                        <a:rPr lang="es-CL" sz="700" u="none" strike="noStrike" baseline="0" dirty="0">
                          <a:solidFill>
                            <a:srgbClr val="5D5D5D"/>
                          </a:solidFill>
                          <a:effectLst/>
                        </a:rPr>
                        <a:t> Matriz</a:t>
                      </a:r>
                      <a:endParaRPr lang="es-CL" sz="700" b="1" i="0" u="none" strike="noStrike" dirty="0">
                        <a:solidFill>
                          <a:srgbClr val="5D5D5D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0" algn="ctr" fontAlgn="b">
                        <a:tabLst/>
                      </a:pPr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 Rol B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dic-17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3,6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1,00%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700" u="none" strike="noStrike" dirty="0">
                          <a:solidFill>
                            <a:srgbClr val="5D5D5D"/>
                          </a:solidFill>
                          <a:effectLst/>
                        </a:rPr>
                        <a:t>36</a:t>
                      </a:r>
                      <a:endParaRPr lang="es-CL" sz="700" b="0" i="0" u="none" strike="noStrike" dirty="0">
                        <a:solidFill>
                          <a:srgbClr val="5D5D5D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prstClr val="white">
                          <a:lumMod val="6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prstClr val="white">
                          <a:lumMod val="7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6C1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6" name="Rectángulo 5">
            <a:extLst>
              <a:ext uri="{FF2B5EF4-FFF2-40B4-BE49-F238E27FC236}">
                <a16:creationId xmlns:a16="http://schemas.microsoft.com/office/drawing/2014/main" xmlns="" id="{2D85C706-0F25-40E9-A63F-CAC59EEFEE0A}"/>
              </a:ext>
            </a:extLst>
          </p:cNvPr>
          <p:cNvSpPr/>
          <p:nvPr/>
        </p:nvSpPr>
        <p:spPr>
          <a:xfrm>
            <a:off x="980122" y="1654295"/>
            <a:ext cx="7183756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C7A9DC4B-B66E-45FD-870A-86DEFDDBD9F1}"/>
              </a:ext>
            </a:extLst>
          </p:cNvPr>
          <p:cNvSpPr/>
          <p:nvPr/>
        </p:nvSpPr>
        <p:spPr>
          <a:xfrm>
            <a:off x="978962" y="4396332"/>
            <a:ext cx="7183756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803225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negros">
      <a:dk1>
        <a:srgbClr val="0072B1"/>
      </a:dk1>
      <a:lt1>
        <a:srgbClr val="FFFFFF"/>
      </a:lt1>
      <a:dk2>
        <a:srgbClr val="106470"/>
      </a:dk2>
      <a:lt2>
        <a:srgbClr val="C4C1A0"/>
      </a:lt2>
      <a:accent1>
        <a:srgbClr val="0098AA"/>
      </a:accent1>
      <a:accent2>
        <a:srgbClr val="7A2531"/>
      </a:accent2>
      <a:accent3>
        <a:srgbClr val="36424A"/>
      </a:accent3>
      <a:accent4>
        <a:srgbClr val="C13832"/>
      </a:accent4>
      <a:accent5>
        <a:srgbClr val="F4AA00"/>
      </a:accent5>
      <a:accent6>
        <a:srgbClr val="E55302"/>
      </a:accent6>
      <a:hlink>
        <a:srgbClr val="0098AA"/>
      </a:hlink>
      <a:folHlink>
        <a:srgbClr val="E553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Presentación1" id="{88DF53F4-D182-4361-AE17-2FDC8B5F2586}" vid="{09D026D1-A4AE-4B87-80DB-C30CDE52BFE7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PPT AMARILLA C</Template>
  <TotalTime>212</TotalTime>
  <Words>100</Words>
  <Application>Microsoft Office PowerPoint</Application>
  <PresentationFormat>Presentación en pantalla (16:9)</PresentationFormat>
  <Paragraphs>60</Paragraphs>
  <Slides>10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2" baseType="lpstr">
      <vt:lpstr>Tema de Office</vt:lpstr>
      <vt:lpstr>Worksheet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Manager/>
  <Company>CODELCO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Codelco</dc:creator>
  <cp:keywords/>
  <dc:description/>
  <cp:lastModifiedBy>test</cp:lastModifiedBy>
  <cp:revision>13</cp:revision>
  <cp:lastPrinted>2018-01-16T01:03:43Z</cp:lastPrinted>
  <dcterms:created xsi:type="dcterms:W3CDTF">2020-01-24T16:09:51Z</dcterms:created>
  <dcterms:modified xsi:type="dcterms:W3CDTF">2021-01-05T15:24:08Z</dcterms:modified>
  <cp:category>copper29</cp:category>
</cp:coreProperties>
</file>