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9" r:id="rId2"/>
    <p:sldMasterId id="2147483755" r:id="rId3"/>
    <p:sldMasterId id="2147483827" r:id="rId4"/>
  </p:sldMasterIdLst>
  <p:notesMasterIdLst>
    <p:notesMasterId r:id="rId13"/>
  </p:notesMasterIdLst>
  <p:handoutMasterIdLst>
    <p:handoutMasterId r:id="rId14"/>
  </p:handoutMasterIdLst>
  <p:sldIdLst>
    <p:sldId id="296" r:id="rId5"/>
    <p:sldId id="320" r:id="rId6"/>
    <p:sldId id="300" r:id="rId7"/>
    <p:sldId id="312" r:id="rId8"/>
    <p:sldId id="319" r:id="rId9"/>
    <p:sldId id="322" r:id="rId10"/>
    <p:sldId id="335" r:id="rId11"/>
    <p:sldId id="303" r:id="rId12"/>
  </p:sldIdLst>
  <p:sldSz cx="9144000" cy="5143500" type="screen16x9"/>
  <p:notesSz cx="9296400" cy="1472247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37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nzalez Guzman David Alonso (Codelco-Andina)" initials="GGDA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500F"/>
    <a:srgbClr val="EC5C2F"/>
    <a:srgbClr val="3195DA"/>
    <a:srgbClr val="EDEDED"/>
    <a:srgbClr val="666666"/>
    <a:srgbClr val="0098AA"/>
    <a:srgbClr val="75DFEC"/>
    <a:srgbClr val="008998"/>
    <a:srgbClr val="66C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7474" autoAdjust="0"/>
  </p:normalViewPr>
  <p:slideViewPr>
    <p:cSldViewPr snapToGrid="0" snapToObjects="1">
      <p:cViewPr varScale="1">
        <p:scale>
          <a:sx n="98" d="100"/>
          <a:sy n="98" d="100"/>
        </p:scale>
        <p:origin x="60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828" y="90"/>
      </p:cViewPr>
      <p:guideLst>
        <p:guide orient="horz" pos="4637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736124"/>
          </a:xfrm>
          <a:prstGeom prst="rect">
            <a:avLst/>
          </a:prstGeom>
        </p:spPr>
        <p:txBody>
          <a:bodyPr vert="horz" lIns="137242" tIns="68621" rIns="137242" bIns="68621" rtlCol="0"/>
          <a:lstStyle>
            <a:lvl1pPr algn="l">
              <a:defRPr sz="18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736124"/>
          </a:xfrm>
          <a:prstGeom prst="rect">
            <a:avLst/>
          </a:prstGeom>
        </p:spPr>
        <p:txBody>
          <a:bodyPr vert="horz" lIns="137242" tIns="68621" rIns="137242" bIns="68621" rtlCol="0"/>
          <a:lstStyle>
            <a:lvl1pPr algn="r">
              <a:defRPr sz="1800"/>
            </a:lvl1pPr>
          </a:lstStyle>
          <a:p>
            <a:fld id="{F516AE85-EC6B-FA46-A536-3880D224E2C7}" type="datetimeFigureOut">
              <a:rPr lang="es-ES" smtClean="0"/>
              <a:t>21/06/2020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13983796"/>
            <a:ext cx="4028440" cy="736124"/>
          </a:xfrm>
          <a:prstGeom prst="rect">
            <a:avLst/>
          </a:prstGeom>
        </p:spPr>
        <p:txBody>
          <a:bodyPr vert="horz" lIns="137242" tIns="68621" rIns="137242" bIns="68621" rtlCol="0" anchor="b"/>
          <a:lstStyle>
            <a:lvl1pPr algn="l">
              <a:defRPr sz="18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5809" y="13983796"/>
            <a:ext cx="4028440" cy="736124"/>
          </a:xfrm>
          <a:prstGeom prst="rect">
            <a:avLst/>
          </a:prstGeom>
        </p:spPr>
        <p:txBody>
          <a:bodyPr vert="horz" lIns="137242" tIns="68621" rIns="137242" bIns="68621" rtlCol="0" anchor="b"/>
          <a:lstStyle>
            <a:lvl1pPr algn="r">
              <a:defRPr sz="1800"/>
            </a:lvl1pPr>
          </a:lstStyle>
          <a:p>
            <a:fld id="{D3BB5964-3198-054B-A7D4-01D2F9A8F3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05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736124"/>
          </a:xfrm>
          <a:prstGeom prst="rect">
            <a:avLst/>
          </a:prstGeom>
        </p:spPr>
        <p:txBody>
          <a:bodyPr vert="horz" lIns="137242" tIns="68621" rIns="137242" bIns="68621" rtlCol="0"/>
          <a:lstStyle>
            <a:lvl1pPr algn="l">
              <a:defRPr sz="18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736124"/>
          </a:xfrm>
          <a:prstGeom prst="rect">
            <a:avLst/>
          </a:prstGeom>
        </p:spPr>
        <p:txBody>
          <a:bodyPr vert="horz" lIns="137242" tIns="68621" rIns="137242" bIns="68621" rtlCol="0"/>
          <a:lstStyle>
            <a:lvl1pPr algn="r">
              <a:defRPr sz="1800"/>
            </a:lvl1pPr>
          </a:lstStyle>
          <a:p>
            <a:fld id="{864ABF21-B12F-2A40-863B-327E430D26D1}" type="datetimeFigureOut">
              <a:rPr lang="es-ES" smtClean="0"/>
              <a:t>21/06/2020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57175" y="1104900"/>
            <a:ext cx="9810750" cy="5519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242" tIns="68621" rIns="137242" bIns="68621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0" y="6993176"/>
            <a:ext cx="7437120" cy="6625114"/>
          </a:xfrm>
          <a:prstGeom prst="rect">
            <a:avLst/>
          </a:prstGeom>
        </p:spPr>
        <p:txBody>
          <a:bodyPr vert="horz" lIns="137242" tIns="68621" rIns="137242" bIns="68621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983796"/>
            <a:ext cx="4028440" cy="736124"/>
          </a:xfrm>
          <a:prstGeom prst="rect">
            <a:avLst/>
          </a:prstGeom>
        </p:spPr>
        <p:txBody>
          <a:bodyPr vert="horz" lIns="137242" tIns="68621" rIns="137242" bIns="68621" rtlCol="0" anchor="b"/>
          <a:lstStyle>
            <a:lvl1pPr algn="l">
              <a:defRPr sz="18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809" y="13983796"/>
            <a:ext cx="4028440" cy="736124"/>
          </a:xfrm>
          <a:prstGeom prst="rect">
            <a:avLst/>
          </a:prstGeom>
        </p:spPr>
        <p:txBody>
          <a:bodyPr vert="horz" lIns="137242" tIns="68621" rIns="137242" bIns="68621" rtlCol="0" anchor="b"/>
          <a:lstStyle>
            <a:lvl1pPr algn="r">
              <a:defRPr sz="1800"/>
            </a:lvl1pPr>
          </a:lstStyle>
          <a:p>
            <a:fld id="{520D8B6B-3DEB-3E46-AC6C-D8E04D3D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898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="" xmlns:a16="http://schemas.microsoft.com/office/drawing/2014/main" id="{EA4783D8-75AC-478C-B2AA-C6B12532F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="" xmlns:a16="http://schemas.microsoft.com/office/drawing/2014/main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FDD3D3D-048D-4781-8FA1-24E75C021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4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322CFD26-02D2-4159-A811-AE4D5E5EE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3" y="964871"/>
            <a:ext cx="3845549" cy="731448"/>
          </a:xfrm>
          <a:prstGeom prst="rect">
            <a:avLst/>
          </a:prstGeom>
        </p:spPr>
      </p:pic>
      <p:pic>
        <p:nvPicPr>
          <p:cNvPr id="25" name="Imagen 24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AF552CCA-714E-4CD0-9F08-916AC5B5B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668" y="964871"/>
            <a:ext cx="3845549" cy="7314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="" xmlns:a16="http://schemas.microsoft.com/office/drawing/2014/main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="" xmlns:a16="http://schemas.microsoft.com/office/drawing/2014/main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="" xmlns:a16="http://schemas.microsoft.com/office/drawing/2014/main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="" xmlns:a16="http://schemas.microsoft.com/office/drawing/2014/main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15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284013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="" xmlns:a16="http://schemas.microsoft.com/office/drawing/2014/main" id="{EA4783D8-75AC-478C-B2AA-C6B12532F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="" xmlns:a16="http://schemas.microsoft.com/office/drawing/2014/main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3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6" y="4189316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9" y="4509740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FDD3D3D-048D-4781-8FA1-24E75C021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501" y="3396359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96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4E4DA74E-299F-4AB9-8182-276EFC644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4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56569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="" xmlns:a16="http://schemas.microsoft.com/office/drawing/2014/main" id="{889B2BA4-251F-4E9F-81B8-20DE0F6F6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1" y="2022578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="" xmlns:a16="http://schemas.microsoft.com/office/drawing/2014/main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1" y="2351241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2917356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AF792B5A-5B67-476A-BCB5-27BDF98C9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" y="0"/>
            <a:ext cx="914380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2067023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="" xmlns:a16="http://schemas.microsoft.com/office/drawing/2014/main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07952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E2251A91-8440-4B46-94A9-2EA8C215B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1" y="836614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60" y="1326206"/>
            <a:ext cx="4014209" cy="1598578"/>
          </a:xfrm>
        </p:spPr>
        <p:txBody>
          <a:bodyPr>
            <a:normAutofit/>
          </a:bodyPr>
          <a:lstStyle>
            <a:lvl1pPr marL="285743" indent="-285743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00995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5EBF9291-3FEC-4343-9A84-87A301B43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4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6" y="1316478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="" xmlns:a16="http://schemas.microsoft.com/office/drawing/2014/main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6" y="1481848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6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6" y="204929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6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6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6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6" y="3378738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1128739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1F7A3C64-ECBF-4789-AC47-F71E1DAA1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8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8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="" xmlns:a16="http://schemas.microsoft.com/office/drawing/2014/main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8" y="3378738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8" y="363205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7" y="388881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="" xmlns:a16="http://schemas.microsoft.com/office/drawing/2014/main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8" y="413446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103030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5" y="836614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6" y="204929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6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6" y="2616741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6" y="278211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6" y="328146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6" y="344683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6" y="394618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6" y="411155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4" y="114788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09956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4E4DA74E-299F-4AB9-8182-276EFC644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160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tabla, pájaro, dibujo&#10;&#10;Descripción generada automáticamente">
            <a:extLst>
              <a:ext uri="{FF2B5EF4-FFF2-40B4-BE49-F238E27FC236}">
                <a16:creationId xmlns="" xmlns:a16="http://schemas.microsoft.com/office/drawing/2014/main" id="{C4D24B3D-1EDD-4E64-8A05-F3C7CB3E0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3362638" cy="473412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5" y="836614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6" y="204929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6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6" y="2616741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6" y="278211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6" y="328146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6" y="344683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6" y="394618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6" y="411155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4" y="114788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="" xmlns:a16="http://schemas.microsoft.com/office/drawing/2014/main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1" y="2214665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21324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322CFD26-02D2-4159-A811-AE4D5E5EE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4" y="964871"/>
            <a:ext cx="3845549" cy="731448"/>
          </a:xfrm>
          <a:prstGeom prst="rect">
            <a:avLst/>
          </a:prstGeom>
        </p:spPr>
      </p:pic>
      <p:pic>
        <p:nvPicPr>
          <p:cNvPr id="25" name="Imagen 24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AF552CCA-714E-4CD0-9F08-916AC5B5B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669" y="964871"/>
            <a:ext cx="3845549" cy="7314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6" y="22134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9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3" y="1195488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="" xmlns:a16="http://schemas.microsoft.com/office/drawing/2014/main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2" y="1195488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="" xmlns:a16="http://schemas.microsoft.com/office/drawing/2014/main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9" y="3792561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="" xmlns:a16="http://schemas.microsoft.com/office/drawing/2014/main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4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="" xmlns:a16="http://schemas.microsoft.com/office/drawing/2014/main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4" y="3792561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13DE0897-BE4E-4DF6-99E1-72EAE30AA5F4}"/>
              </a:ext>
            </a:extLst>
          </p:cNvPr>
          <p:cNvCxnSpPr/>
          <p:nvPr userDrawn="1"/>
        </p:nvCxnSpPr>
        <p:spPr>
          <a:xfrm>
            <a:off x="4572000" y="1214847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352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6" y="22134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7" y="221343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1328808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="" xmlns:a16="http://schemas.microsoft.com/office/drawing/2014/main" id="{EA4783D8-75AC-478C-B2AA-C6B12532F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="" xmlns:a16="http://schemas.microsoft.com/office/drawing/2014/main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AFDD3D3D-048D-4781-8FA1-24E75C021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80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4E4DA74E-299F-4AB9-8182-276EFC644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7371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="" xmlns:a16="http://schemas.microsoft.com/office/drawing/2014/main" id="{889B2BA4-251F-4E9F-81B8-20DE0F6F6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="" xmlns:a16="http://schemas.microsoft.com/office/drawing/2014/main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106608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AF792B5A-5B67-476A-BCB5-27BDF98C9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067022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="" xmlns:a16="http://schemas.microsoft.com/office/drawing/2014/main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1664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E2251A91-8440-4B46-94A9-2EA8C215B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29877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5EBF9291-3FEC-4343-9A84-87A301B43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="" xmlns:a16="http://schemas.microsoft.com/office/drawing/2014/main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2640720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1F7A3C64-ECBF-4789-AC47-F71E1DAA1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="" xmlns:a16="http://schemas.microsoft.com/office/drawing/2014/main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="" xmlns:a16="http://schemas.microsoft.com/office/drawing/2014/main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298351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="" xmlns:a16="http://schemas.microsoft.com/office/drawing/2014/main" id="{889B2BA4-251F-4E9F-81B8-20DE0F6F6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="" xmlns:a16="http://schemas.microsoft.com/office/drawing/2014/main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424978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32729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tabla, pájaro, dibujo&#10;&#10;Descripción generada automáticamente">
            <a:extLst>
              <a:ext uri="{FF2B5EF4-FFF2-40B4-BE49-F238E27FC236}">
                <a16:creationId xmlns="" xmlns:a16="http://schemas.microsoft.com/office/drawing/2014/main" id="{C4D24B3D-1EDD-4E64-8A05-F3C7CB3E0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62638" cy="473412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="" xmlns:a16="http://schemas.microsoft.com/office/drawing/2014/main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20343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322CFD26-02D2-4159-A811-AE4D5E5EE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3" y="964871"/>
            <a:ext cx="3845549" cy="731448"/>
          </a:xfrm>
          <a:prstGeom prst="rect">
            <a:avLst/>
          </a:prstGeom>
        </p:spPr>
      </p:pic>
      <p:pic>
        <p:nvPicPr>
          <p:cNvPr id="25" name="Imagen 24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AF552CCA-714E-4CD0-9F08-916AC5B5B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668" y="964871"/>
            <a:ext cx="3845549" cy="7314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="" xmlns:a16="http://schemas.microsoft.com/office/drawing/2014/main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="" xmlns:a16="http://schemas.microsoft.com/office/drawing/2014/main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="" xmlns:a16="http://schemas.microsoft.com/office/drawing/2014/main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="" xmlns:a16="http://schemas.microsoft.com/office/drawing/2014/main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296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2466895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EA4783D8-75AC-478C-B2AA-C6B12532F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:a16="http://schemas.microsoft.com/office/drawing/2014/main" xmlns="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FDD3D3D-048D-4781-8FA1-24E75C021B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36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4E4DA74E-299F-4AB9-8182-276EFC644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85144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889B2BA4-251F-4E9F-81B8-20DE0F6F6F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0"/>
            <a:ext cx="9142095" cy="474709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xmlns="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1602945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AF792B5A-5B67-476A-BCB5-27BDF98C9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067022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2809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E2251A91-8440-4B46-94A9-2EA8C215B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7212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5EBF9291-3FEC-4343-9A84-87A301B43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996304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AF792B5A-5B67-476A-BCB5-27BDF98C9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067022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="" xmlns:a16="http://schemas.microsoft.com/office/drawing/2014/main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804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bujo, pájaro&#10;&#10;Descripción generada automáticamente">
            <a:extLst>
              <a:ext uri="{FF2B5EF4-FFF2-40B4-BE49-F238E27FC236}">
                <a16:creationId xmlns:a16="http://schemas.microsoft.com/office/drawing/2014/main" xmlns="" id="{1F7A3C64-ECBF-4789-AC47-F71E1DAA1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1010790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11235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tabla, pájaro, dibujo&#10;&#10;Descripción generada automáticamente">
            <a:extLst>
              <a:ext uri="{FF2B5EF4-FFF2-40B4-BE49-F238E27FC236}">
                <a16:creationId xmlns:a16="http://schemas.microsoft.com/office/drawing/2014/main" xmlns="" id="{C4D24B3D-1EDD-4E64-8A05-F3C7CB3E0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62638" cy="473412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9058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322CFD26-02D2-4159-A811-AE4D5E5EEC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83" y="964871"/>
            <a:ext cx="3845549" cy="731448"/>
          </a:xfrm>
          <a:prstGeom prst="rect">
            <a:avLst/>
          </a:prstGeom>
        </p:spPr>
      </p:pic>
      <p:pic>
        <p:nvPicPr>
          <p:cNvPr id="25" name="Imagen 24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AF552CCA-714E-4CD0-9F08-916AC5B5B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668" y="964871"/>
            <a:ext cx="3845549" cy="73144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xmlns="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700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1032077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E2251A91-8440-4B46-94A9-2EA8C215B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4991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5EBF9291-3FEC-4343-9A84-87A301B43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="" xmlns:a16="http://schemas.microsoft.com/office/drawing/2014/main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776843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bujo, pájaro&#10;&#10;Descripción generada automáticamente">
            <a:extLst>
              <a:ext uri="{FF2B5EF4-FFF2-40B4-BE49-F238E27FC236}">
                <a16:creationId xmlns="" xmlns:a16="http://schemas.microsoft.com/office/drawing/2014/main" id="{1F7A3C64-ECBF-4789-AC47-F71E1DAA1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" y="0"/>
            <a:ext cx="9143809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="" xmlns:a16="http://schemas.microsoft.com/office/drawing/2014/main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="" xmlns:a16="http://schemas.microsoft.com/office/drawing/2014/main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3707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1522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018" userDrawn="1">
          <p15:clr>
            <a:srgbClr val="FBAE40"/>
          </p15:clr>
        </p15:guide>
        <p15:guide id="4" orient="horz" pos="78" userDrawn="1">
          <p15:clr>
            <a:srgbClr val="FBAE40"/>
          </p15:clr>
        </p15:guide>
        <p15:guide id="5" orient="horz" pos="2913" userDrawn="1">
          <p15:clr>
            <a:srgbClr val="FBAE40"/>
          </p15:clr>
        </p15:guide>
        <p15:guide id="6" pos="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magen que contiene tabla, pájaro, dibujo&#10;&#10;Descripción generada automáticamente">
            <a:extLst>
              <a:ext uri="{FF2B5EF4-FFF2-40B4-BE49-F238E27FC236}">
                <a16:creationId xmlns="" xmlns:a16="http://schemas.microsoft.com/office/drawing/2014/main" id="{C4D24B3D-1EDD-4E64-8A05-F3C7CB3E0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62638" cy="4734128"/>
          </a:xfrm>
          <a:prstGeom prst="rect">
            <a:avLst/>
          </a:prstGeom>
        </p:spPr>
      </p:pic>
      <p:sp>
        <p:nvSpPr>
          <p:cNvPr id="6" name="Marcador de texto 2">
            <a:extLst>
              <a:ext uri="{FF2B5EF4-FFF2-40B4-BE49-F238E27FC236}">
                <a16:creationId xmlns="" xmlns:a16="http://schemas.microsoft.com/office/drawing/2014/main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="" xmlns:a16="http://schemas.microsoft.com/office/drawing/2014/main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="" xmlns:a16="http://schemas.microsoft.com/office/drawing/2014/main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="" xmlns:a16="http://schemas.microsoft.com/office/drawing/2014/main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="" xmlns:a16="http://schemas.microsoft.com/office/drawing/2014/main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="" xmlns:a16="http://schemas.microsoft.com/office/drawing/2014/main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="" xmlns:a16="http://schemas.microsoft.com/office/drawing/2014/main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="" xmlns:a16="http://schemas.microsoft.com/office/drawing/2014/main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7" name="Marcador de texto 2">
            <a:extLst>
              <a:ext uri="{FF2B5EF4-FFF2-40B4-BE49-F238E27FC236}">
                <a16:creationId xmlns="" xmlns:a16="http://schemas.microsoft.com/office/drawing/2014/main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180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6B79AB8B-4089-4472-BC61-ACE4C07644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C5E5545-8CA6-467A-BF1E-366A56D54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FAFF3E8F-5BFF-4A7A-915C-4D09F2136AD3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</a:t>
            </a:r>
            <a:r>
              <a:rPr lang="es-ES" sz="675" dirty="0">
                <a:solidFill>
                  <a:srgbClr val="666666"/>
                </a:solidFill>
                <a:latin typeface="+mj-lt"/>
              </a:rPr>
              <a:t> 2020 Codelco Chile. Todos los derechos reservados              </a:t>
            </a:r>
            <a:r>
              <a:rPr lang="es-ES" sz="675" dirty="0">
                <a:solidFill>
                  <a:srgbClr val="666666"/>
                </a:solidFill>
              </a:rPr>
              <a:t>USO INTERNO</a:t>
            </a:r>
            <a:endParaRPr lang="es-ES" sz="675" dirty="0">
              <a:solidFill>
                <a:srgbClr val="666666"/>
              </a:solidFill>
              <a:latin typeface="+mj-lt"/>
            </a:endParaRPr>
          </a:p>
          <a:p>
            <a:r>
              <a:rPr lang="es-CL" sz="1013" dirty="0"/>
              <a:t> </a:t>
            </a:r>
          </a:p>
        </p:txBody>
      </p:sp>
      <p:sp>
        <p:nvSpPr>
          <p:cNvPr id="14" name="Marcador de número de diapositiva 8">
            <a:extLst>
              <a:ext uri="{FF2B5EF4-FFF2-40B4-BE49-F238E27FC236}">
                <a16:creationId xmlns="" xmlns:a16="http://schemas.microsoft.com/office/drawing/2014/main" id="{F44B0468-533D-42D9-B44F-355891197CBD}"/>
              </a:ext>
            </a:extLst>
          </p:cNvPr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80B70E85-4691-4BBC-9126-D97554FB0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753" y="4787098"/>
            <a:ext cx="230546" cy="292101"/>
          </a:xfrm>
          <a:prstGeom prst="rect">
            <a:avLst/>
          </a:prstGeom>
        </p:spPr>
      </p:pic>
      <p:sp>
        <p:nvSpPr>
          <p:cNvPr id="16" name="CuadroTexto 15"/>
          <p:cNvSpPr txBox="1"/>
          <p:nvPr userDrawn="1"/>
        </p:nvSpPr>
        <p:spPr>
          <a:xfrm>
            <a:off x="448121" y="4826867"/>
            <a:ext cx="38715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>
                <a:solidFill>
                  <a:schemeClr val="bg1">
                    <a:lumMod val="50000"/>
                  </a:schemeClr>
                </a:solidFill>
              </a:rPr>
              <a:t>GERENCIA</a:t>
            </a:r>
            <a:r>
              <a:rPr lang="es-CL" sz="1000" b="1" baseline="0" dirty="0">
                <a:solidFill>
                  <a:schemeClr val="bg1">
                    <a:lumMod val="50000"/>
                  </a:schemeClr>
                </a:solidFill>
              </a:rPr>
              <a:t> DE SEGURIDAD Y SALUD OCUPACIONAL </a:t>
            </a:r>
            <a:r>
              <a:rPr lang="es-CL" sz="1000" b="0" baseline="0" dirty="0">
                <a:solidFill>
                  <a:schemeClr val="bg1">
                    <a:lumMod val="50000"/>
                  </a:schemeClr>
                </a:solidFill>
              </a:rPr>
              <a:t>| DIVISIÓN ANDINA</a:t>
            </a:r>
            <a:endParaRPr lang="es-CL" sz="10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5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49" r:id="rId8"/>
    <p:sldLayoutId id="2147483692" r:id="rId9"/>
    <p:sldLayoutId id="2147483693" r:id="rId10"/>
    <p:sldLayoutId id="2147483694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6B79AB8B-4089-4472-BC61-ACE4C07644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5786"/>
            <a:ext cx="9144000" cy="5177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C5E5545-8CA6-467A-BF1E-366A56D54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18" y="4784273"/>
            <a:ext cx="230546" cy="3592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FAFF3E8F-5BFF-4A7A-915C-4D09F2136AD3}"/>
              </a:ext>
            </a:extLst>
          </p:cNvPr>
          <p:cNvSpPr txBox="1"/>
          <p:nvPr userDrawn="1"/>
        </p:nvSpPr>
        <p:spPr>
          <a:xfrm>
            <a:off x="3814831" y="4852084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es-ES" sz="675" dirty="0">
                <a:solidFill>
                  <a:srgbClr val="666666"/>
                </a:solidFill>
              </a:rPr>
              <a:t>© 2020 Codelco Chile. Todos los derechos reservados              USO INTERNO</a:t>
            </a:r>
          </a:p>
          <a:p>
            <a:pPr defTabSz="457189"/>
            <a:r>
              <a:rPr lang="es-CL" sz="1013" dirty="0">
                <a:solidFill>
                  <a:srgbClr val="0072B1"/>
                </a:solidFill>
              </a:rPr>
              <a:t> </a:t>
            </a:r>
          </a:p>
        </p:txBody>
      </p:sp>
      <p:sp>
        <p:nvSpPr>
          <p:cNvPr id="14" name="Marcador de número de diapositiva 8">
            <a:extLst>
              <a:ext uri="{FF2B5EF4-FFF2-40B4-BE49-F238E27FC236}">
                <a16:creationId xmlns="" xmlns:a16="http://schemas.microsoft.com/office/drawing/2014/main" id="{F44B0468-533D-42D9-B44F-355891197CBD}"/>
              </a:ext>
            </a:extLst>
          </p:cNvPr>
          <p:cNvSpPr txBox="1">
            <a:spLocks/>
          </p:cNvSpPr>
          <p:nvPr userDrawn="1"/>
        </p:nvSpPr>
        <p:spPr>
          <a:xfrm>
            <a:off x="35927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80B70E85-4691-4BBC-9126-D97554FB0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753" y="4787099"/>
            <a:ext cx="230546" cy="292101"/>
          </a:xfrm>
          <a:prstGeom prst="rect">
            <a:avLst/>
          </a:prstGeom>
        </p:spPr>
      </p:pic>
      <p:sp>
        <p:nvSpPr>
          <p:cNvPr id="16" name="CuadroTexto 15"/>
          <p:cNvSpPr txBox="1"/>
          <p:nvPr userDrawn="1"/>
        </p:nvSpPr>
        <p:spPr>
          <a:xfrm>
            <a:off x="448121" y="4826868"/>
            <a:ext cx="39004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s-CL" sz="1000" b="1" dirty="0">
                <a:solidFill>
                  <a:srgbClr val="FFFFFF">
                    <a:lumMod val="50000"/>
                  </a:srgbClr>
                </a:solidFill>
              </a:rPr>
              <a:t>GERENCIA DE SEGURIDAD Y SALUD OCUPACIONAL </a:t>
            </a:r>
            <a:r>
              <a:rPr lang="es-CL" sz="1000" dirty="0">
                <a:solidFill>
                  <a:srgbClr val="FFFFFF">
                    <a:lumMod val="50000"/>
                  </a:srgbClr>
                </a:solidFill>
              </a:rPr>
              <a:t>| DIVISIÓN ANDINA</a:t>
            </a:r>
          </a:p>
        </p:txBody>
      </p:sp>
    </p:spTree>
    <p:extLst>
      <p:ext uri="{BB962C8B-B14F-4D97-AF65-F5344CB8AC3E}">
        <p14:creationId xmlns:p14="http://schemas.microsoft.com/office/powerpoint/2010/main" val="8250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6B79AB8B-4089-4472-BC61-ACE4C07644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C5E5545-8CA6-467A-BF1E-366A56D54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FAFF3E8F-5BFF-4A7A-915C-4D09F2136AD3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 2020 Codelco Chile. Todos los derechos reservados              USO INTERNO</a:t>
            </a:r>
          </a:p>
          <a:p>
            <a:r>
              <a:rPr lang="es-CL" sz="1013" dirty="0">
                <a:solidFill>
                  <a:srgbClr val="0072B1"/>
                </a:solidFill>
              </a:rPr>
              <a:t> </a:t>
            </a:r>
          </a:p>
        </p:txBody>
      </p:sp>
      <p:sp>
        <p:nvSpPr>
          <p:cNvPr id="14" name="Marcador de número de diapositiva 8">
            <a:extLst>
              <a:ext uri="{FF2B5EF4-FFF2-40B4-BE49-F238E27FC236}">
                <a16:creationId xmlns="" xmlns:a16="http://schemas.microsoft.com/office/drawing/2014/main" id="{F44B0468-533D-42D9-B44F-355891197CBD}"/>
              </a:ext>
            </a:extLst>
          </p:cNvPr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80B70E85-4691-4BBC-9126-D97554FB0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753" y="4787098"/>
            <a:ext cx="230546" cy="292101"/>
          </a:xfrm>
          <a:prstGeom prst="rect">
            <a:avLst/>
          </a:prstGeom>
        </p:spPr>
      </p:pic>
      <p:sp>
        <p:nvSpPr>
          <p:cNvPr id="16" name="CuadroTexto 15"/>
          <p:cNvSpPr txBox="1"/>
          <p:nvPr userDrawn="1"/>
        </p:nvSpPr>
        <p:spPr>
          <a:xfrm>
            <a:off x="448121" y="4826867"/>
            <a:ext cx="38715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>
                <a:solidFill>
                  <a:srgbClr val="FFFFFF">
                    <a:lumMod val="50000"/>
                  </a:srgbClr>
                </a:solidFill>
              </a:rPr>
              <a:t>GERENCIA DE SEGURIDAD Y SALUD OCUPACIONAL </a:t>
            </a:r>
            <a:r>
              <a:rPr lang="es-CL" sz="1000" dirty="0">
                <a:solidFill>
                  <a:srgbClr val="FFFFFF">
                    <a:lumMod val="50000"/>
                  </a:srgbClr>
                </a:solidFill>
              </a:rPr>
              <a:t>| DIVISIÓN ANDINA</a:t>
            </a:r>
          </a:p>
        </p:txBody>
      </p:sp>
    </p:spTree>
    <p:extLst>
      <p:ext uri="{BB962C8B-B14F-4D97-AF65-F5344CB8AC3E}">
        <p14:creationId xmlns:p14="http://schemas.microsoft.com/office/powerpoint/2010/main" val="69729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B79AB8B-4089-4472-BC61-ACE4C07644E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C5E5545-8CA6-467A-BF1E-366A56D54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AFF3E8F-5BFF-4A7A-915C-4D09F2136AD3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 2020 Codelco Chile. Todos los derechos reservados              USO INTERNO</a:t>
            </a:r>
          </a:p>
          <a:p>
            <a:r>
              <a:rPr lang="es-CL" sz="1013" dirty="0">
                <a:solidFill>
                  <a:srgbClr val="0072B1"/>
                </a:solidFill>
              </a:rPr>
              <a:t> </a:t>
            </a:r>
          </a:p>
        </p:txBody>
      </p:sp>
      <p:sp>
        <p:nvSpPr>
          <p:cNvPr id="14" name="Marcador de número de diapositiva 8">
            <a:extLst>
              <a:ext uri="{FF2B5EF4-FFF2-40B4-BE49-F238E27FC236}">
                <a16:creationId xmlns:a16="http://schemas.microsoft.com/office/drawing/2014/main" xmlns="" id="{F44B0468-533D-42D9-B44F-355891197CBD}"/>
              </a:ext>
            </a:extLst>
          </p:cNvPr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80B70E85-4691-4BBC-9126-D97554FB0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1753" y="4787098"/>
            <a:ext cx="230546" cy="292101"/>
          </a:xfrm>
          <a:prstGeom prst="rect">
            <a:avLst/>
          </a:prstGeom>
        </p:spPr>
      </p:pic>
      <p:sp>
        <p:nvSpPr>
          <p:cNvPr id="16" name="CuadroTexto 15"/>
          <p:cNvSpPr txBox="1"/>
          <p:nvPr userDrawn="1"/>
        </p:nvSpPr>
        <p:spPr>
          <a:xfrm>
            <a:off x="448121" y="4826867"/>
            <a:ext cx="38715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b="1" dirty="0">
                <a:solidFill>
                  <a:srgbClr val="FFFFFF">
                    <a:lumMod val="50000"/>
                  </a:srgbClr>
                </a:solidFill>
              </a:rPr>
              <a:t>GERENCIA DE SEGURIDAD Y SALUD OCUPACIONAL </a:t>
            </a:r>
            <a:r>
              <a:rPr lang="es-CL" sz="1000" dirty="0">
                <a:solidFill>
                  <a:srgbClr val="FFFFFF">
                    <a:lumMod val="50000"/>
                  </a:srgbClr>
                </a:solidFill>
              </a:rPr>
              <a:t>| DIVISIÓN ANDINA</a:t>
            </a:r>
          </a:p>
        </p:txBody>
      </p:sp>
    </p:spTree>
    <p:extLst>
      <p:ext uri="{BB962C8B-B14F-4D97-AF65-F5344CB8AC3E}">
        <p14:creationId xmlns:p14="http://schemas.microsoft.com/office/powerpoint/2010/main" val="60257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gsocup@codelco.cl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Captura de pantalla 2020-03-18 a la(s) 20.23.3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28" y="2305862"/>
            <a:ext cx="8570716" cy="1307072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307928" y="1646608"/>
            <a:ext cx="857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EC5C2F"/>
                </a:solidFill>
                <a:latin typeface="Calibri Light"/>
                <a:cs typeface="Calibri Light"/>
              </a:rPr>
              <a:t>ANDINA AVANZA PARA DETENER EL…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5517" y="4855779"/>
            <a:ext cx="2680138" cy="178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chemeClr val="bg1">
                    <a:lumMod val="50000"/>
                  </a:schemeClr>
                </a:solidFill>
              </a:rPr>
              <a:t>DIRECCIÓN DE COMUNICACIONES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07928" y="3487358"/>
            <a:ext cx="8570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EC5C2F"/>
                </a:solidFill>
                <a:latin typeface="Calibri Light"/>
                <a:cs typeface="Calibri Light"/>
              </a:rPr>
              <a:t>MEDIDAS ADOPTADAS EN DIVISIÓN ANDINA PARA EVITAR CONTAGIOS</a:t>
            </a:r>
            <a:endParaRPr lang="es-ES" sz="2800" dirty="0">
              <a:solidFill>
                <a:srgbClr val="EC5C2F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2052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Captura de pantalla 2020-03-18 a la(s) 20.23.3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351" y="479540"/>
            <a:ext cx="4323178" cy="659304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338353" y="181437"/>
            <a:ext cx="3941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ANDINA </a:t>
            </a:r>
            <a:r>
              <a:rPr lang="es-ES" sz="1400" b="1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AVANZA</a:t>
            </a:r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 PARA DETENER EL…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5517" y="4855779"/>
            <a:ext cx="2680138" cy="178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30D9EEF6-0076-426A-8D7C-7005B1A74EFF}"/>
              </a:ext>
            </a:extLst>
          </p:cNvPr>
          <p:cNvSpPr/>
          <p:nvPr/>
        </p:nvSpPr>
        <p:spPr>
          <a:xfrm>
            <a:off x="-218957" y="1138844"/>
            <a:ext cx="5978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defTabSz="914400">
              <a:tabLst>
                <a:tab pos="447675" algn="l"/>
                <a:tab pos="627063" algn="l"/>
              </a:tabLst>
            </a:pPr>
            <a:r>
              <a:rPr lang="es-ES" sz="2000" b="1" dirty="0" smtClean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Desinfección </a:t>
            </a:r>
            <a:r>
              <a:rPr lang="es-ES" sz="2000" b="1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" sz="2000" b="1" dirty="0" err="1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sanitización</a:t>
            </a:r>
            <a:r>
              <a:rPr lang="es-ES" sz="2000" b="1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smtClean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diaria </a:t>
            </a:r>
            <a:r>
              <a:rPr lang="es-ES" sz="2000" dirty="0" smtClean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s-ES" sz="2000" b="1" dirty="0" smtClean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smtClean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casinos</a:t>
            </a:r>
            <a:r>
              <a:rPr lang="es-ES" sz="2000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000" dirty="0" smtClean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buses, dormitorios</a:t>
            </a:r>
            <a:r>
              <a:rPr lang="es-ES" sz="2000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baños, </a:t>
            </a:r>
            <a:r>
              <a:rPr lang="es-ES" sz="2000" dirty="0" smtClean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casas de cambio, salas </a:t>
            </a:r>
            <a:r>
              <a:rPr lang="es-ES" sz="2000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 reuniones y </a:t>
            </a:r>
            <a:r>
              <a:rPr lang="es-ES" sz="2000" dirty="0" smtClean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áreas comunes en general.</a:t>
            </a:r>
            <a:endParaRPr lang="es-CL" sz="20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41" r="5650" b="26465"/>
          <a:stretch/>
        </p:blipFill>
        <p:spPr>
          <a:xfrm>
            <a:off x="3783186" y="2309519"/>
            <a:ext cx="1781035" cy="2261372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4607468" y="160657"/>
            <a:ext cx="4536536" cy="978187"/>
            <a:chOff x="200351" y="1198880"/>
            <a:chExt cx="8943650" cy="1287867"/>
          </a:xfrm>
          <a:solidFill>
            <a:srgbClr val="FF0000"/>
          </a:solidFill>
        </p:grpSpPr>
        <p:sp>
          <p:nvSpPr>
            <p:cNvPr id="16" name="Redondear rectángulo de esquina diagonal 15"/>
            <p:cNvSpPr/>
            <p:nvPr/>
          </p:nvSpPr>
          <p:spPr>
            <a:xfrm rot="16200000">
              <a:off x="4038403" y="-2618852"/>
              <a:ext cx="1267550" cy="8943647"/>
            </a:xfrm>
            <a:prstGeom prst="round2Diag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200351" y="1198880"/>
              <a:ext cx="8943642" cy="74168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4851526" y="201360"/>
            <a:ext cx="4202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smtClean="0">
                <a:solidFill>
                  <a:srgbClr val="FFFFFF"/>
                </a:solidFill>
                <a:cs typeface="Calibri"/>
              </a:rPr>
              <a:t>DESINFECCIÓN Y SANITIZACIÓN</a:t>
            </a:r>
            <a:endParaRPr lang="es-ES" sz="2800" b="1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/>
          <a:srcRect t="32151" b="21325"/>
          <a:stretch/>
        </p:blipFill>
        <p:spPr>
          <a:xfrm>
            <a:off x="7486734" y="1259116"/>
            <a:ext cx="1468420" cy="150374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/>
          <a:srcRect t="29503" b="15705"/>
          <a:stretch/>
        </p:blipFill>
        <p:spPr>
          <a:xfrm>
            <a:off x="7486734" y="2817610"/>
            <a:ext cx="1468420" cy="17532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16829" r="7797"/>
          <a:stretch/>
        </p:blipFill>
        <p:spPr>
          <a:xfrm>
            <a:off x="248882" y="2301815"/>
            <a:ext cx="1717622" cy="22788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25571" t="7413" r="20050" b="15802"/>
          <a:stretch/>
        </p:blipFill>
        <p:spPr>
          <a:xfrm>
            <a:off x="5702249" y="1265129"/>
            <a:ext cx="1755843" cy="33057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t="8937" b="20924"/>
          <a:stretch/>
        </p:blipFill>
        <p:spPr>
          <a:xfrm>
            <a:off x="2104531" y="2309519"/>
            <a:ext cx="1566707" cy="226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Captura de pantalla 2020-03-18 a la(s) 20.23.3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351" y="479540"/>
            <a:ext cx="4323178" cy="659304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242740" y="181437"/>
            <a:ext cx="403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ANDINA 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AVANZA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 PARA DETENER EL…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5517" y="4855779"/>
            <a:ext cx="2680138" cy="178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chemeClr val="bg1">
                    <a:lumMod val="50000"/>
                  </a:schemeClr>
                </a:solidFill>
              </a:rPr>
              <a:t>DIRECCIÓN DE COMUNICACIONES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30D9EEF6-0076-426A-8D7C-7005B1A74EFF}"/>
              </a:ext>
            </a:extLst>
          </p:cNvPr>
          <p:cNvSpPr/>
          <p:nvPr/>
        </p:nvSpPr>
        <p:spPr>
          <a:xfrm>
            <a:off x="199513" y="1187262"/>
            <a:ext cx="37347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defTabSz="9144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Turnos de colación de 30 minutos </a:t>
            </a:r>
            <a:r>
              <a:rPr lang="es-ES" sz="2400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 menos personas.</a:t>
            </a:r>
          </a:p>
          <a:p>
            <a:pPr marL="179388" indent="-179388" defTabSz="9144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 metro de distancia </a:t>
            </a:r>
            <a:r>
              <a:rPr lang="es-ES" sz="2400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entre personas en filas y mesas.</a:t>
            </a:r>
          </a:p>
          <a:p>
            <a:pPr marL="179388" indent="-179388" defTabSz="9144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Desayuno / onces </a:t>
            </a:r>
            <a:r>
              <a:rPr lang="es-ES" sz="2400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envasados</a:t>
            </a:r>
            <a:r>
              <a:rPr lang="es-ES" sz="2400" b="1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9388" indent="-179388" defTabSz="9144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Uso de pantallas </a:t>
            </a:r>
            <a:r>
              <a:rPr lang="es-ES" sz="2400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para información de medidas.</a:t>
            </a:r>
            <a:endParaRPr lang="es-ES" sz="2400" b="1" dirty="0">
              <a:solidFill>
                <a:srgbClr val="333333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50826" y="141965"/>
            <a:ext cx="4532546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  <a:latin typeface="Calibri Light"/>
                <a:cs typeface="Calibri Light"/>
              </a:rPr>
              <a:t>MENOR EXPOSICIÓN </a:t>
            </a:r>
          </a:p>
          <a:p>
            <a:pPr algn="r"/>
            <a:r>
              <a:rPr lang="es-ES" sz="2800" b="1" dirty="0">
                <a:solidFill>
                  <a:schemeClr val="bg1"/>
                </a:solidFill>
                <a:latin typeface="Calibri Light"/>
                <a:cs typeface="Calibri Light"/>
              </a:rPr>
              <a:t>EN CASINOS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00C13FE1-75F2-4526-99EB-945607C230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0633" y="1181685"/>
            <a:ext cx="1477207" cy="353796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D9C3AA73-92A7-432A-9297-17823AFC07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193" y="2795734"/>
            <a:ext cx="1107845" cy="196950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9F6D1566-6166-4148-AFD1-934A5BF05F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193" y="1164312"/>
            <a:ext cx="3406189" cy="153420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26" r="-3726"/>
          <a:stretch/>
        </p:blipFill>
        <p:spPr>
          <a:xfrm>
            <a:off x="5242667" y="2766753"/>
            <a:ext cx="2279176" cy="19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1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Captura de pantalla 2020-03-18 a la(s) 20.23.3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352" y="479540"/>
            <a:ext cx="4323178" cy="659304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276448" y="181437"/>
            <a:ext cx="400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ANDINA </a:t>
            </a:r>
            <a:r>
              <a:rPr lang="es-ES" sz="1400" b="1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AVANZA</a:t>
            </a:r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 PARA DETENER EL…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5518" y="4855780"/>
            <a:ext cx="2680138" cy="178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s-CL" sz="1100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550827" y="141966"/>
            <a:ext cx="4532546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r" defTabSz="457189"/>
            <a:r>
              <a:rPr lang="es-ES" sz="2800" b="1" dirty="0">
                <a:solidFill>
                  <a:srgbClr val="FFFFFF"/>
                </a:solidFill>
                <a:latin typeface="Calibri Light"/>
                <a:cs typeface="Calibri Light"/>
              </a:rPr>
              <a:t>CONTROL PREVENTIVO </a:t>
            </a:r>
          </a:p>
          <a:p>
            <a:pPr algn="r" defTabSz="457189"/>
            <a:r>
              <a:rPr lang="es-ES" sz="2800" b="1" dirty="0">
                <a:solidFill>
                  <a:srgbClr val="FFFFFF"/>
                </a:solidFill>
                <a:latin typeface="Calibri Light"/>
                <a:cs typeface="Calibri Light"/>
              </a:rPr>
              <a:t>DE TEMPERATURA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23978562-B126-4E8C-9385-3F183A7773DF}"/>
              </a:ext>
            </a:extLst>
          </p:cNvPr>
          <p:cNvSpPr/>
          <p:nvPr/>
        </p:nvSpPr>
        <p:spPr>
          <a:xfrm>
            <a:off x="4386201" y="1138844"/>
            <a:ext cx="468700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1" lvl="1" indent="-179384" defTabSz="685800">
              <a:buFont typeface="Arial" panose="020B0604020202020204" pitchFamily="34" charset="0"/>
              <a:buChar char="•"/>
            </a:pPr>
            <a:r>
              <a:rPr lang="es-CL" sz="1500" b="1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todas las personas </a:t>
            </a:r>
            <a:r>
              <a:rPr lang="es-CL" sz="1500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que ingresen a la División (DAND, VP y colaboradores).</a:t>
            </a:r>
          </a:p>
          <a:p>
            <a:pPr marL="268281" lvl="1" indent="-179384" defTabSz="685800">
              <a:buFont typeface="Arial" panose="020B0604020202020204" pitchFamily="34" charset="0"/>
              <a:buChar char="•"/>
            </a:pPr>
            <a:r>
              <a:rPr lang="es-CL" sz="1500" b="1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 terminales JM </a:t>
            </a:r>
            <a:r>
              <a:rPr lang="es-CL" sz="1500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para quienes suben en bus.</a:t>
            </a:r>
          </a:p>
          <a:p>
            <a:pPr marL="268281" lvl="1" indent="-179384" defTabSz="685800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 Piscicultura, Control 1, Ovejería y PMFC </a:t>
            </a:r>
            <a:r>
              <a:rPr lang="es-ES" sz="1500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quienes se desplazan en camionetas, camiones y otros.</a:t>
            </a:r>
          </a:p>
          <a:p>
            <a:pPr marL="268281" lvl="1" indent="-179384" defTabSz="685800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El personal contratista que pernocta en Saladillo</a:t>
            </a:r>
            <a:r>
              <a:rPr lang="es-ES" sz="1500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será controlado por su empresa, la cual reportará diariamente a su Administrador de contrato Codelco con copia a correo </a:t>
            </a:r>
            <a:r>
              <a:rPr lang="es-ES" sz="1500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segsocup@codelco.cl</a:t>
            </a:r>
            <a:endParaRPr lang="es-ES" sz="1500" dirty="0">
              <a:solidFill>
                <a:srgbClr val="333333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68281" lvl="1" indent="-179384" defTabSz="685800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El personal propio que pernocta en Saladillo: </a:t>
            </a:r>
            <a:endParaRPr lang="es-ES" sz="1500" dirty="0">
              <a:solidFill>
                <a:srgbClr val="333333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11181" lvl="2" indent="-179384" defTabSz="685800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Si sube en bus, previo a la jornada será llevado a Control 1.</a:t>
            </a:r>
          </a:p>
          <a:p>
            <a:pPr marL="611181" lvl="2" indent="-179384" defTabSz="685800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Si sube en camioneta, deberá ir a Control 1.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0120" y="3834548"/>
            <a:ext cx="1573414" cy="739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95" y="2022618"/>
            <a:ext cx="1920345" cy="2560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ángulo 11"/>
          <p:cNvSpPr/>
          <p:nvPr/>
        </p:nvSpPr>
        <p:spPr>
          <a:xfrm>
            <a:off x="924128" y="1172910"/>
            <a:ext cx="1507875" cy="707957"/>
          </a:xfrm>
          <a:prstGeom prst="rect">
            <a:avLst/>
          </a:prstGeom>
          <a:solidFill>
            <a:schemeClr val="bg1"/>
          </a:solidFill>
          <a:ln w="19050">
            <a:solidFill>
              <a:srgbClr val="EC5C2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CL">
              <a:solidFill>
                <a:srgbClr val="FFFFFF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11677" y="1172910"/>
            <a:ext cx="140819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s-CL" sz="1050" dirty="0">
                <a:solidFill>
                  <a:srgbClr val="106470">
                    <a:lumMod val="50000"/>
                  </a:srgbClr>
                </a:solidFill>
                <a:cs typeface="Calibri Light" panose="020F0302020204030204" pitchFamily="34" charset="0"/>
              </a:rPr>
              <a:t>Los controles serán realizados con termómetro digital, infrarrojo  o similar.</a:t>
            </a:r>
          </a:p>
          <a:p>
            <a:pPr algn="ctr" defTabSz="685800"/>
            <a:endParaRPr lang="es-CL" sz="1050" dirty="0">
              <a:solidFill>
                <a:srgbClr val="106470">
                  <a:lumMod val="50000"/>
                </a:srgbClr>
              </a:solidFill>
              <a:cs typeface="Calibri Light" panose="020F030202020403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1" t="3504" r="17621" b="4394"/>
          <a:stretch/>
        </p:blipFill>
        <p:spPr>
          <a:xfrm>
            <a:off x="2625922" y="2022617"/>
            <a:ext cx="1561106" cy="1679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ángulo 6"/>
          <p:cNvSpPr/>
          <p:nvPr/>
        </p:nvSpPr>
        <p:spPr>
          <a:xfrm>
            <a:off x="4523528" y="4158414"/>
            <a:ext cx="4549680" cy="370169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s-CL" sz="1350" b="1" dirty="0">
                <a:solidFill>
                  <a:srgbClr val="FFFFFF"/>
                </a:solidFill>
              </a:rPr>
              <a:t>EL CONTROL ES OBLIGATORIO PARA TOD@S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809">
            <a:off x="2361940" y="1072893"/>
            <a:ext cx="1195985" cy="11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6891581" y="1929921"/>
            <a:ext cx="2095893" cy="2652932"/>
          </a:xfrm>
          <a:prstGeom prst="ellipse">
            <a:avLst/>
          </a:prstGeom>
          <a:solidFill>
            <a:srgbClr val="E6500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453153" y="4835977"/>
            <a:ext cx="2807150" cy="238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CL" sz="1100" b="1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4210200" y="2145763"/>
            <a:ext cx="2539286" cy="1136824"/>
          </a:xfrm>
          <a:prstGeom prst="roundRect">
            <a:avLst/>
          </a:prstGeom>
          <a:solidFill>
            <a:srgbClr val="F4AA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grpSp>
        <p:nvGrpSpPr>
          <p:cNvPr id="31" name="Agrupar 30"/>
          <p:cNvGrpSpPr/>
          <p:nvPr/>
        </p:nvGrpSpPr>
        <p:grpSpPr>
          <a:xfrm>
            <a:off x="4607468" y="160657"/>
            <a:ext cx="4536536" cy="978187"/>
            <a:chOff x="200351" y="1198880"/>
            <a:chExt cx="8943650" cy="1287867"/>
          </a:xfrm>
        </p:grpSpPr>
        <p:sp>
          <p:nvSpPr>
            <p:cNvPr id="32" name="Redondear rectángulo de esquina diagonal 31"/>
            <p:cNvSpPr/>
            <p:nvPr/>
          </p:nvSpPr>
          <p:spPr>
            <a:xfrm rot="16200000">
              <a:off x="4038403" y="-2618852"/>
              <a:ext cx="1267550" cy="8943647"/>
            </a:xfrm>
            <a:prstGeom prst="round2DiagRect">
              <a:avLst/>
            </a:prstGeom>
            <a:solidFill>
              <a:srgbClr val="E65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200351" y="1198880"/>
              <a:ext cx="8943642" cy="741680"/>
            </a:xfrm>
            <a:prstGeom prst="rect">
              <a:avLst/>
            </a:prstGeom>
            <a:solidFill>
              <a:srgbClr val="E65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sp>
        <p:nvSpPr>
          <p:cNvPr id="34" name="CuadroTexto 33"/>
          <p:cNvSpPr txBox="1"/>
          <p:nvPr/>
        </p:nvSpPr>
        <p:spPr>
          <a:xfrm>
            <a:off x="4717915" y="255680"/>
            <a:ext cx="438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FFFF"/>
                </a:solidFill>
                <a:cs typeface="Calibri"/>
              </a:rPr>
              <a:t>¡</a:t>
            </a:r>
            <a:r>
              <a:rPr lang="es-ES" b="1" dirty="0" smtClean="0">
                <a:solidFill>
                  <a:srgbClr val="FFFFFF"/>
                </a:solidFill>
                <a:cs typeface="Calibri"/>
              </a:rPr>
              <a:t>CUIDA Y USA RESPONSABLEMENTE LOS ARTÍCULOS DE ASEO QUE SE TE ENTREGAN!</a:t>
            </a:r>
            <a:endParaRPr lang="es-ES" b="1" dirty="0">
              <a:solidFill>
                <a:srgbClr val="FFFFFF"/>
              </a:solidFill>
              <a:cs typeface="Calibri"/>
            </a:endParaRPr>
          </a:p>
        </p:txBody>
      </p:sp>
      <p:grpSp>
        <p:nvGrpSpPr>
          <p:cNvPr id="37" name="Agrupar 36"/>
          <p:cNvGrpSpPr/>
          <p:nvPr/>
        </p:nvGrpSpPr>
        <p:grpSpPr>
          <a:xfrm>
            <a:off x="3419934" y="2451296"/>
            <a:ext cx="613457" cy="522598"/>
            <a:chOff x="2128005" y="1700696"/>
            <a:chExt cx="569107" cy="484817"/>
          </a:xfrm>
          <a:solidFill>
            <a:srgbClr val="E6500F"/>
          </a:solidFill>
        </p:grpSpPr>
        <p:sp>
          <p:nvSpPr>
            <p:cNvPr id="38" name="Cheurón 37"/>
            <p:cNvSpPr/>
            <p:nvPr/>
          </p:nvSpPr>
          <p:spPr>
            <a:xfrm>
              <a:off x="2128005" y="1700696"/>
              <a:ext cx="335847" cy="484632"/>
            </a:xfrm>
            <a:prstGeom prst="chevron">
              <a:avLst>
                <a:gd name="adj" fmla="val 55889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  <p:sp>
          <p:nvSpPr>
            <p:cNvPr id="39" name="Cheurón 38"/>
            <p:cNvSpPr/>
            <p:nvPr/>
          </p:nvSpPr>
          <p:spPr>
            <a:xfrm>
              <a:off x="2361265" y="1700881"/>
              <a:ext cx="335847" cy="484632"/>
            </a:xfrm>
            <a:prstGeom prst="chevron">
              <a:avLst>
                <a:gd name="adj" fmla="val 55889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</p:grp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4303788" y="2172409"/>
            <a:ext cx="2348010" cy="108836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1500" b="1" kern="0" dirty="0" smtClean="0">
                <a:solidFill>
                  <a:srgbClr val="FFFFFF"/>
                </a:solidFill>
                <a:cs typeface="Calibri Light"/>
              </a:rPr>
              <a:t>Si lavaste tus manos con jabón antes de subir al bus, </a:t>
            </a:r>
          </a:p>
          <a:p>
            <a:pPr defTabSz="914400">
              <a:defRPr/>
            </a:pPr>
            <a:r>
              <a:rPr lang="es-CL" b="1" kern="0" dirty="0" smtClean="0">
                <a:solidFill>
                  <a:srgbClr val="FFFFFF"/>
                </a:solidFill>
                <a:cs typeface="Calibri Light"/>
              </a:rPr>
              <a:t>NO NECESITAS USAR ALCOHOL GEL.</a:t>
            </a:r>
          </a:p>
        </p:txBody>
      </p:sp>
      <p:pic>
        <p:nvPicPr>
          <p:cNvPr id="41" name="Imagen 40" descr="Captura de pantalla 2020-03-18 a la(s) 20.23.3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351" y="479540"/>
            <a:ext cx="4323178" cy="659304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276447" y="181437"/>
            <a:ext cx="400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ANDINA </a:t>
            </a:r>
            <a:r>
              <a:rPr lang="es-ES" sz="1400" b="1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AVANZA</a:t>
            </a:r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 PARA DETENER EL…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1877210" y="2282736"/>
            <a:ext cx="1566036" cy="85753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1700" b="1" kern="0" dirty="0" smtClean="0">
                <a:solidFill>
                  <a:srgbClr val="000000"/>
                </a:solidFill>
                <a:cs typeface="Calibri Light"/>
              </a:rPr>
              <a:t>DISPENSADOR DE ALCOHOL GEL EN BUSES</a:t>
            </a:r>
          </a:p>
        </p:txBody>
      </p:sp>
      <p:sp>
        <p:nvSpPr>
          <p:cNvPr id="55" name="Rectángulo redondeado 54"/>
          <p:cNvSpPr/>
          <p:nvPr/>
        </p:nvSpPr>
        <p:spPr>
          <a:xfrm>
            <a:off x="4210201" y="3484647"/>
            <a:ext cx="2539286" cy="1098206"/>
          </a:xfrm>
          <a:prstGeom prst="roundRect">
            <a:avLst/>
          </a:prstGeom>
          <a:solidFill>
            <a:srgbClr val="F4AA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4303788" y="3520175"/>
            <a:ext cx="2348010" cy="99603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1500" b="1" kern="0" dirty="0" smtClean="0">
                <a:solidFill>
                  <a:srgbClr val="FFFFFF"/>
                </a:solidFill>
                <a:cs typeface="Calibri Light"/>
              </a:rPr>
              <a:t>Úsalo solo si no puedes lavarte las manos con jabón. Recuerda guardar el frasco para tu siguiente subida.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1877210" y="3598985"/>
            <a:ext cx="1566036" cy="85753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1700" b="1" kern="0" dirty="0" smtClean="0">
                <a:solidFill>
                  <a:srgbClr val="000000"/>
                </a:solidFill>
                <a:cs typeface="Calibri Light"/>
              </a:rPr>
              <a:t>FRASCO PERSONAL DE ALCOHOL GEL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369646" y="1253688"/>
            <a:ext cx="8454467" cy="6882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2000" b="1" kern="0" dirty="0" smtClean="0">
                <a:solidFill>
                  <a:srgbClr val="000000"/>
                </a:solidFill>
                <a:cs typeface="Calibri Light"/>
              </a:rPr>
              <a:t>En esta emergencia sanitaria, los insumos de aseo e higiene son escasos. CUÍDALOS Y ÚSALOS RESPONSABLEMENTE. </a:t>
            </a:r>
            <a:r>
              <a:rPr lang="es-CL" sz="2000" b="1" kern="0" dirty="0" smtClean="0">
                <a:solidFill>
                  <a:srgbClr val="E6500F"/>
                </a:solidFill>
                <a:cs typeface="Calibri Light"/>
              </a:rPr>
              <a:t>GRACIAS POR TU AYUDA!</a:t>
            </a:r>
          </a:p>
        </p:txBody>
      </p:sp>
      <p:pic>
        <p:nvPicPr>
          <p:cNvPr id="2" name="Imagen 1" descr="IMG-20200327-WA00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1" y="2049647"/>
            <a:ext cx="1540305" cy="1348406"/>
          </a:xfrm>
          <a:prstGeom prst="rect">
            <a:avLst/>
          </a:prstGeom>
        </p:spPr>
      </p:pic>
      <p:grpSp>
        <p:nvGrpSpPr>
          <p:cNvPr id="27" name="Agrupar 26"/>
          <p:cNvGrpSpPr/>
          <p:nvPr/>
        </p:nvGrpSpPr>
        <p:grpSpPr>
          <a:xfrm>
            <a:off x="3419934" y="3767173"/>
            <a:ext cx="613457" cy="522598"/>
            <a:chOff x="2128005" y="1700696"/>
            <a:chExt cx="569107" cy="484817"/>
          </a:xfrm>
          <a:solidFill>
            <a:srgbClr val="E6500F"/>
          </a:solidFill>
        </p:grpSpPr>
        <p:sp>
          <p:nvSpPr>
            <p:cNvPr id="28" name="Cheurón 27"/>
            <p:cNvSpPr/>
            <p:nvPr/>
          </p:nvSpPr>
          <p:spPr>
            <a:xfrm>
              <a:off x="2128005" y="1700696"/>
              <a:ext cx="335847" cy="484632"/>
            </a:xfrm>
            <a:prstGeom prst="chevron">
              <a:avLst>
                <a:gd name="adj" fmla="val 55889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  <p:sp>
          <p:nvSpPr>
            <p:cNvPr id="29" name="Cheurón 28"/>
            <p:cNvSpPr/>
            <p:nvPr/>
          </p:nvSpPr>
          <p:spPr>
            <a:xfrm>
              <a:off x="2361265" y="1700881"/>
              <a:ext cx="335847" cy="484632"/>
            </a:xfrm>
            <a:prstGeom prst="chevron">
              <a:avLst>
                <a:gd name="adj" fmla="val 55889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</p:grpSp>
      <p:sp>
        <p:nvSpPr>
          <p:cNvPr id="44" name="CuadroTexto 43">
            <a:extLst>
              <a:ext uri="{FF2B5EF4-FFF2-40B4-BE49-F238E27FC236}">
                <a16:creationId xmlns="" xmlns:a16="http://schemas.microsoft.com/office/drawing/2014/main" id="{F7F40AC0-32C9-4F23-8EEB-BF7CF05871DB}"/>
              </a:ext>
            </a:extLst>
          </p:cNvPr>
          <p:cNvSpPr txBox="1"/>
          <p:nvPr/>
        </p:nvSpPr>
        <p:spPr bwMode="gray">
          <a:xfrm>
            <a:off x="6891580" y="2358932"/>
            <a:ext cx="2095893" cy="24118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algn="ctr" defTabSz="914400">
              <a:defRPr/>
            </a:pPr>
            <a:r>
              <a:rPr lang="es-CL" sz="2400" b="1" kern="0" dirty="0" smtClean="0">
                <a:solidFill>
                  <a:srgbClr val="FFFFFF"/>
                </a:solidFill>
                <a:cs typeface="Calibri Light"/>
              </a:rPr>
              <a:t>RECUERDA</a:t>
            </a:r>
          </a:p>
          <a:p>
            <a:pPr algn="ctr" defTabSz="914400">
              <a:defRPr/>
            </a:pPr>
            <a:r>
              <a:rPr lang="es-CL" sz="1600" b="1" kern="0" dirty="0" smtClean="0">
                <a:solidFill>
                  <a:srgbClr val="FFFFFF"/>
                </a:solidFill>
                <a:cs typeface="Calibri Light"/>
              </a:rPr>
              <a:t>El alcohol gel no reemplaza el lavado </a:t>
            </a:r>
          </a:p>
          <a:p>
            <a:pPr algn="ctr" defTabSz="914400">
              <a:defRPr/>
            </a:pPr>
            <a:r>
              <a:rPr lang="es-CL" sz="1600" b="1" kern="0" dirty="0" smtClean="0">
                <a:solidFill>
                  <a:srgbClr val="FFFFFF"/>
                </a:solidFill>
                <a:cs typeface="Calibri Light"/>
              </a:rPr>
              <a:t>de manos con jabón.</a:t>
            </a:r>
          </a:p>
          <a:p>
            <a:pPr algn="ctr" defTabSz="914400">
              <a:defRPr/>
            </a:pPr>
            <a:r>
              <a:rPr lang="es-CL" sz="1600" b="1" kern="0" dirty="0" smtClean="0">
                <a:solidFill>
                  <a:srgbClr val="FFFF00"/>
                </a:solidFill>
                <a:cs typeface="Calibri Light"/>
              </a:rPr>
              <a:t>Luego de 3 usos de Alcohol Gel debes lavarte las manos</a:t>
            </a:r>
          </a:p>
          <a:p>
            <a:pPr algn="ctr" defTabSz="914400">
              <a:defRPr/>
            </a:pPr>
            <a:endParaRPr lang="es-CL" sz="1600" b="1" kern="0" dirty="0">
              <a:solidFill>
                <a:srgbClr val="FFFFFF"/>
              </a:solidFill>
              <a:cs typeface="Calibri Light"/>
            </a:endParaRPr>
          </a:p>
          <a:p>
            <a:pPr algn="ctr" defTabSz="914400">
              <a:defRPr/>
            </a:pPr>
            <a:r>
              <a:rPr lang="es-CL" sz="1600" b="1" kern="0" dirty="0" smtClean="0">
                <a:solidFill>
                  <a:srgbClr val="FFFFFF"/>
                </a:solidFill>
                <a:cs typeface="Calibri Light"/>
              </a:rPr>
              <a:t> </a:t>
            </a:r>
          </a:p>
        </p:txBody>
      </p:sp>
      <p:pic>
        <p:nvPicPr>
          <p:cNvPr id="4" name="Imagen 3" descr="Sin títul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0" y="3437689"/>
            <a:ext cx="1540305" cy="109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1230726" y="3980312"/>
            <a:ext cx="7757271" cy="662252"/>
          </a:xfrm>
          <a:prstGeom prst="roundRect">
            <a:avLst/>
          </a:prstGeom>
          <a:solidFill>
            <a:srgbClr val="E6500F"/>
          </a:solidFill>
          <a:ln w="28575" cmpd="sng">
            <a:solidFill>
              <a:srgbClr val="0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9" name="Rectángulo 58"/>
          <p:cNvSpPr/>
          <p:nvPr/>
        </p:nvSpPr>
        <p:spPr>
          <a:xfrm>
            <a:off x="453153" y="4835977"/>
            <a:ext cx="2807150" cy="238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CL" sz="1100" b="1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grpSp>
        <p:nvGrpSpPr>
          <p:cNvPr id="31" name="Agrupar 30"/>
          <p:cNvGrpSpPr/>
          <p:nvPr/>
        </p:nvGrpSpPr>
        <p:grpSpPr>
          <a:xfrm>
            <a:off x="4607468" y="160657"/>
            <a:ext cx="4536536" cy="978187"/>
            <a:chOff x="200351" y="1198880"/>
            <a:chExt cx="8943650" cy="1287867"/>
          </a:xfrm>
        </p:grpSpPr>
        <p:sp>
          <p:nvSpPr>
            <p:cNvPr id="32" name="Redondear rectángulo de esquina diagonal 31"/>
            <p:cNvSpPr/>
            <p:nvPr/>
          </p:nvSpPr>
          <p:spPr>
            <a:xfrm rot="16200000">
              <a:off x="4038403" y="-2618852"/>
              <a:ext cx="1267550" cy="8943647"/>
            </a:xfrm>
            <a:prstGeom prst="round2DiagRect">
              <a:avLst/>
            </a:prstGeom>
            <a:solidFill>
              <a:srgbClr val="E65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200351" y="1198880"/>
              <a:ext cx="8943642" cy="741680"/>
            </a:xfrm>
            <a:prstGeom prst="rect">
              <a:avLst/>
            </a:prstGeom>
            <a:solidFill>
              <a:srgbClr val="E65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</p:grpSp>
      <p:sp>
        <p:nvSpPr>
          <p:cNvPr id="34" name="CuadroTexto 33"/>
          <p:cNvSpPr txBox="1"/>
          <p:nvPr/>
        </p:nvSpPr>
        <p:spPr>
          <a:xfrm>
            <a:off x="4607469" y="257358"/>
            <a:ext cx="4629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  <a:cs typeface="Calibri"/>
              </a:rPr>
              <a:t>CONTROL DE TEMPERATURA EN FAENA Y EN EL HOGAR</a:t>
            </a:r>
            <a:endParaRPr lang="es-ES" sz="2400" b="1" dirty="0">
              <a:solidFill>
                <a:srgbClr val="FFFFFF"/>
              </a:solidFill>
              <a:cs typeface="Calibri"/>
            </a:endParaRPr>
          </a:p>
        </p:txBody>
      </p:sp>
      <p:grpSp>
        <p:nvGrpSpPr>
          <p:cNvPr id="37" name="Agrupar 36"/>
          <p:cNvGrpSpPr/>
          <p:nvPr/>
        </p:nvGrpSpPr>
        <p:grpSpPr>
          <a:xfrm>
            <a:off x="2811894" y="2296318"/>
            <a:ext cx="613457" cy="522598"/>
            <a:chOff x="2128005" y="1700696"/>
            <a:chExt cx="569107" cy="484817"/>
          </a:xfrm>
          <a:solidFill>
            <a:srgbClr val="E6500F"/>
          </a:solidFill>
        </p:grpSpPr>
        <p:sp>
          <p:nvSpPr>
            <p:cNvPr id="38" name="Cheurón 37"/>
            <p:cNvSpPr/>
            <p:nvPr/>
          </p:nvSpPr>
          <p:spPr>
            <a:xfrm>
              <a:off x="2128005" y="1700696"/>
              <a:ext cx="335847" cy="484632"/>
            </a:xfrm>
            <a:prstGeom prst="chevron">
              <a:avLst>
                <a:gd name="adj" fmla="val 55889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  <p:sp>
          <p:nvSpPr>
            <p:cNvPr id="39" name="Cheurón 38"/>
            <p:cNvSpPr/>
            <p:nvPr/>
          </p:nvSpPr>
          <p:spPr>
            <a:xfrm>
              <a:off x="2361265" y="1700881"/>
              <a:ext cx="335847" cy="484632"/>
            </a:xfrm>
            <a:prstGeom prst="chevron">
              <a:avLst>
                <a:gd name="adj" fmla="val 55889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</p:grpSp>
      <p:pic>
        <p:nvPicPr>
          <p:cNvPr id="41" name="Imagen 40" descr="Captura de pantalla 2020-03-18 a la(s) 20.23.3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351" y="479540"/>
            <a:ext cx="4323178" cy="659304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276447" y="181437"/>
            <a:ext cx="400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ANDINA </a:t>
            </a:r>
            <a:r>
              <a:rPr lang="es-ES" sz="1400" b="1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AVANZA</a:t>
            </a:r>
            <a:r>
              <a:rPr lang="es-ES" sz="1400" dirty="0">
                <a:solidFill>
                  <a:srgbClr val="FFFFFF">
                    <a:lumMod val="50000"/>
                  </a:srgbClr>
                </a:solidFill>
                <a:latin typeface="Calibri Light"/>
                <a:cs typeface="Calibri Light"/>
              </a:rPr>
              <a:t> PARA DETENER EL…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F7F40AC0-32C9-4F23-8EEB-BF7CF05871DB}"/>
              </a:ext>
            </a:extLst>
          </p:cNvPr>
          <p:cNvSpPr txBox="1"/>
          <p:nvPr/>
        </p:nvSpPr>
        <p:spPr bwMode="gray">
          <a:xfrm>
            <a:off x="1566434" y="2262848"/>
            <a:ext cx="1259307" cy="5959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1700" b="1" kern="0" dirty="0" smtClean="0">
                <a:solidFill>
                  <a:srgbClr val="000000"/>
                </a:solidFill>
                <a:cs typeface="Calibri Light"/>
              </a:rPr>
              <a:t>SI ESTÁS EN FAENA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xmlns="" id="{F7F40AC0-32C9-4F23-8EEB-BF7CF05871DB}"/>
              </a:ext>
            </a:extLst>
          </p:cNvPr>
          <p:cNvSpPr txBox="1"/>
          <p:nvPr/>
        </p:nvSpPr>
        <p:spPr bwMode="gray">
          <a:xfrm>
            <a:off x="1566434" y="2989549"/>
            <a:ext cx="1259307" cy="5959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sz="1700" b="1" kern="0" dirty="0" smtClean="0">
                <a:solidFill>
                  <a:srgbClr val="000000"/>
                </a:solidFill>
                <a:cs typeface="Calibri Light"/>
              </a:rPr>
              <a:t>SI ESTÁS EN TU CASA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xmlns="" id="{F7F40AC0-32C9-4F23-8EEB-BF7CF05871DB}"/>
              </a:ext>
            </a:extLst>
          </p:cNvPr>
          <p:cNvSpPr txBox="1"/>
          <p:nvPr/>
        </p:nvSpPr>
        <p:spPr bwMode="gray">
          <a:xfrm>
            <a:off x="369646" y="1222166"/>
            <a:ext cx="8433885" cy="903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pPr defTabSz="914400">
              <a:defRPr/>
            </a:pPr>
            <a:r>
              <a:rPr lang="es-CL" b="1" kern="0" dirty="0" smtClean="0">
                <a:solidFill>
                  <a:srgbClr val="000000"/>
                </a:solidFill>
                <a:cs typeface="Calibri Light"/>
              </a:rPr>
              <a:t>Para detectar </a:t>
            </a:r>
            <a:r>
              <a:rPr lang="es-CL" b="1" u="sng" kern="0" dirty="0" smtClean="0">
                <a:solidFill>
                  <a:srgbClr val="000000"/>
                </a:solidFill>
                <a:cs typeface="Calibri Light"/>
              </a:rPr>
              <a:t>oportunamente </a:t>
            </a:r>
            <a:r>
              <a:rPr lang="es-CL" b="1" kern="0" dirty="0" smtClean="0">
                <a:solidFill>
                  <a:srgbClr val="000000"/>
                </a:solidFill>
                <a:cs typeface="Calibri Light"/>
              </a:rPr>
              <a:t>sospecha de contagio por COVID-19, desde este lunes 29 de marzo comenzaremos a entregar a todos los trabajadores(as) un termómetro digital para el </a:t>
            </a:r>
            <a:r>
              <a:rPr lang="es-CL" b="1" u="sng" kern="0" dirty="0" smtClean="0">
                <a:solidFill>
                  <a:srgbClr val="000000"/>
                </a:solidFill>
                <a:cs typeface="Calibri Light"/>
              </a:rPr>
              <a:t>auto-control de Temperatura</a:t>
            </a:r>
            <a:endParaRPr lang="es-CL" b="1" kern="0" dirty="0" smtClean="0">
              <a:solidFill>
                <a:srgbClr val="E6500F"/>
              </a:solidFill>
              <a:cs typeface="Calibri Light"/>
            </a:endParaRPr>
          </a:p>
        </p:txBody>
      </p:sp>
      <p:grpSp>
        <p:nvGrpSpPr>
          <p:cNvPr id="27" name="Agrupar 26"/>
          <p:cNvGrpSpPr/>
          <p:nvPr/>
        </p:nvGrpSpPr>
        <p:grpSpPr>
          <a:xfrm>
            <a:off x="2825741" y="3022647"/>
            <a:ext cx="613457" cy="522598"/>
            <a:chOff x="2128005" y="1700696"/>
            <a:chExt cx="569107" cy="484817"/>
          </a:xfrm>
          <a:solidFill>
            <a:srgbClr val="E6500F"/>
          </a:solidFill>
        </p:grpSpPr>
        <p:sp>
          <p:nvSpPr>
            <p:cNvPr id="28" name="Cheurón 27"/>
            <p:cNvSpPr/>
            <p:nvPr/>
          </p:nvSpPr>
          <p:spPr>
            <a:xfrm>
              <a:off x="2128005" y="1700696"/>
              <a:ext cx="335847" cy="484632"/>
            </a:xfrm>
            <a:prstGeom prst="chevron">
              <a:avLst>
                <a:gd name="adj" fmla="val 55889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  <p:sp>
          <p:nvSpPr>
            <p:cNvPr id="29" name="Cheurón 28"/>
            <p:cNvSpPr/>
            <p:nvPr/>
          </p:nvSpPr>
          <p:spPr>
            <a:xfrm>
              <a:off x="2361265" y="1700881"/>
              <a:ext cx="335847" cy="484632"/>
            </a:xfrm>
            <a:prstGeom prst="chevron">
              <a:avLst>
                <a:gd name="adj" fmla="val 55889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</p:grpSp>
      <p:pic>
        <p:nvPicPr>
          <p:cNvPr id="43" name="Imagen 42" descr="IMG-20200329-WA00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6" y="2255719"/>
            <a:ext cx="1088229" cy="1735542"/>
          </a:xfrm>
          <a:prstGeom prst="rect">
            <a:avLst/>
          </a:prstGeom>
          <a:ln>
            <a:noFill/>
          </a:ln>
        </p:spPr>
      </p:pic>
      <p:sp>
        <p:nvSpPr>
          <p:cNvPr id="45" name="CuadroTexto 44"/>
          <p:cNvSpPr txBox="1"/>
          <p:nvPr/>
        </p:nvSpPr>
        <p:spPr>
          <a:xfrm>
            <a:off x="3534606" y="2138999"/>
            <a:ext cx="2015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000000"/>
                </a:solidFill>
              </a:rPr>
              <a:t>Tómate la temperatura antes de salir de tu habitación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3534606" y="2901009"/>
            <a:ext cx="2015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000000"/>
                </a:solidFill>
              </a:rPr>
              <a:t>Tómate la temperatura antes de subir al turno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6223519" y="1962865"/>
            <a:ext cx="2809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Si tienes sobre 37.5° Celsius avisa a tu jefatura y dirígete al Policlínico más cercano.</a:t>
            </a:r>
            <a:endParaRPr lang="es-ES" sz="1400" dirty="0">
              <a:solidFill>
                <a:srgbClr val="000000"/>
              </a:solidFill>
            </a:endParaRPr>
          </a:p>
        </p:txBody>
      </p:sp>
      <p:grpSp>
        <p:nvGrpSpPr>
          <p:cNvPr id="49" name="Agrupar 48"/>
          <p:cNvGrpSpPr/>
          <p:nvPr/>
        </p:nvGrpSpPr>
        <p:grpSpPr>
          <a:xfrm>
            <a:off x="5528431" y="2296119"/>
            <a:ext cx="613457" cy="522598"/>
            <a:chOff x="2128005" y="1700696"/>
            <a:chExt cx="569107" cy="484817"/>
          </a:xfrm>
          <a:solidFill>
            <a:srgbClr val="E6500F"/>
          </a:solidFill>
        </p:grpSpPr>
        <p:sp>
          <p:nvSpPr>
            <p:cNvPr id="50" name="Cheurón 49"/>
            <p:cNvSpPr/>
            <p:nvPr/>
          </p:nvSpPr>
          <p:spPr>
            <a:xfrm>
              <a:off x="2128005" y="1700696"/>
              <a:ext cx="335847" cy="484632"/>
            </a:xfrm>
            <a:prstGeom prst="chevron">
              <a:avLst>
                <a:gd name="adj" fmla="val 55889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  <p:sp>
          <p:nvSpPr>
            <p:cNvPr id="51" name="Cheurón 50"/>
            <p:cNvSpPr/>
            <p:nvPr/>
          </p:nvSpPr>
          <p:spPr>
            <a:xfrm>
              <a:off x="2361265" y="1700881"/>
              <a:ext cx="335847" cy="484632"/>
            </a:xfrm>
            <a:prstGeom prst="chevron">
              <a:avLst>
                <a:gd name="adj" fmla="val 55889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</p:grpSp>
      <p:sp>
        <p:nvSpPr>
          <p:cNvPr id="52" name="CuadroTexto 51"/>
          <p:cNvSpPr txBox="1"/>
          <p:nvPr/>
        </p:nvSpPr>
        <p:spPr>
          <a:xfrm>
            <a:off x="6210810" y="2818717"/>
            <a:ext cx="28095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</a:rPr>
              <a:t>Si tienes sobre </a:t>
            </a:r>
            <a:r>
              <a:rPr lang="es-ES" sz="1400" dirty="0">
                <a:solidFill>
                  <a:srgbClr val="000000"/>
                </a:solidFill>
              </a:rPr>
              <a:t>37.5° </a:t>
            </a:r>
            <a:r>
              <a:rPr lang="es-ES" sz="1400" dirty="0" smtClean="0">
                <a:solidFill>
                  <a:srgbClr val="000000"/>
                </a:solidFill>
              </a:rPr>
              <a:t>Celsius </a:t>
            </a:r>
            <a:r>
              <a:rPr lang="es-ES" sz="1400" b="1" dirty="0" smtClean="0">
                <a:solidFill>
                  <a:srgbClr val="000000"/>
                </a:solidFill>
              </a:rPr>
              <a:t>NO SUBAS A TRABAJAR</a:t>
            </a:r>
            <a:r>
              <a:rPr lang="es-ES" sz="1400" dirty="0" smtClean="0">
                <a:solidFill>
                  <a:srgbClr val="000000"/>
                </a:solidFill>
              </a:rPr>
              <a:t>, avisa a tu jefatura y busca asistencia médica, especialmente si tienes síntomas respiratorios</a:t>
            </a:r>
            <a:endParaRPr lang="es-ES" sz="1200" dirty="0">
              <a:solidFill>
                <a:srgbClr val="000000"/>
              </a:solidFill>
            </a:endParaRPr>
          </a:p>
        </p:txBody>
      </p:sp>
      <p:grpSp>
        <p:nvGrpSpPr>
          <p:cNvPr id="53" name="Agrupar 52"/>
          <p:cNvGrpSpPr/>
          <p:nvPr/>
        </p:nvGrpSpPr>
        <p:grpSpPr>
          <a:xfrm>
            <a:off x="5528431" y="3019749"/>
            <a:ext cx="613457" cy="522598"/>
            <a:chOff x="2128005" y="1700696"/>
            <a:chExt cx="569107" cy="484817"/>
          </a:xfrm>
          <a:solidFill>
            <a:srgbClr val="E6500F"/>
          </a:solidFill>
        </p:grpSpPr>
        <p:sp>
          <p:nvSpPr>
            <p:cNvPr id="56" name="Cheurón 55"/>
            <p:cNvSpPr/>
            <p:nvPr/>
          </p:nvSpPr>
          <p:spPr>
            <a:xfrm>
              <a:off x="2128005" y="1700696"/>
              <a:ext cx="335847" cy="484632"/>
            </a:xfrm>
            <a:prstGeom prst="chevron">
              <a:avLst>
                <a:gd name="adj" fmla="val 55889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  <p:sp>
          <p:nvSpPr>
            <p:cNvPr id="57" name="Cheurón 56"/>
            <p:cNvSpPr/>
            <p:nvPr/>
          </p:nvSpPr>
          <p:spPr>
            <a:xfrm>
              <a:off x="2361265" y="1700881"/>
              <a:ext cx="335847" cy="484632"/>
            </a:xfrm>
            <a:prstGeom prst="chevron">
              <a:avLst>
                <a:gd name="adj" fmla="val 55889"/>
              </a:avLst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72B1"/>
                </a:solidFill>
              </a:endParaRPr>
            </a:p>
          </p:txBody>
        </p:sp>
      </p:grpSp>
      <p:sp>
        <p:nvSpPr>
          <p:cNvPr id="5" name="Elipse 4"/>
          <p:cNvSpPr/>
          <p:nvPr/>
        </p:nvSpPr>
        <p:spPr>
          <a:xfrm>
            <a:off x="276447" y="2267442"/>
            <a:ext cx="1088228" cy="1723819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 flipH="1">
            <a:off x="808135" y="3806433"/>
            <a:ext cx="12426" cy="32298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798610" y="4129414"/>
            <a:ext cx="38832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uadroTexto 57"/>
          <p:cNvSpPr txBox="1"/>
          <p:nvPr/>
        </p:nvSpPr>
        <p:spPr>
          <a:xfrm>
            <a:off x="1305880" y="3973385"/>
            <a:ext cx="10492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FF"/>
                </a:solidFill>
              </a:rPr>
              <a:t>DE FÁCIL USO:</a:t>
            </a:r>
          </a:p>
        </p:txBody>
      </p:sp>
      <p:sp>
        <p:nvSpPr>
          <p:cNvPr id="60" name="Elipse 59"/>
          <p:cNvSpPr/>
          <p:nvPr/>
        </p:nvSpPr>
        <p:spPr>
          <a:xfrm>
            <a:off x="2306160" y="4095706"/>
            <a:ext cx="431464" cy="431464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2315252" y="4070046"/>
            <a:ext cx="431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E6500F"/>
                </a:solidFill>
              </a:rPr>
              <a:t>1</a:t>
            </a:r>
            <a:endParaRPr lang="es-ES" sz="2200" b="1" dirty="0">
              <a:solidFill>
                <a:srgbClr val="E6500F"/>
              </a:solidFill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2682416" y="3942106"/>
            <a:ext cx="198654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FFFFFF"/>
                </a:solidFill>
              </a:rPr>
              <a:t>Pon el termómetro bajo tu axila en contacto directo con la piel</a:t>
            </a:r>
          </a:p>
        </p:txBody>
      </p:sp>
      <p:sp>
        <p:nvSpPr>
          <p:cNvPr id="66" name="Elipse 65"/>
          <p:cNvSpPr/>
          <p:nvPr/>
        </p:nvSpPr>
        <p:spPr>
          <a:xfrm>
            <a:off x="4471133" y="4088682"/>
            <a:ext cx="431464" cy="431464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4471132" y="4053978"/>
            <a:ext cx="431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E6500F"/>
                </a:solidFill>
              </a:rPr>
              <a:t>2</a:t>
            </a:r>
            <a:endParaRPr lang="es-ES" sz="2200" b="1" dirty="0">
              <a:solidFill>
                <a:srgbClr val="E6500F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4951260" y="4070837"/>
            <a:ext cx="15558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FFFFFF"/>
                </a:solidFill>
              </a:rPr>
              <a:t>Presiona el botón del termómetro</a:t>
            </a:r>
          </a:p>
        </p:txBody>
      </p:sp>
      <p:sp>
        <p:nvSpPr>
          <p:cNvPr id="69" name="Elipse 68"/>
          <p:cNvSpPr/>
          <p:nvPr/>
        </p:nvSpPr>
        <p:spPr>
          <a:xfrm>
            <a:off x="6378701" y="4080686"/>
            <a:ext cx="431464" cy="431464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6378700" y="4045982"/>
            <a:ext cx="431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E6500F"/>
                </a:solidFill>
              </a:rPr>
              <a:t>3</a:t>
            </a:r>
            <a:endParaRPr lang="es-ES" sz="2200" b="1" dirty="0">
              <a:solidFill>
                <a:srgbClr val="E6500F"/>
              </a:solidFill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6858828" y="3952179"/>
            <a:ext cx="219499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FFFFFF"/>
                </a:solidFill>
              </a:rPr>
              <a:t>Cuando escuches la alarma, podrás saber tu temperatura</a:t>
            </a:r>
          </a:p>
        </p:txBody>
      </p:sp>
    </p:spTree>
    <p:extLst>
      <p:ext uri="{BB962C8B-B14F-4D97-AF65-F5344CB8AC3E}">
        <p14:creationId xmlns:p14="http://schemas.microsoft.com/office/powerpoint/2010/main" val="42769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dondear rectángulo de esquina sencilla 49"/>
          <p:cNvSpPr/>
          <p:nvPr/>
        </p:nvSpPr>
        <p:spPr>
          <a:xfrm rot="10800000">
            <a:off x="170391" y="1364648"/>
            <a:ext cx="8973606" cy="3327564"/>
          </a:xfrm>
          <a:prstGeom prst="round1Rect">
            <a:avLst/>
          </a:prstGeom>
          <a:solidFill>
            <a:srgbClr val="0072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453153" y="4835977"/>
            <a:ext cx="2807150" cy="238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s-CL" sz="1100" b="1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  <p:sp>
        <p:nvSpPr>
          <p:cNvPr id="35" name="Redondear rectángulo de esquina sencilla 34"/>
          <p:cNvSpPr/>
          <p:nvPr/>
        </p:nvSpPr>
        <p:spPr>
          <a:xfrm rot="10800000">
            <a:off x="4587053" y="176453"/>
            <a:ext cx="4563712" cy="1009472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70391" y="189840"/>
            <a:ext cx="400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  <a:latin typeface="Calibri Light"/>
                <a:cs typeface="Calibri Light"/>
              </a:rPr>
              <a:t>ANDINA AVANZA PARA DETENER EL</a:t>
            </a:r>
            <a:endParaRPr lang="es-ES" dirty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587053" y="239042"/>
            <a:ext cx="4654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  <a:cs typeface="Calibri"/>
              </a:rPr>
              <a:t>POLICLINICO HILTON SE PREPARA PARA EL INVIERNO</a:t>
            </a:r>
            <a:endParaRPr lang="es-ES" sz="24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260767" y="1327428"/>
            <a:ext cx="2730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FFFFFF"/>
                </a:solidFill>
              </a:rPr>
              <a:t>Ampliamos el Policlínico Hilton</a:t>
            </a:r>
            <a:endParaRPr lang="es-ES" sz="2800" dirty="0">
              <a:solidFill>
                <a:srgbClr val="FFFFFF"/>
              </a:solidFill>
            </a:endParaRPr>
          </a:p>
        </p:txBody>
      </p:sp>
      <p:pic>
        <p:nvPicPr>
          <p:cNvPr id="4" name="Imagen 3" descr="image6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6" b="17338"/>
          <a:stretch/>
        </p:blipFill>
        <p:spPr>
          <a:xfrm>
            <a:off x="2990853" y="1408215"/>
            <a:ext cx="2655298" cy="2050458"/>
          </a:xfrm>
          <a:prstGeom prst="roundRect">
            <a:avLst>
              <a:gd name="adj" fmla="val 16667"/>
            </a:avLst>
          </a:prstGeom>
          <a:ln w="28575" cmpd="sng">
            <a:solidFill>
              <a:srgbClr val="FFFF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 descr="image3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9" t="6614" r="16991"/>
          <a:stretch/>
        </p:blipFill>
        <p:spPr>
          <a:xfrm>
            <a:off x="4562392" y="3540036"/>
            <a:ext cx="1117545" cy="1123468"/>
          </a:xfrm>
          <a:prstGeom prst="roundRect">
            <a:avLst>
              <a:gd name="adj" fmla="val 16667"/>
            </a:avLst>
          </a:prstGeom>
          <a:ln w="28575" cmpd="sng">
            <a:solidFill>
              <a:srgbClr val="FFFF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3" name="Redondear rectángulo de esquina sencilla 52"/>
          <p:cNvSpPr/>
          <p:nvPr/>
        </p:nvSpPr>
        <p:spPr>
          <a:xfrm rot="10800000" flipH="1">
            <a:off x="5727411" y="1417069"/>
            <a:ext cx="3293051" cy="558923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>
              <a:solidFill>
                <a:srgbClr val="FFFFFF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5811023" y="1428112"/>
            <a:ext cx="3140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000000"/>
                </a:solidFill>
              </a:rPr>
              <a:t>Nuevo ingreso </a:t>
            </a:r>
            <a:r>
              <a:rPr lang="es-ES" sz="1600" dirty="0" smtClean="0">
                <a:solidFill>
                  <a:srgbClr val="000000"/>
                </a:solidFill>
              </a:rPr>
              <a:t>para pacientes con síntomas respiratorios.</a:t>
            </a:r>
          </a:p>
        </p:txBody>
      </p:sp>
      <p:sp>
        <p:nvSpPr>
          <p:cNvPr id="58" name="Redondear rectángulo de esquina sencilla 57"/>
          <p:cNvSpPr/>
          <p:nvPr/>
        </p:nvSpPr>
        <p:spPr>
          <a:xfrm rot="10800000" flipH="1">
            <a:off x="5725124" y="2100602"/>
            <a:ext cx="3293051" cy="578962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>
              <a:solidFill>
                <a:srgbClr val="FFFFFF"/>
              </a:solidFill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5790816" y="2111648"/>
            <a:ext cx="3398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000000"/>
                </a:solidFill>
              </a:rPr>
              <a:t>Nuevas habitaciones </a:t>
            </a:r>
            <a:r>
              <a:rPr lang="es-ES" sz="1600" dirty="0" smtClean="0">
                <a:solidFill>
                  <a:srgbClr val="000000"/>
                </a:solidFill>
              </a:rPr>
              <a:t>de aislamiento para pacientes respiratorios</a:t>
            </a:r>
          </a:p>
        </p:txBody>
      </p:sp>
      <p:sp>
        <p:nvSpPr>
          <p:cNvPr id="67" name="Redondear rectángulo de esquina sencilla 66"/>
          <p:cNvSpPr/>
          <p:nvPr/>
        </p:nvSpPr>
        <p:spPr>
          <a:xfrm rot="10800000" flipH="1">
            <a:off x="5745631" y="4288594"/>
            <a:ext cx="3293051" cy="318821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>
              <a:solidFill>
                <a:srgbClr val="FFFFFF"/>
              </a:solidFill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5811023" y="4287987"/>
            <a:ext cx="3140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000000"/>
                </a:solidFill>
              </a:rPr>
              <a:t>Nueva Sala de Espera.</a:t>
            </a:r>
            <a:endParaRPr lang="es-ES" sz="1600" dirty="0" smtClean="0">
              <a:solidFill>
                <a:srgbClr val="000000"/>
              </a:solidFill>
            </a:endParaRPr>
          </a:p>
        </p:txBody>
      </p:sp>
      <p:sp>
        <p:nvSpPr>
          <p:cNvPr id="97" name="Redondear rectángulo de esquina sencilla 96"/>
          <p:cNvSpPr/>
          <p:nvPr/>
        </p:nvSpPr>
        <p:spPr>
          <a:xfrm rot="10800000" flipH="1">
            <a:off x="5736521" y="2792087"/>
            <a:ext cx="3293051" cy="578962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>
              <a:solidFill>
                <a:srgbClr val="FFFFFF"/>
              </a:solidFill>
            </a:endParaRPr>
          </a:p>
        </p:txBody>
      </p:sp>
      <p:sp>
        <p:nvSpPr>
          <p:cNvPr id="98" name="Rectángulo 97"/>
          <p:cNvSpPr/>
          <p:nvPr/>
        </p:nvSpPr>
        <p:spPr>
          <a:xfrm>
            <a:off x="5802214" y="2803133"/>
            <a:ext cx="303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000000"/>
                </a:solidFill>
              </a:rPr>
              <a:t>Refuerzo de stock de EPP</a:t>
            </a:r>
            <a:r>
              <a:rPr lang="es-ES" sz="1600" dirty="0" smtClean="0">
                <a:solidFill>
                  <a:srgbClr val="000000"/>
                </a:solidFill>
              </a:rPr>
              <a:t> para personal médico y pacientes.</a:t>
            </a:r>
          </a:p>
        </p:txBody>
      </p:sp>
      <p:sp>
        <p:nvSpPr>
          <p:cNvPr id="99" name="Redondear rectángulo de esquina sencilla 98"/>
          <p:cNvSpPr/>
          <p:nvPr/>
        </p:nvSpPr>
        <p:spPr>
          <a:xfrm rot="10800000" flipH="1">
            <a:off x="5736521" y="3540037"/>
            <a:ext cx="3293051" cy="578962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>
              <a:solidFill>
                <a:srgbClr val="FFFFFF"/>
              </a:solidFill>
            </a:endParaRPr>
          </a:p>
        </p:txBody>
      </p:sp>
      <p:sp>
        <p:nvSpPr>
          <p:cNvPr id="100" name="Rectángulo 99"/>
          <p:cNvSpPr/>
          <p:nvPr/>
        </p:nvSpPr>
        <p:spPr>
          <a:xfrm>
            <a:off x="5802214" y="3551083"/>
            <a:ext cx="303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000000"/>
                </a:solidFill>
              </a:rPr>
              <a:t>Refuerzo de insumos </a:t>
            </a:r>
            <a:r>
              <a:rPr lang="es-ES" sz="1600" dirty="0" smtClean="0">
                <a:solidFill>
                  <a:srgbClr val="000000"/>
                </a:solidFill>
              </a:rPr>
              <a:t>clínicos y medicamentos.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13600" y="2204812"/>
            <a:ext cx="203361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i="1" dirty="0" smtClean="0">
                <a:solidFill>
                  <a:srgbClr val="FFFFFF"/>
                </a:solidFill>
              </a:rPr>
              <a:t>“Ante la </a:t>
            </a:r>
            <a:r>
              <a:rPr lang="es-ES" sz="1400" i="1" dirty="0">
                <a:solidFill>
                  <a:srgbClr val="FFFFFF"/>
                </a:solidFill>
              </a:rPr>
              <a:t>coexistencia </a:t>
            </a:r>
            <a:endParaRPr lang="es-ES" sz="1400" i="1" dirty="0" smtClean="0">
              <a:solidFill>
                <a:srgbClr val="FFFFFF"/>
              </a:solidFill>
            </a:endParaRPr>
          </a:p>
          <a:p>
            <a:r>
              <a:rPr lang="es-ES" sz="1400" i="1" dirty="0" smtClean="0">
                <a:solidFill>
                  <a:srgbClr val="FFFFFF"/>
                </a:solidFill>
              </a:rPr>
              <a:t>de virus </a:t>
            </a:r>
            <a:r>
              <a:rPr lang="es-ES" sz="1400" i="1" dirty="0">
                <a:solidFill>
                  <a:srgbClr val="FFFFFF"/>
                </a:solidFill>
              </a:rPr>
              <a:t>habituales y el Coronavirus, </a:t>
            </a:r>
            <a:r>
              <a:rPr lang="es-ES" sz="1400" i="1" dirty="0" smtClean="0">
                <a:solidFill>
                  <a:srgbClr val="FFFFFF"/>
                </a:solidFill>
              </a:rPr>
              <a:t>lo </a:t>
            </a:r>
            <a:r>
              <a:rPr lang="es-ES" sz="1400" i="1" dirty="0">
                <a:solidFill>
                  <a:srgbClr val="FFFFFF"/>
                </a:solidFill>
              </a:rPr>
              <a:t>principal es </a:t>
            </a:r>
            <a:r>
              <a:rPr lang="es-ES" sz="1400" i="1" dirty="0" smtClean="0">
                <a:solidFill>
                  <a:srgbClr val="FFFFFF"/>
                </a:solidFill>
              </a:rPr>
              <a:t>el </a:t>
            </a:r>
            <a:r>
              <a:rPr lang="es-ES" sz="1400" b="1" i="1" dirty="0" smtClean="0">
                <a:solidFill>
                  <a:srgbClr val="FFFFFF"/>
                </a:solidFill>
              </a:rPr>
              <a:t>aislamiento </a:t>
            </a:r>
            <a:r>
              <a:rPr lang="es-ES" sz="1400" b="1" i="1" dirty="0">
                <a:solidFill>
                  <a:srgbClr val="FFFFFF"/>
                </a:solidFill>
              </a:rPr>
              <a:t>y segregación de pacientes que </a:t>
            </a:r>
            <a:r>
              <a:rPr lang="es-ES" sz="1400" b="1" i="1" dirty="0" smtClean="0">
                <a:solidFill>
                  <a:srgbClr val="FFFFFF"/>
                </a:solidFill>
              </a:rPr>
              <a:t>desarrollen </a:t>
            </a:r>
            <a:r>
              <a:rPr lang="es-ES" sz="1400" b="1" i="1" dirty="0">
                <a:solidFill>
                  <a:srgbClr val="FFFFFF"/>
                </a:solidFill>
              </a:rPr>
              <a:t>cuadros </a:t>
            </a:r>
            <a:r>
              <a:rPr lang="es-ES" sz="1400" b="1" i="1" dirty="0" smtClean="0">
                <a:solidFill>
                  <a:srgbClr val="FFFFFF"/>
                </a:solidFill>
              </a:rPr>
              <a:t>respiratorios</a:t>
            </a:r>
            <a:r>
              <a:rPr lang="es-ES" sz="1400" i="1" dirty="0" smtClean="0">
                <a:solidFill>
                  <a:srgbClr val="FFFFFF"/>
                </a:solidFill>
              </a:rPr>
              <a:t>, y a ello apuntan las nuevas dependencias del Policlínico Hilton”.</a:t>
            </a:r>
          </a:p>
        </p:txBody>
      </p:sp>
      <p:pic>
        <p:nvPicPr>
          <p:cNvPr id="9" name="Imagen 8" descr="Captura de pantalla 2020-04-12 a la(s) 13.50.4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t="7256" r="13744" b="13690"/>
          <a:stretch/>
        </p:blipFill>
        <p:spPr>
          <a:xfrm>
            <a:off x="293610" y="2297830"/>
            <a:ext cx="787144" cy="1103665"/>
          </a:xfrm>
          <a:prstGeom prst="roundRect">
            <a:avLst>
              <a:gd name="adj" fmla="val 16667"/>
            </a:avLst>
          </a:prstGeom>
          <a:ln>
            <a:solidFill>
              <a:srgbClr val="FFFF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ángulo 9"/>
          <p:cNvSpPr/>
          <p:nvPr/>
        </p:nvSpPr>
        <p:spPr>
          <a:xfrm>
            <a:off x="170391" y="3540036"/>
            <a:ext cx="972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rgbClr val="FFFFFF"/>
                </a:solidFill>
              </a:rPr>
              <a:t>Dr. </a:t>
            </a:r>
            <a:r>
              <a:rPr lang="es-ES" sz="1200" dirty="0" smtClean="0">
                <a:solidFill>
                  <a:srgbClr val="FFFFFF"/>
                </a:solidFill>
              </a:rPr>
              <a:t>J. </a:t>
            </a:r>
            <a:r>
              <a:rPr lang="es-ES" sz="1200" dirty="0">
                <a:solidFill>
                  <a:srgbClr val="FFFFFF"/>
                </a:solidFill>
              </a:rPr>
              <a:t>Ignacio Méndez, </a:t>
            </a:r>
          </a:p>
          <a:p>
            <a:pPr algn="ctr"/>
            <a:r>
              <a:rPr lang="es-ES" sz="1200" dirty="0">
                <a:solidFill>
                  <a:srgbClr val="FFFFFF"/>
                </a:solidFill>
              </a:rPr>
              <a:t>director SATEP</a:t>
            </a:r>
          </a:p>
        </p:txBody>
      </p:sp>
      <p:pic>
        <p:nvPicPr>
          <p:cNvPr id="11" name="Imagen 10" descr="image0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9" t="11741" r="15042" b="13312"/>
          <a:stretch/>
        </p:blipFill>
        <p:spPr>
          <a:xfrm>
            <a:off x="2990852" y="3540037"/>
            <a:ext cx="1514309" cy="1126988"/>
          </a:xfrm>
          <a:prstGeom prst="roundRect">
            <a:avLst>
              <a:gd name="adj" fmla="val 16667"/>
            </a:avLst>
          </a:prstGeom>
          <a:ln w="28575" cmpd="sng">
            <a:solidFill>
              <a:srgbClr val="FFFF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Imagen 26" descr="Captura de pantalla 2020-03-18 a la(s) 20.23.30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391" y="521259"/>
            <a:ext cx="4214345" cy="64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Captura de pantalla 2020-03-18 a la(s) 20.23.3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28" y="2305862"/>
            <a:ext cx="8570716" cy="1307072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307928" y="1646608"/>
            <a:ext cx="857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EC5C2F"/>
                </a:solidFill>
                <a:latin typeface="Calibri Light"/>
                <a:cs typeface="Calibri Light"/>
              </a:rPr>
              <a:t>ANDINA AVANZA PARA DETENER EL…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5517" y="4855779"/>
            <a:ext cx="2680138" cy="178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rgbClr val="FFFFFF">
                    <a:lumMod val="50000"/>
                  </a:srgbClr>
                </a:solidFill>
              </a:rPr>
              <a:t>DIRECCIÓN DE COMUNICACIONES</a:t>
            </a:r>
          </a:p>
        </p:txBody>
      </p:sp>
    </p:spTree>
    <p:extLst>
      <p:ext uri="{BB962C8B-B14F-4D97-AF65-F5344CB8AC3E}">
        <p14:creationId xmlns:p14="http://schemas.microsoft.com/office/powerpoint/2010/main" val="36305949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10" id="{5C8BBA32-541D-42D6-9896-2C43E56F46E3}" vid="{DD6EE1DC-FEDA-4141-8A7C-54739818507E}"/>
    </a:ext>
  </a:extLst>
</a:theme>
</file>

<file path=ppt/theme/theme2.xml><?xml version="1.0" encoding="utf-8"?>
<a:theme xmlns:a="http://schemas.openxmlformats.org/drawingml/2006/main" name="3_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10" id="{5C8BBA32-541D-42D6-9896-2C43E56F46E3}" vid="{DD6EE1DC-FEDA-4141-8A7C-54739818507E}"/>
    </a:ext>
  </a:extLst>
</a:theme>
</file>

<file path=ppt/theme/theme3.xml><?xml version="1.0" encoding="utf-8"?>
<a:theme xmlns:a="http://schemas.openxmlformats.org/drawingml/2006/main" name="6_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10" id="{5C8BBA32-541D-42D6-9896-2C43E56F46E3}" vid="{DD6EE1DC-FEDA-4141-8A7C-54739818507E}"/>
    </a:ext>
  </a:extLst>
</a:theme>
</file>

<file path=ppt/theme/theme4.xml><?xml version="1.0" encoding="utf-8"?>
<a:theme xmlns:a="http://schemas.openxmlformats.org/drawingml/2006/main" name="12_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10" id="{5C8BBA32-541D-42D6-9896-2C43E56F46E3}" vid="{DD6EE1DC-FEDA-4141-8A7C-54739818507E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NARANJO I</Template>
  <TotalTime>25369</TotalTime>
  <Words>623</Words>
  <Application>Microsoft Office PowerPoint</Application>
  <PresentationFormat>Presentación en pantalla (16:9)</PresentationFormat>
  <Paragraphs>75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de Office</vt:lpstr>
      <vt:lpstr>3_Tema de Office</vt:lpstr>
      <vt:lpstr>6_Tema de Office</vt:lpstr>
      <vt:lpstr>12_Tema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CODELCO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Tolmo Pacheco Cecilia (Codelco-Casa Matriz)</dc:creator>
  <cp:keywords/>
  <dc:description/>
  <cp:lastModifiedBy>Subercaseaux Tricallotis Juan Jose (Codelco-Andina)</cp:lastModifiedBy>
  <cp:revision>217</cp:revision>
  <cp:lastPrinted>2020-03-14T10:12:47Z</cp:lastPrinted>
  <dcterms:created xsi:type="dcterms:W3CDTF">2020-01-24T16:22:18Z</dcterms:created>
  <dcterms:modified xsi:type="dcterms:W3CDTF">2020-06-21T16:54:35Z</dcterms:modified>
  <cp:category>copper29</cp:category>
</cp:coreProperties>
</file>