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9" r:id="rId2"/>
    <p:sldMasterId id="2147483731" r:id="rId3"/>
    <p:sldMasterId id="2147483743" r:id="rId4"/>
    <p:sldMasterId id="2147483755" r:id="rId5"/>
    <p:sldMasterId id="2147483767" r:id="rId6"/>
    <p:sldMasterId id="2147483779" r:id="rId7"/>
    <p:sldMasterId id="2147483791" r:id="rId8"/>
    <p:sldMasterId id="2147483803" r:id="rId9"/>
    <p:sldMasterId id="2147483815" r:id="rId10"/>
    <p:sldMasterId id="2147483827" r:id="rId11"/>
    <p:sldMasterId id="2147483851" r:id="rId12"/>
    <p:sldMasterId id="2147483863" r:id="rId13"/>
    <p:sldMasterId id="2147483875" r:id="rId14"/>
    <p:sldMasterId id="2147483887" r:id="rId15"/>
    <p:sldMasterId id="2147483899" r:id="rId16"/>
    <p:sldMasterId id="2147483911" r:id="rId17"/>
    <p:sldMasterId id="2147483923" r:id="rId18"/>
    <p:sldMasterId id="2147483947" r:id="rId19"/>
    <p:sldMasterId id="2147483959" r:id="rId20"/>
    <p:sldMasterId id="2147483971" r:id="rId21"/>
  </p:sldMasterIdLst>
  <p:notesMasterIdLst>
    <p:notesMasterId r:id="rId54"/>
  </p:notesMasterIdLst>
  <p:handoutMasterIdLst>
    <p:handoutMasterId r:id="rId55"/>
  </p:handoutMasterIdLst>
  <p:sldIdLst>
    <p:sldId id="296" r:id="rId22"/>
    <p:sldId id="320" r:id="rId23"/>
    <p:sldId id="323" r:id="rId24"/>
    <p:sldId id="300" r:id="rId25"/>
    <p:sldId id="312" r:id="rId26"/>
    <p:sldId id="313" r:id="rId27"/>
    <p:sldId id="314" r:id="rId28"/>
    <p:sldId id="315" r:id="rId29"/>
    <p:sldId id="316" r:id="rId30"/>
    <p:sldId id="318" r:id="rId31"/>
    <p:sldId id="319" r:id="rId32"/>
    <p:sldId id="326" r:id="rId33"/>
    <p:sldId id="322" r:id="rId34"/>
    <p:sldId id="327" r:id="rId35"/>
    <p:sldId id="328" r:id="rId36"/>
    <p:sldId id="329" r:id="rId37"/>
    <p:sldId id="332" r:id="rId38"/>
    <p:sldId id="333" r:id="rId39"/>
    <p:sldId id="330" r:id="rId40"/>
    <p:sldId id="335" r:id="rId41"/>
    <p:sldId id="337" r:id="rId42"/>
    <p:sldId id="336" r:id="rId43"/>
    <p:sldId id="339" r:id="rId44"/>
    <p:sldId id="338" r:id="rId45"/>
    <p:sldId id="341" r:id="rId46"/>
    <p:sldId id="342" r:id="rId47"/>
    <p:sldId id="343" r:id="rId48"/>
    <p:sldId id="344" r:id="rId49"/>
    <p:sldId id="346" r:id="rId50"/>
    <p:sldId id="347" r:id="rId51"/>
    <p:sldId id="348" r:id="rId52"/>
    <p:sldId id="303" r:id="rId53"/>
  </p:sldIdLst>
  <p:sldSz cx="9144000" cy="5143500" type="screen16x9"/>
  <p:notesSz cx="9296400" cy="14722475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637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nzalez Guzman David Alonso (Codelco-Andina)" initials="GGDA(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500F"/>
    <a:srgbClr val="EC5C2F"/>
    <a:srgbClr val="3195DA"/>
    <a:srgbClr val="EDEDED"/>
    <a:srgbClr val="666666"/>
    <a:srgbClr val="0098AA"/>
    <a:srgbClr val="75DFEC"/>
    <a:srgbClr val="008998"/>
    <a:srgbClr val="66C1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Énfasis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7474" autoAdjust="0"/>
  </p:normalViewPr>
  <p:slideViewPr>
    <p:cSldViewPr snapToGrid="0" snapToObjects="1">
      <p:cViewPr varScale="1">
        <p:scale>
          <a:sx n="98" d="100"/>
          <a:sy n="98" d="100"/>
        </p:scale>
        <p:origin x="600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4" d="100"/>
          <a:sy n="84" d="100"/>
        </p:scale>
        <p:origin x="3828" y="90"/>
      </p:cViewPr>
      <p:guideLst>
        <p:guide orient="horz" pos="4637"/>
        <p:guide pos="29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736124"/>
          </a:xfrm>
          <a:prstGeom prst="rect">
            <a:avLst/>
          </a:prstGeom>
        </p:spPr>
        <p:txBody>
          <a:bodyPr vert="horz" lIns="137242" tIns="68621" rIns="137242" bIns="68621" rtlCol="0"/>
          <a:lstStyle>
            <a:lvl1pPr algn="l">
              <a:defRPr sz="18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736124"/>
          </a:xfrm>
          <a:prstGeom prst="rect">
            <a:avLst/>
          </a:prstGeom>
        </p:spPr>
        <p:txBody>
          <a:bodyPr vert="horz" lIns="137242" tIns="68621" rIns="137242" bIns="68621" rtlCol="0"/>
          <a:lstStyle>
            <a:lvl1pPr algn="r">
              <a:defRPr sz="1800"/>
            </a:lvl1pPr>
          </a:lstStyle>
          <a:p>
            <a:fld id="{F516AE85-EC6B-FA46-A536-3880D224E2C7}" type="datetimeFigureOut">
              <a:rPr lang="es-ES" smtClean="0"/>
              <a:t>21/06/2020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13983796"/>
            <a:ext cx="4028440" cy="736124"/>
          </a:xfrm>
          <a:prstGeom prst="rect">
            <a:avLst/>
          </a:prstGeom>
        </p:spPr>
        <p:txBody>
          <a:bodyPr vert="horz" lIns="137242" tIns="68621" rIns="137242" bIns="68621" rtlCol="0" anchor="b"/>
          <a:lstStyle>
            <a:lvl1pPr algn="l">
              <a:defRPr sz="18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265809" y="13983796"/>
            <a:ext cx="4028440" cy="736124"/>
          </a:xfrm>
          <a:prstGeom prst="rect">
            <a:avLst/>
          </a:prstGeom>
        </p:spPr>
        <p:txBody>
          <a:bodyPr vert="horz" lIns="137242" tIns="68621" rIns="137242" bIns="68621" rtlCol="0" anchor="b"/>
          <a:lstStyle>
            <a:lvl1pPr algn="r">
              <a:defRPr sz="1800"/>
            </a:lvl1pPr>
          </a:lstStyle>
          <a:p>
            <a:fld id="{D3BB5964-3198-054B-A7D4-01D2F9A8F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8051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736124"/>
          </a:xfrm>
          <a:prstGeom prst="rect">
            <a:avLst/>
          </a:prstGeom>
        </p:spPr>
        <p:txBody>
          <a:bodyPr vert="horz" lIns="137242" tIns="68621" rIns="137242" bIns="68621" rtlCol="0"/>
          <a:lstStyle>
            <a:lvl1pPr algn="l">
              <a:defRPr sz="18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736124"/>
          </a:xfrm>
          <a:prstGeom prst="rect">
            <a:avLst/>
          </a:prstGeom>
        </p:spPr>
        <p:txBody>
          <a:bodyPr vert="horz" lIns="137242" tIns="68621" rIns="137242" bIns="68621" rtlCol="0"/>
          <a:lstStyle>
            <a:lvl1pPr algn="r">
              <a:defRPr sz="1800"/>
            </a:lvl1pPr>
          </a:lstStyle>
          <a:p>
            <a:fld id="{864ABF21-B12F-2A40-863B-327E430D26D1}" type="datetimeFigureOut">
              <a:rPr lang="es-ES" smtClean="0"/>
              <a:t>21/06/2020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-257175" y="1104900"/>
            <a:ext cx="9810750" cy="5519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242" tIns="68621" rIns="137242" bIns="68621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29640" y="6993176"/>
            <a:ext cx="7437120" cy="6625114"/>
          </a:xfrm>
          <a:prstGeom prst="rect">
            <a:avLst/>
          </a:prstGeom>
        </p:spPr>
        <p:txBody>
          <a:bodyPr vert="horz" lIns="137242" tIns="68621" rIns="137242" bIns="68621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3983796"/>
            <a:ext cx="4028440" cy="736124"/>
          </a:xfrm>
          <a:prstGeom prst="rect">
            <a:avLst/>
          </a:prstGeom>
        </p:spPr>
        <p:txBody>
          <a:bodyPr vert="horz" lIns="137242" tIns="68621" rIns="137242" bIns="68621" rtlCol="0" anchor="b"/>
          <a:lstStyle>
            <a:lvl1pPr algn="l">
              <a:defRPr sz="18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265809" y="13983796"/>
            <a:ext cx="4028440" cy="736124"/>
          </a:xfrm>
          <a:prstGeom prst="rect">
            <a:avLst/>
          </a:prstGeom>
        </p:spPr>
        <p:txBody>
          <a:bodyPr vert="horz" lIns="137242" tIns="68621" rIns="137242" bIns="68621" rtlCol="0" anchor="b"/>
          <a:lstStyle>
            <a:lvl1pPr algn="r">
              <a:defRPr sz="1800"/>
            </a:lvl1pPr>
          </a:lstStyle>
          <a:p>
            <a:fld id="{520D8B6B-3DEB-3E46-AC6C-D8E04D3D03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8988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:a16="http://schemas.microsoft.com/office/drawing/2014/main" xmlns="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:a16="http://schemas.microsoft.com/office/drawing/2014/main" xmlns="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2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4189315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8" y="4509739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0" y="3396358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43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3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8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8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2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xmlns="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1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xmlns="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8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xmlns="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3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3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3DE0897-BE4E-4DF6-99E1-72EAE30AA5F4}"/>
              </a:ext>
            </a:extLst>
          </p:cNvPr>
          <p:cNvCxnSpPr/>
          <p:nvPr userDrawn="1"/>
        </p:nvCxnSpPr>
        <p:spPr>
          <a:xfrm>
            <a:off x="4572000" y="1214846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615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:a16="http://schemas.microsoft.com/office/drawing/2014/main" xmlns="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:a16="http://schemas.microsoft.com/office/drawing/2014/main" xmlns="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2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4189315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8" y="4509739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0" y="3396358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790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3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15162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2022577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0" y="2351240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1371337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7022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69455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0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59" y="1326205"/>
            <a:ext cx="4014209" cy="1598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34521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5" y="131647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5" y="148184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5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5" y="204929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5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5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5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5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370487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7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7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7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7" y="363205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6" y="388881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7" y="413446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2341097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28266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:a16="http://schemas.microsoft.com/office/drawing/2014/main" xmlns="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0" y="2214664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44616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3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8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8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2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xmlns="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1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xmlns="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8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xmlns="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3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3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3DE0897-BE4E-4DF6-99E1-72EAE30AA5F4}"/>
              </a:ext>
            </a:extLst>
          </p:cNvPr>
          <p:cNvCxnSpPr/>
          <p:nvPr userDrawn="1"/>
        </p:nvCxnSpPr>
        <p:spPr>
          <a:xfrm>
            <a:off x="4572000" y="1214846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203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6" y="221342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284013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6" y="221342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3678850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="" xmlns:a16="http://schemas.microsoft.com/office/drawing/2014/main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="" xmlns:a16="http://schemas.microsoft.com/office/drawing/2014/main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2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4189315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8" y="4509739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0" y="3396358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36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3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5144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="" xmlns:a16="http://schemas.microsoft.com/office/drawing/2014/main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2022577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="" xmlns:a16="http://schemas.microsoft.com/office/drawing/2014/main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0" y="2351240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1602945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7022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="" xmlns:a16="http://schemas.microsoft.com/office/drawing/2014/main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22809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0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59" y="1326205"/>
            <a:ext cx="4014209" cy="1598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67212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5" y="131647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="" xmlns:a16="http://schemas.microsoft.com/office/drawing/2014/main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5" y="148184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5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5" y="204929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5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5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5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5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996304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7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7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="" xmlns:a16="http://schemas.microsoft.com/office/drawing/2014/main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7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7" y="363205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6" y="388881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="" xmlns:a16="http://schemas.microsoft.com/office/drawing/2014/main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7" y="413446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1010790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11235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="" xmlns:a16="http://schemas.microsoft.com/office/drawing/2014/main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="" xmlns:a16="http://schemas.microsoft.com/office/drawing/2014/main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0" y="2214664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69058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:a16="http://schemas.microsoft.com/office/drawing/2014/main" xmlns="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:a16="http://schemas.microsoft.com/office/drawing/2014/main" xmlns="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3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6" y="4189316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9" y="4509740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1" y="3396359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964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="" xmlns:a16="http://schemas.microsoft.com/office/drawing/2014/main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3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="" xmlns:a16="http://schemas.microsoft.com/office/drawing/2014/main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8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8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2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="" xmlns:a16="http://schemas.microsoft.com/office/drawing/2014/main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1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="" xmlns:a16="http://schemas.microsoft.com/office/drawing/2014/main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8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="" xmlns:a16="http://schemas.microsoft.com/office/drawing/2014/main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3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="" xmlns:a16="http://schemas.microsoft.com/office/drawing/2014/main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3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="" xmlns:a16="http://schemas.microsoft.com/office/drawing/2014/main" id="{13DE0897-BE4E-4DF6-99E1-72EAE30AA5F4}"/>
              </a:ext>
            </a:extLst>
          </p:cNvPr>
          <p:cNvCxnSpPr/>
          <p:nvPr userDrawn="1"/>
        </p:nvCxnSpPr>
        <p:spPr>
          <a:xfrm>
            <a:off x="4572000" y="1214846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700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6" y="221342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1032077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:a16="http://schemas.microsoft.com/office/drawing/2014/main" xmlns="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:a16="http://schemas.microsoft.com/office/drawing/2014/main" xmlns="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2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4189315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8" y="4509739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0" y="3396358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09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3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57369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2022577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0" y="2351240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582531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7022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11391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0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59" y="1326205"/>
            <a:ext cx="4014209" cy="1598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38177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5" y="131647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5" y="148184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5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5" y="204929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5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5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5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5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18642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7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7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7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7" y="363205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6" y="388881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7" y="413446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1693892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6725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4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56569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:a16="http://schemas.microsoft.com/office/drawing/2014/main" xmlns="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0" y="2214664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67362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3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8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8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2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xmlns="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1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xmlns="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8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xmlns="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3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3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3DE0897-BE4E-4DF6-99E1-72EAE30AA5F4}"/>
              </a:ext>
            </a:extLst>
          </p:cNvPr>
          <p:cNvCxnSpPr/>
          <p:nvPr userDrawn="1"/>
        </p:nvCxnSpPr>
        <p:spPr>
          <a:xfrm>
            <a:off x="4572000" y="1214846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243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6" y="221342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936199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="" xmlns:a16="http://schemas.microsoft.com/office/drawing/2014/main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="" xmlns:a16="http://schemas.microsoft.com/office/drawing/2014/main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3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6" y="4189316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9" y="4509740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1" y="3396359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338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4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92047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="" xmlns:a16="http://schemas.microsoft.com/office/drawing/2014/main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1" y="2022578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="" xmlns:a16="http://schemas.microsoft.com/office/drawing/2014/main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1" y="2351241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1131787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2067023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="" xmlns:a16="http://schemas.microsoft.com/office/drawing/2014/main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06955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1" y="836614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60" y="1326206"/>
            <a:ext cx="4014209" cy="1598578"/>
          </a:xfrm>
        </p:spPr>
        <p:txBody>
          <a:bodyPr>
            <a:normAutofit/>
          </a:bodyPr>
          <a:lstStyle>
            <a:lvl1pPr marL="285743" indent="-285743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33407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4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6" y="1316478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="" xmlns:a16="http://schemas.microsoft.com/office/drawing/2014/main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6" y="148184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6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6" y="204929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6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6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6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6" y="337873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60395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8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8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="" xmlns:a16="http://schemas.microsoft.com/office/drawing/2014/main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8" y="337873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8" y="363205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7" y="388881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="" xmlns:a16="http://schemas.microsoft.com/office/drawing/2014/main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8" y="413446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2343450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1" y="2022578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1" y="2351241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2917356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5" y="83661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6" y="204929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6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6" y="2616741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6" y="278211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6" y="328146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6" y="344683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6" y="394618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6" y="411155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4" y="114788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94528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="" xmlns:a16="http://schemas.microsoft.com/office/drawing/2014/main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5" y="83661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6" y="204929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6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6" y="2616741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6" y="278211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6" y="328146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6" y="344683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6" y="394618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6" y="411155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4" y="114788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="" xmlns:a16="http://schemas.microsoft.com/office/drawing/2014/main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1" y="2214665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59860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="" xmlns:a16="http://schemas.microsoft.com/office/drawing/2014/main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4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="" xmlns:a16="http://schemas.microsoft.com/office/drawing/2014/main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9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6" y="22134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9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3" y="1195488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="" xmlns:a16="http://schemas.microsoft.com/office/drawing/2014/main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2" y="1195488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="" xmlns:a16="http://schemas.microsoft.com/office/drawing/2014/main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9" y="3792561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="" xmlns:a16="http://schemas.microsoft.com/office/drawing/2014/main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4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="" xmlns:a16="http://schemas.microsoft.com/office/drawing/2014/main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4" y="3792561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="" xmlns:a16="http://schemas.microsoft.com/office/drawing/2014/main" id="{13DE0897-BE4E-4DF6-99E1-72EAE30AA5F4}"/>
              </a:ext>
            </a:extLst>
          </p:cNvPr>
          <p:cNvCxnSpPr/>
          <p:nvPr userDrawn="1"/>
        </p:nvCxnSpPr>
        <p:spPr>
          <a:xfrm>
            <a:off x="4572000" y="1214847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75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6" y="22134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7" y="221343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2641959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:a16="http://schemas.microsoft.com/office/drawing/2014/main" xmlns="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:a16="http://schemas.microsoft.com/office/drawing/2014/main" xmlns="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3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6" y="4189316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9" y="4509740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1" y="3396359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3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4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43025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1" y="2022578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1" y="2351241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989912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2067023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78797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1" y="836614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60" y="1326206"/>
            <a:ext cx="4014209" cy="1598578"/>
          </a:xfrm>
        </p:spPr>
        <p:txBody>
          <a:bodyPr>
            <a:normAutofit/>
          </a:bodyPr>
          <a:lstStyle>
            <a:lvl1pPr marL="285743" indent="-285743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3054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4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6" y="1316478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6" y="148184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6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6" y="204929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6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6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6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6" y="337873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883191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2067023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07952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8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8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8" y="337873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8" y="363205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7" y="388881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8" y="413446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49604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5" y="83661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6" y="204929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6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6" y="2616741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6" y="278211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6" y="328146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6" y="344683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6" y="394618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6" y="411155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4" y="114788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80789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:a16="http://schemas.microsoft.com/office/drawing/2014/main" xmlns="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5" y="83661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6" y="204929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6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6" y="2616741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6" y="278211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6" y="328146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6" y="344683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6" y="394618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6" y="411155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4" y="114788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1" y="2214665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84375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4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9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6" y="22134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9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3" y="1195488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xmlns="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2" y="1195488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xmlns="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9" y="3792561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xmlns="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4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4" y="3792561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3DE0897-BE4E-4DF6-99E1-72EAE30AA5F4}"/>
              </a:ext>
            </a:extLst>
          </p:cNvPr>
          <p:cNvCxnSpPr/>
          <p:nvPr userDrawn="1"/>
        </p:nvCxnSpPr>
        <p:spPr>
          <a:xfrm>
            <a:off x="4572000" y="1214847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895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6" y="22134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7" y="221343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617350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:a16="http://schemas.microsoft.com/office/drawing/2014/main" xmlns="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:a16="http://schemas.microsoft.com/office/drawing/2014/main" xmlns="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2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4189315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8" y="4509739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0" y="3396358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280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3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81813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2022577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0" y="2351240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3704121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7022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63323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0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59" y="1326205"/>
            <a:ext cx="4014209" cy="1598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63563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1" y="836614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60" y="1326206"/>
            <a:ext cx="4014209" cy="1598578"/>
          </a:xfrm>
        </p:spPr>
        <p:txBody>
          <a:bodyPr>
            <a:normAutofit/>
          </a:bodyPr>
          <a:lstStyle>
            <a:lvl1pPr marL="285743" indent="-285743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00995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5" y="131647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5" y="148184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5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5" y="204929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5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5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5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5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113242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7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7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7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7" y="363205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6" y="388881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7" y="413446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1778355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24588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:a16="http://schemas.microsoft.com/office/drawing/2014/main" xmlns="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0" y="2214664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33900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3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8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8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2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xmlns="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1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xmlns="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8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xmlns="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3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3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3DE0897-BE4E-4DF6-99E1-72EAE30AA5F4}"/>
              </a:ext>
            </a:extLst>
          </p:cNvPr>
          <p:cNvCxnSpPr/>
          <p:nvPr userDrawn="1"/>
        </p:nvCxnSpPr>
        <p:spPr>
          <a:xfrm>
            <a:off x="4572000" y="1214846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878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6" y="221342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3232329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="" xmlns:a16="http://schemas.microsoft.com/office/drawing/2014/main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="" xmlns:a16="http://schemas.microsoft.com/office/drawing/2014/main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2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4189315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8" y="4509739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0" y="3396358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401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3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79602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="" xmlns:a16="http://schemas.microsoft.com/office/drawing/2014/main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2022577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="" xmlns:a16="http://schemas.microsoft.com/office/drawing/2014/main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0" y="2351240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2116048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7022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="" xmlns:a16="http://schemas.microsoft.com/office/drawing/2014/main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5682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4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6" y="1316478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6" y="148184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6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6" y="204929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6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6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6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6" y="337873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1128739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0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59" y="1326205"/>
            <a:ext cx="4014209" cy="1598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82329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5" y="131647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="" xmlns:a16="http://schemas.microsoft.com/office/drawing/2014/main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5" y="148184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5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5" y="204929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5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5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5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5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3590595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7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7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="" xmlns:a16="http://schemas.microsoft.com/office/drawing/2014/main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7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7" y="363205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6" y="388881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="" xmlns:a16="http://schemas.microsoft.com/office/drawing/2014/main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7" y="413446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3424794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83372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="" xmlns:a16="http://schemas.microsoft.com/office/drawing/2014/main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="" xmlns:a16="http://schemas.microsoft.com/office/drawing/2014/main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0" y="2214664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37445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="" xmlns:a16="http://schemas.microsoft.com/office/drawing/2014/main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3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="" xmlns:a16="http://schemas.microsoft.com/office/drawing/2014/main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8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8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2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="" xmlns:a16="http://schemas.microsoft.com/office/drawing/2014/main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1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="" xmlns:a16="http://schemas.microsoft.com/office/drawing/2014/main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8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="" xmlns:a16="http://schemas.microsoft.com/office/drawing/2014/main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3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="" xmlns:a16="http://schemas.microsoft.com/office/drawing/2014/main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3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="" xmlns:a16="http://schemas.microsoft.com/office/drawing/2014/main" id="{13DE0897-BE4E-4DF6-99E1-72EAE30AA5F4}"/>
              </a:ext>
            </a:extLst>
          </p:cNvPr>
          <p:cNvCxnSpPr/>
          <p:nvPr userDrawn="1"/>
        </p:nvCxnSpPr>
        <p:spPr>
          <a:xfrm>
            <a:off x="4572000" y="1214846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356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6" y="221342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363317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="" xmlns:a16="http://schemas.microsoft.com/office/drawing/2014/main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="" xmlns:a16="http://schemas.microsoft.com/office/drawing/2014/main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3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6" y="4189316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9" y="4509740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1" y="3396359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3775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4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78033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="" xmlns:a16="http://schemas.microsoft.com/office/drawing/2014/main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1" y="2022578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="" xmlns:a16="http://schemas.microsoft.com/office/drawing/2014/main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1" y="2351241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2220490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8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8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8" y="337873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8" y="363205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7" y="388881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8" y="413446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103030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2067023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="" xmlns:a16="http://schemas.microsoft.com/office/drawing/2014/main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59621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1" y="836614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60" y="1326206"/>
            <a:ext cx="4014209" cy="1598578"/>
          </a:xfrm>
        </p:spPr>
        <p:txBody>
          <a:bodyPr>
            <a:normAutofit/>
          </a:bodyPr>
          <a:lstStyle>
            <a:lvl1pPr marL="285743" indent="-285743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04109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4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6" y="1316478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="" xmlns:a16="http://schemas.microsoft.com/office/drawing/2014/main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6" y="148184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6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6" y="204929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6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6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6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6" y="337873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2844438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8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8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="" xmlns:a16="http://schemas.microsoft.com/office/drawing/2014/main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8" y="337873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8" y="363205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7" y="388881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="" xmlns:a16="http://schemas.microsoft.com/office/drawing/2014/main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8" y="413446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1052619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5" y="83661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6" y="204929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6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6" y="2616741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6" y="278211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6" y="328146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6" y="344683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6" y="394618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6" y="411155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4" y="114788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19688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="" xmlns:a16="http://schemas.microsoft.com/office/drawing/2014/main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5" y="83661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6" y="204929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6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6" y="2616741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6" y="278211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6" y="328146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6" y="344683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6" y="394618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6" y="411155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4" y="114788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="" xmlns:a16="http://schemas.microsoft.com/office/drawing/2014/main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1" y="2214665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7677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="" xmlns:a16="http://schemas.microsoft.com/office/drawing/2014/main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4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="" xmlns:a16="http://schemas.microsoft.com/office/drawing/2014/main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9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6" y="22134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9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3" y="1195488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="" xmlns:a16="http://schemas.microsoft.com/office/drawing/2014/main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2" y="1195488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="" xmlns:a16="http://schemas.microsoft.com/office/drawing/2014/main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9" y="3792561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="" xmlns:a16="http://schemas.microsoft.com/office/drawing/2014/main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4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="" xmlns:a16="http://schemas.microsoft.com/office/drawing/2014/main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4" y="3792561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="" xmlns:a16="http://schemas.microsoft.com/office/drawing/2014/main" id="{13DE0897-BE4E-4DF6-99E1-72EAE30AA5F4}"/>
              </a:ext>
            </a:extLst>
          </p:cNvPr>
          <p:cNvCxnSpPr/>
          <p:nvPr userDrawn="1"/>
        </p:nvCxnSpPr>
        <p:spPr>
          <a:xfrm>
            <a:off x="4572000" y="1214847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534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6" y="22134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7" y="221343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269143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:a16="http://schemas.microsoft.com/office/drawing/2014/main" xmlns="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:a16="http://schemas.microsoft.com/office/drawing/2014/main" xmlns="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3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6" y="4189316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9" y="4509740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1" y="3396359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8983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4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0985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5" y="83661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6" y="204929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6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6" y="2616741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6" y="278211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6" y="328146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6" y="344683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6" y="394618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6" y="411155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4" y="114788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09956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1" y="2022578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1" y="2351241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363094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2067023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840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1" y="836614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60" y="1326206"/>
            <a:ext cx="4014209" cy="1598578"/>
          </a:xfrm>
        </p:spPr>
        <p:txBody>
          <a:bodyPr>
            <a:normAutofit/>
          </a:bodyPr>
          <a:lstStyle>
            <a:lvl1pPr marL="285743" indent="-285743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17150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4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6" y="1316478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6" y="148184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6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6" y="204929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6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6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6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6" y="337873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3500821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8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8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8" y="337873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8" y="363205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7" y="388881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8" y="413446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1766277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5" y="83661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6" y="204929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6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6" y="2616741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6" y="278211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6" y="328146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6" y="344683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6" y="394618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6" y="411155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4" y="114788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50762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:a16="http://schemas.microsoft.com/office/drawing/2014/main" xmlns="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5" y="83661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6" y="204929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6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6" y="2616741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6" y="278211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6" y="328146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6" y="344683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6" y="394618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6" y="411155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4" y="114788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1" y="2214665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63052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4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9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6" y="22134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9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3" y="1195488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xmlns="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2" y="1195488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xmlns="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9" y="3792561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xmlns="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4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4" y="3792561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3DE0897-BE4E-4DF6-99E1-72EAE30AA5F4}"/>
              </a:ext>
            </a:extLst>
          </p:cNvPr>
          <p:cNvCxnSpPr/>
          <p:nvPr userDrawn="1"/>
        </p:nvCxnSpPr>
        <p:spPr>
          <a:xfrm>
            <a:off x="4572000" y="1214847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02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6" y="22134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7" y="221343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1717327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:a16="http://schemas.microsoft.com/office/drawing/2014/main" xmlns="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:a16="http://schemas.microsoft.com/office/drawing/2014/main" xmlns="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2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4189315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8" y="4509739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0" y="3396358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23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3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51600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:a16="http://schemas.microsoft.com/office/drawing/2014/main" xmlns="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5" y="83661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6" y="204929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6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6" y="2616741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6" y="278211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6" y="328146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6" y="344683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6" y="394618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6" y="411155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4" y="114788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1" y="2214665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21324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3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73133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2022577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0" y="2351240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4259278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7022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23052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0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59" y="1326205"/>
            <a:ext cx="4014209" cy="1598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41779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5" y="131647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5" y="148184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5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5" y="204929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5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5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5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5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201515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7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7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7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7" y="363205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6" y="388881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7" y="413446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1977353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21721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:a16="http://schemas.microsoft.com/office/drawing/2014/main" xmlns="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0" y="2214664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73108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3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8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8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2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xmlns="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1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xmlns="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8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xmlns="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3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3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3DE0897-BE4E-4DF6-99E1-72EAE30AA5F4}"/>
              </a:ext>
            </a:extLst>
          </p:cNvPr>
          <p:cNvCxnSpPr/>
          <p:nvPr userDrawn="1"/>
        </p:nvCxnSpPr>
        <p:spPr>
          <a:xfrm>
            <a:off x="4572000" y="1214846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16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6" y="221342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4112223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4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9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6" y="22134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9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3" y="1195488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xmlns="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2" y="1195488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xmlns="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9" y="3792561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xmlns="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4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4" y="3792561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3DE0897-BE4E-4DF6-99E1-72EAE30AA5F4}"/>
              </a:ext>
            </a:extLst>
          </p:cNvPr>
          <p:cNvCxnSpPr/>
          <p:nvPr userDrawn="1"/>
        </p:nvCxnSpPr>
        <p:spPr>
          <a:xfrm>
            <a:off x="4572000" y="1214847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352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:a16="http://schemas.microsoft.com/office/drawing/2014/main" xmlns="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:a16="http://schemas.microsoft.com/office/drawing/2014/main" xmlns="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2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4189315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8" y="4509739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0" y="3396358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2402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3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36149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2022577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0" y="2351240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2896316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7022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8170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0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59" y="1326205"/>
            <a:ext cx="4014209" cy="1598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10537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5" y="131647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5" y="148184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5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5" y="204929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5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5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5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5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2910867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7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7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7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7" y="363205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6" y="388881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7" y="413446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2818269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92872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:a16="http://schemas.microsoft.com/office/drawing/2014/main" xmlns="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0" y="2214664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13402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3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8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8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2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xmlns="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1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xmlns="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8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xmlns="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3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3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3DE0897-BE4E-4DF6-99E1-72EAE30AA5F4}"/>
              </a:ext>
            </a:extLst>
          </p:cNvPr>
          <p:cNvCxnSpPr/>
          <p:nvPr userDrawn="1"/>
        </p:nvCxnSpPr>
        <p:spPr>
          <a:xfrm>
            <a:off x="4572000" y="1214846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419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6" y="22134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7" y="221343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1328808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6" y="221342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3801353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:a16="http://schemas.microsoft.com/office/drawing/2014/main" xmlns="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:a16="http://schemas.microsoft.com/office/drawing/2014/main" xmlns="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2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4189315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8" y="4509739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0" y="3396358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6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3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152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2022577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0" y="2351240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2440732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7022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07732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0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59" y="1326205"/>
            <a:ext cx="4014209" cy="1598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80197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5" y="131647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5" y="148184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5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5" y="204929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5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5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5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5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190499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7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7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7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7" y="363205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6" y="388881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7" y="413446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1396315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1137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:a16="http://schemas.microsoft.com/office/drawing/2014/main" xmlns="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0" y="2214664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42064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:a16="http://schemas.microsoft.com/office/drawing/2014/main" xmlns="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:a16="http://schemas.microsoft.com/office/drawing/2014/main" xmlns="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4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6" y="4189317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9" y="4509741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1" y="3396360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2961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3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8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8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2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xmlns="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1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xmlns="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8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xmlns="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3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3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3DE0897-BE4E-4DF6-99E1-72EAE30AA5F4}"/>
              </a:ext>
            </a:extLst>
          </p:cNvPr>
          <p:cNvCxnSpPr/>
          <p:nvPr userDrawn="1"/>
        </p:nvCxnSpPr>
        <p:spPr>
          <a:xfrm>
            <a:off x="4572000" y="1214846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080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6" y="221342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2017955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5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4624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2" y="2022579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2" y="2351241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2374833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2" y="2067024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55265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2" y="836614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61" y="1326207"/>
            <a:ext cx="4014209" cy="1598578"/>
          </a:xfrm>
        </p:spPr>
        <p:txBody>
          <a:bodyPr>
            <a:normAutofit/>
          </a:bodyPr>
          <a:lstStyle>
            <a:lvl1pPr marL="285736" indent="-285736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25593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4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7" y="1316478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7" y="148184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7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7" y="204929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7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7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7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7" y="3378739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2210196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8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9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9" y="3378739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9" y="363205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8" y="388881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9" y="413446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3158828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2022577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0" y="2351240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4249782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5" y="83661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7" y="204929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7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7" y="261674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7" y="278211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7" y="328146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7" y="344683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7" y="3946186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7" y="411155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5" y="114788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43874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:a16="http://schemas.microsoft.com/office/drawing/2014/main" xmlns="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5" y="83661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7" y="204929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7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7" y="261674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7" y="278211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7" y="328146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7" y="344683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7" y="3946186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7" y="411155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5" y="114788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1" y="2214666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24080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5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70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7" y="22134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800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4" y="1195489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xmlns="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3" y="1195489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xmlns="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800" y="3792561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xmlns="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4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4" y="3792561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3DE0897-BE4E-4DF6-99E1-72EAE30AA5F4}"/>
              </a:ext>
            </a:extLst>
          </p:cNvPr>
          <p:cNvCxnSpPr/>
          <p:nvPr userDrawn="1"/>
        </p:nvCxnSpPr>
        <p:spPr>
          <a:xfrm>
            <a:off x="4572000" y="1214848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62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7" y="22134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8" y="221344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95164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="" xmlns:a16="http://schemas.microsoft.com/office/drawing/2014/main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="" xmlns:a16="http://schemas.microsoft.com/office/drawing/2014/main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4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6" y="4189317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9" y="4509741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1" y="3396360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73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5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05867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="" xmlns:a16="http://schemas.microsoft.com/office/drawing/2014/main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2" y="2022579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="" xmlns:a16="http://schemas.microsoft.com/office/drawing/2014/main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2" y="2351241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974176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2" y="2067024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="" xmlns:a16="http://schemas.microsoft.com/office/drawing/2014/main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57527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2" y="836614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61" y="1326207"/>
            <a:ext cx="4014209" cy="1598578"/>
          </a:xfrm>
        </p:spPr>
        <p:txBody>
          <a:bodyPr>
            <a:normAutofit/>
          </a:bodyPr>
          <a:lstStyle>
            <a:lvl1pPr marL="285736" indent="-285736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92096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4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7" y="1316478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="" xmlns:a16="http://schemas.microsoft.com/office/drawing/2014/main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7" y="148184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7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7" y="204929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7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7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7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7" y="3378739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571282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7022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58040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8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9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="" xmlns:a16="http://schemas.microsoft.com/office/drawing/2014/main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9" y="3378739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9" y="363205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8" y="388881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="" xmlns:a16="http://schemas.microsoft.com/office/drawing/2014/main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9" y="413446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1897790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5" y="83661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7" y="204929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7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7" y="261674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7" y="278211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7" y="328146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7" y="344683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7" y="3946186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7" y="411155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5" y="114788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2780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="" xmlns:a16="http://schemas.microsoft.com/office/drawing/2014/main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5" y="83661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7" y="204929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7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7" y="261674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7" y="278211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7" y="328146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7" y="344683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7" y="3946186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7" y="411155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5" y="114788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="" xmlns:a16="http://schemas.microsoft.com/office/drawing/2014/main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1" y="2214666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88173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="" xmlns:a16="http://schemas.microsoft.com/office/drawing/2014/main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5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="" xmlns:a16="http://schemas.microsoft.com/office/drawing/2014/main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70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7" y="22134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800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4" y="1195489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="" xmlns:a16="http://schemas.microsoft.com/office/drawing/2014/main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3" y="1195489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="" xmlns:a16="http://schemas.microsoft.com/office/drawing/2014/main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800" y="3792561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="" xmlns:a16="http://schemas.microsoft.com/office/drawing/2014/main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4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="" xmlns:a16="http://schemas.microsoft.com/office/drawing/2014/main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4" y="3792561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="" xmlns:a16="http://schemas.microsoft.com/office/drawing/2014/main" id="{13DE0897-BE4E-4DF6-99E1-72EAE30AA5F4}"/>
              </a:ext>
            </a:extLst>
          </p:cNvPr>
          <p:cNvCxnSpPr/>
          <p:nvPr userDrawn="1"/>
        </p:nvCxnSpPr>
        <p:spPr>
          <a:xfrm>
            <a:off x="4572000" y="1214848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458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7" y="22134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8" y="221344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3663674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:a16="http://schemas.microsoft.com/office/drawing/2014/main" xmlns="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:a16="http://schemas.microsoft.com/office/drawing/2014/main" xmlns="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2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4189315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8" y="4509739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0" y="3396358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80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3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87371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2022577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0" y="2351240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106608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7022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61664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0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59" y="1326205"/>
            <a:ext cx="4014209" cy="1598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29877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0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59" y="1326205"/>
            <a:ext cx="4014209" cy="1598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64991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5" y="131647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5" y="148184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5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5" y="204929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5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5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5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5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2640720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7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7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7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7" y="363205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6" y="388881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7" y="413446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2983518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32729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:a16="http://schemas.microsoft.com/office/drawing/2014/main" xmlns="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0" y="2214664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20343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3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8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8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2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xmlns="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1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xmlns="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8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xmlns="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3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3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3DE0897-BE4E-4DF6-99E1-72EAE30AA5F4}"/>
              </a:ext>
            </a:extLst>
          </p:cNvPr>
          <p:cNvCxnSpPr/>
          <p:nvPr userDrawn="1"/>
        </p:nvCxnSpPr>
        <p:spPr>
          <a:xfrm>
            <a:off x="4572000" y="1214846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296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6" y="221342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2466895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:a16="http://schemas.microsoft.com/office/drawing/2014/main" xmlns="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:a16="http://schemas.microsoft.com/office/drawing/2014/main" xmlns="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4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6" y="4189317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9" y="4509741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1" y="3396360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68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5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50178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2" y="2022579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2" y="2351241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2903915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2" y="2067024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02356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5" y="131647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5" y="148184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5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5" y="204929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5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5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5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5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776843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2" y="836614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61" y="1326207"/>
            <a:ext cx="4014209" cy="1598578"/>
          </a:xfrm>
        </p:spPr>
        <p:txBody>
          <a:bodyPr>
            <a:normAutofit/>
          </a:bodyPr>
          <a:lstStyle>
            <a:lvl1pPr marL="285736" indent="-285736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62550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4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7" y="1316478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7" y="1481848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7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7" y="204929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7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7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7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7" y="3378739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1381282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8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9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9" y="3378739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9" y="363205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8" y="388881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9" y="413446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2002039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5" y="83661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7" y="204929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7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7" y="261674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7" y="278211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7" y="328146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7" y="344683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7" y="3946186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7" y="411155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5" y="114788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67789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:a16="http://schemas.microsoft.com/office/drawing/2014/main" xmlns="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5" y="83661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7" y="204929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7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7" y="261674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7" y="278211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7" y="328146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7" y="344683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7" y="3946186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7" y="411155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5" y="114788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1" y="2214666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4087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5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70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7" y="22134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800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4" y="1195489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xmlns="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3" y="1195489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xmlns="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800" y="3792561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xmlns="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4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4" y="3792561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3DE0897-BE4E-4DF6-99E1-72EAE30AA5F4}"/>
              </a:ext>
            </a:extLst>
          </p:cNvPr>
          <p:cNvCxnSpPr/>
          <p:nvPr userDrawn="1"/>
        </p:nvCxnSpPr>
        <p:spPr>
          <a:xfrm>
            <a:off x="4572000" y="1214848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1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7" y="221344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8" y="221344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2452409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:a16="http://schemas.microsoft.com/office/drawing/2014/main" xmlns="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:a16="http://schemas.microsoft.com/office/drawing/2014/main" xmlns="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2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4189315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8" y="4509739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0" y="3396358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642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3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20530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2022577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0" y="2351240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3430991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7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7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7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7" y="363205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6" y="388881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7" y="413446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370780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7022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80318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0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59" y="1326205"/>
            <a:ext cx="4014209" cy="1598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05097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5" y="131647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5" y="148184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5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5" y="204929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5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5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5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5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574104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7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7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7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7" y="363205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6" y="388881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7" y="413446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2260977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94063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:a16="http://schemas.microsoft.com/office/drawing/2014/main" xmlns="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0" y="2214664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30248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3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8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8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2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xmlns="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1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xmlns="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8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xmlns="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3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3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3DE0897-BE4E-4DF6-99E1-72EAE30AA5F4}"/>
              </a:ext>
            </a:extLst>
          </p:cNvPr>
          <p:cNvCxnSpPr/>
          <p:nvPr userDrawn="1"/>
        </p:nvCxnSpPr>
        <p:spPr>
          <a:xfrm>
            <a:off x="4572000" y="1214846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747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6" y="221342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4091481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="" xmlns:a16="http://schemas.microsoft.com/office/drawing/2014/main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="" xmlns:a16="http://schemas.microsoft.com/office/drawing/2014/main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2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4189315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8" y="4509739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0" y="3396358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279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3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1431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81522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018" userDrawn="1">
          <p15:clr>
            <a:srgbClr val="FBAE40"/>
          </p15:clr>
        </p15:guide>
        <p15:guide id="4" orient="horz" pos="78" userDrawn="1">
          <p15:clr>
            <a:srgbClr val="FBAE40"/>
          </p15:clr>
        </p15:guide>
        <p15:guide id="5" orient="horz" pos="2913" userDrawn="1">
          <p15:clr>
            <a:srgbClr val="FBAE40"/>
          </p15:clr>
        </p15:guide>
        <p15:guide id="6" pos="68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="" xmlns:a16="http://schemas.microsoft.com/office/drawing/2014/main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2022577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="" xmlns:a16="http://schemas.microsoft.com/office/drawing/2014/main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0" y="2351240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3223201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7022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="" xmlns:a16="http://schemas.microsoft.com/office/drawing/2014/main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72362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0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59" y="1326205"/>
            <a:ext cx="4014209" cy="1598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74100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5" y="131647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="" xmlns:a16="http://schemas.microsoft.com/office/drawing/2014/main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5" y="148184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5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5" y="204929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5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5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5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5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296203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="" xmlns:a16="http://schemas.microsoft.com/office/drawing/2014/main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7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7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="" xmlns:a16="http://schemas.microsoft.com/office/drawing/2014/main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7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7" y="363205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6" y="388881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="" xmlns:a16="http://schemas.microsoft.com/office/drawing/2014/main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7" y="413446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2448537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52416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="" xmlns:a16="http://schemas.microsoft.com/office/drawing/2014/main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="" xmlns:a16="http://schemas.microsoft.com/office/drawing/2014/main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="" xmlns:a16="http://schemas.microsoft.com/office/drawing/2014/main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0" y="2214664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98340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="" xmlns:a16="http://schemas.microsoft.com/office/drawing/2014/main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3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="" xmlns:a16="http://schemas.microsoft.com/office/drawing/2014/main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8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="" xmlns:a16="http://schemas.microsoft.com/office/drawing/2014/main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8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2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="" xmlns:a16="http://schemas.microsoft.com/office/drawing/2014/main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1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="" xmlns:a16="http://schemas.microsoft.com/office/drawing/2014/main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8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="" xmlns:a16="http://schemas.microsoft.com/office/drawing/2014/main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3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="" xmlns:a16="http://schemas.microsoft.com/office/drawing/2014/main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3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="" xmlns:a16="http://schemas.microsoft.com/office/drawing/2014/main" id="{13DE0897-BE4E-4DF6-99E1-72EAE30AA5F4}"/>
              </a:ext>
            </a:extLst>
          </p:cNvPr>
          <p:cNvCxnSpPr/>
          <p:nvPr userDrawn="1"/>
        </p:nvCxnSpPr>
        <p:spPr>
          <a:xfrm>
            <a:off x="4572000" y="1214846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994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6" y="221342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2939146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, tabla&#10;&#10;Descripción generada automáticamente">
            <a:extLst>
              <a:ext uri="{FF2B5EF4-FFF2-40B4-BE49-F238E27FC236}">
                <a16:creationId xmlns:a16="http://schemas.microsoft.com/office/drawing/2014/main" xmlns="" id="{EA4783D8-75AC-478C-B2AA-C6B12532F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0"/>
            <a:ext cx="9142095" cy="5143500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:a16="http://schemas.microsoft.com/office/drawing/2014/main" xmlns="" id="{791F4EE8-ABA1-4F85-BC7A-35A1B773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622" y="3755604"/>
            <a:ext cx="4512089" cy="61528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>
              <a:defRPr sz="4350" cap="none"/>
            </a:lvl1pPr>
          </a:lstStyle>
          <a:p>
            <a:r>
              <a:rPr lang="es-ES_tradnl" dirty="0"/>
              <a:t>Título en esta zona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8BD6CC-1D74-48DD-9DEE-5C0144916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4189315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 en esta zona 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C6CAF2B2-6A61-4BDB-8882-53D36342F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448" y="4509739"/>
            <a:ext cx="4513263" cy="401638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Fecha/mes/año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FDD3D3D-048D-4781-8FA1-24E75C021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500" y="3396358"/>
            <a:ext cx="2819342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00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:a16="http://schemas.microsoft.com/office/drawing/2014/main" xmlns="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0" y="2214664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31809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4E4DA74E-299F-4AB9-8182-276EFC64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7C8CCE-B384-41FA-8DB7-E373470733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713" y="2113873"/>
            <a:ext cx="3327432" cy="1880953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44341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889B2BA4-251F-4E9F-81B8-20DE0F6F6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" y="0"/>
            <a:ext cx="9142095" cy="474709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7E24A9-9F69-484B-99D4-F5DDD0E46E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2022577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96C7CAF4-8D7E-4C9A-AB72-3371A8E0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0" y="2351240"/>
            <a:ext cx="3630613" cy="636317"/>
          </a:xfrm>
        </p:spPr>
        <p:txBody>
          <a:bodyPr>
            <a:normAutofit/>
          </a:bodyPr>
          <a:lstStyle>
            <a:lvl1pPr marL="0" indent="0">
              <a:buNone/>
              <a:defRPr sz="375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en esta zona</a:t>
            </a:r>
          </a:p>
        </p:txBody>
      </p:sp>
    </p:spTree>
    <p:extLst>
      <p:ext uri="{BB962C8B-B14F-4D97-AF65-F5344CB8AC3E}">
        <p14:creationId xmlns:p14="http://schemas.microsoft.com/office/powerpoint/2010/main" val="2299791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AF792B5A-5B67-476A-BCB5-27BDF98C9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A9FA5D-07E6-41CD-989C-082BEE150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7022"/>
            <a:ext cx="4316579" cy="2567245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CDD3C822-FEA4-4F66-9400-291582228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7" y="2146876"/>
            <a:ext cx="3657600" cy="965976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75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Títulos capítulos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19155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E2251A91-8440-4B46-94A9-2EA8C215B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260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259" y="1326205"/>
            <a:ext cx="4014209" cy="1598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Zona de textos generales, sobre recuadro</a:t>
            </a:r>
          </a:p>
          <a:p>
            <a:pPr lvl="0"/>
            <a:r>
              <a:rPr lang="es-ES" sz="1500" dirty="0"/>
              <a:t>Abajo uso de tablas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11217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5EBF9291-3FEC-4343-9A84-87A301B43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5545" y="83661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5545" y="131647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5545" y="148184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ECE34D2F-6D96-49DA-9246-60FFA099E4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5545" y="1883923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587226F-FCFD-46DA-8FEA-B83BA37033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545" y="204929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175B4B12-5C97-4B31-B29C-C60867FD9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5545" y="2548645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54C4F624-885C-4B5E-8F54-1289ED9969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5545" y="2714015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8D9F6D72-2A12-4715-8485-F665495BE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5545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EFEEF1F8-5974-43D3-B6F4-8FC103312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5545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3041395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xmlns="" id="{1F7A3C64-ECBF-4789-AC47-F71E1DAA1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" y="0"/>
            <a:ext cx="9143809" cy="51435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D5C090-DA6F-4BBF-A847-D32540F2B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187" y="2639453"/>
            <a:ext cx="2055711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</a:t>
            </a:r>
            <a:endParaRPr lang="es-CL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77F51B7-B026-4856-B71A-4186105F7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187" y="3213367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06B102A4-2F34-4AE3-B099-6E2E68F1A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187" y="3378737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8CC863C1-9C68-47E1-9E20-43DA6D358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187" y="363205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9865B9B9-5014-456E-A098-139960D73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186" y="3888813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6CFD303F-AFDC-4BB3-95A7-6E27177977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187" y="4134461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</p:spTree>
    <p:extLst>
      <p:ext uri="{BB962C8B-B14F-4D97-AF65-F5344CB8AC3E}">
        <p14:creationId xmlns:p14="http://schemas.microsoft.com/office/powerpoint/2010/main" val="413197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973">
          <p15:clr>
            <a:srgbClr val="FBAE40"/>
          </p15:clr>
        </p15:guide>
        <p15:guide id="4" orient="horz" pos="1507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05511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tabla, pájaro, dibujo&#10;&#10;Descripción generada automáticamente">
            <a:extLst>
              <a:ext uri="{FF2B5EF4-FFF2-40B4-BE49-F238E27FC236}">
                <a16:creationId xmlns:a16="http://schemas.microsoft.com/office/drawing/2014/main" xmlns="" id="{C4D24B3D-1EDD-4E64-8A05-F3C7CB3E0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62638" cy="473412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094" y="836613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0095" y="204929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5BACE92-CECC-4236-A744-8FB4CB4E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90095" y="221466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075BC747-1462-4B11-87B5-A0B234F0A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0095" y="2616740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28F237A7-C77E-420A-B360-BC0963405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90095" y="2782110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C881BB96-13F3-49B6-97F7-35A25A0A4F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90095" y="3281462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0D213659-2440-4659-A9D1-D7E25300D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0095" y="3446832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47D113F1-865B-40C1-A6B2-9D18A61BD7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0095" y="3946184"/>
            <a:ext cx="107645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095" y="4111554"/>
            <a:ext cx="1621205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93" y="1147881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E6FD8E5E-6A10-4C45-ADB5-834D31A0E2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50" y="2214664"/>
            <a:ext cx="2020215" cy="987341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Destacados en esta zona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14008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322CFD26-02D2-4159-A811-AE4D5E5EE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3" y="964871"/>
            <a:ext cx="3845549" cy="731448"/>
          </a:xfrm>
          <a:prstGeom prst="rect">
            <a:avLst/>
          </a:prstGeom>
        </p:spPr>
      </p:pic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AF552CCA-714E-4CD0-9F08-916AC5B5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668" y="964871"/>
            <a:ext cx="3845549" cy="731448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3221E2D1-3C8A-46AD-9F28-EC9BC5F88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98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604" y="532610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6CC2E961-1E3E-49BD-A825-F8B35BD2B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6052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xmlns="" id="{1B21C20E-09AC-4D52-A81B-05C3CEF596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8971" y="1195487"/>
            <a:ext cx="1990859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PARA GRÁFICO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xmlns="" id="{14CE219C-022D-4BB5-ACA2-F8169AEADE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0798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xmlns="" id="{82C46E28-1816-42F5-B249-DD14CEFBF4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113" y="4020763"/>
            <a:ext cx="3475948" cy="33074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Ejemplo de bajada sobre contenido gráfico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A2153721-FA94-41D5-83E6-A0F03FE392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9113" y="3792560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50" b="1">
                <a:solidFill>
                  <a:srgbClr val="666666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EN ALTA PARA CONTENIDO REFERIDO DE GRÁFICO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3DE0897-BE4E-4DF6-99E1-72EAE30AA5F4}"/>
              </a:ext>
            </a:extLst>
          </p:cNvPr>
          <p:cNvCxnSpPr/>
          <p:nvPr userDrawn="1"/>
        </p:nvCxnSpPr>
        <p:spPr>
          <a:xfrm>
            <a:off x="4572000" y="1214846"/>
            <a:ext cx="0" cy="25472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432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F4AA3BC8-5924-488F-9B07-87CE9AEDC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605" y="221342"/>
            <a:ext cx="4150395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Zona de título a dos colores</a:t>
            </a:r>
            <a:endParaRPr lang="es-CL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B1481BDB-C22D-4CDB-BC55-531BED043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116" y="221342"/>
            <a:ext cx="1874122" cy="479864"/>
          </a:xfrm>
        </p:spPr>
        <p:txBody>
          <a:bodyPr>
            <a:normAutofit/>
          </a:bodyPr>
          <a:lstStyle>
            <a:lvl1pPr marL="0" indent="0">
              <a:buNone/>
              <a:defRPr sz="263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Título color</a:t>
            </a:r>
            <a:endParaRPr lang="es-CL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F8A0F55A-2DF0-460B-BBD1-59E6A6033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605" y="627286"/>
            <a:ext cx="3475948" cy="33074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Texto de bajada en minúscula</a:t>
            </a:r>
          </a:p>
        </p:txBody>
      </p:sp>
    </p:spTree>
    <p:extLst>
      <p:ext uri="{BB962C8B-B14F-4D97-AF65-F5344CB8AC3E}">
        <p14:creationId xmlns:p14="http://schemas.microsoft.com/office/powerpoint/2010/main" val="2660670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5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2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AFF3E8F-5BFF-4A7A-915C-4D09F2136AD3}"/>
              </a:ext>
            </a:extLst>
          </p:cNvPr>
          <p:cNvSpPr txBox="1"/>
          <p:nvPr userDrawn="1"/>
        </p:nvSpPr>
        <p:spPr>
          <a:xfrm>
            <a:off x="3814830" y="4852083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75" dirty="0">
                <a:solidFill>
                  <a:srgbClr val="666666"/>
                </a:solidFill>
              </a:rPr>
              <a:t>©</a:t>
            </a:r>
            <a:r>
              <a:rPr lang="es-ES" sz="675" dirty="0">
                <a:solidFill>
                  <a:srgbClr val="666666"/>
                </a:solidFill>
                <a:latin typeface="+mj-lt"/>
              </a:rPr>
              <a:t> 2020 Codelco Chile. Todos los derechos reservados              </a:t>
            </a:r>
            <a:r>
              <a:rPr lang="es-ES" sz="675" dirty="0">
                <a:solidFill>
                  <a:srgbClr val="666666"/>
                </a:solidFill>
              </a:rPr>
              <a:t>USO INTERNO</a:t>
            </a:r>
            <a:endParaRPr lang="es-ES" sz="675" dirty="0">
              <a:solidFill>
                <a:srgbClr val="666666"/>
              </a:solidFill>
              <a:latin typeface="+mj-lt"/>
            </a:endParaRPr>
          </a:p>
          <a:p>
            <a:r>
              <a:rPr lang="es-CL" sz="1013" dirty="0"/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:a16="http://schemas.microsoft.com/office/drawing/2014/main" xmlns="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6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8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7"/>
            <a:ext cx="3871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b="1" dirty="0">
                <a:solidFill>
                  <a:schemeClr val="bg1">
                    <a:lumMod val="50000"/>
                  </a:schemeClr>
                </a:solidFill>
              </a:rPr>
              <a:t>GERENCIA</a:t>
            </a:r>
            <a:r>
              <a:rPr lang="es-CL" sz="1000" b="1" baseline="0" dirty="0">
                <a:solidFill>
                  <a:schemeClr val="bg1">
                    <a:lumMod val="50000"/>
                  </a:schemeClr>
                </a:solidFill>
              </a:rPr>
              <a:t> DE SEGURIDAD Y SALUD OCUPACIONAL </a:t>
            </a:r>
            <a:r>
              <a:rPr lang="es-CL" sz="1000" b="0" baseline="0" dirty="0">
                <a:solidFill>
                  <a:schemeClr val="bg1">
                    <a:lumMod val="50000"/>
                  </a:schemeClr>
                </a:solidFill>
              </a:rPr>
              <a:t>| DIVISIÓN ANDINA</a:t>
            </a:r>
            <a:endParaRPr lang="es-CL" sz="10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86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5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49" r:id="rId8"/>
    <p:sldLayoutId id="2147483692" r:id="rId9"/>
    <p:sldLayoutId id="2147483693" r:id="rId10"/>
    <p:sldLayoutId id="2147483694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5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2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AFF3E8F-5BFF-4A7A-915C-4D09F2136AD3}"/>
              </a:ext>
            </a:extLst>
          </p:cNvPr>
          <p:cNvSpPr txBox="1"/>
          <p:nvPr userDrawn="1"/>
        </p:nvSpPr>
        <p:spPr>
          <a:xfrm>
            <a:off x="3814830" y="4852083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:a16="http://schemas.microsoft.com/office/drawing/2014/main" xmlns="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6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8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7"/>
            <a:ext cx="3871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48787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5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2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FAFF3E8F-5BFF-4A7A-915C-4D09F2136AD3}"/>
              </a:ext>
            </a:extLst>
          </p:cNvPr>
          <p:cNvSpPr txBox="1"/>
          <p:nvPr userDrawn="1"/>
        </p:nvSpPr>
        <p:spPr>
          <a:xfrm>
            <a:off x="3814830" y="4852083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="" xmlns:a16="http://schemas.microsoft.com/office/drawing/2014/main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6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8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7"/>
            <a:ext cx="3871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60257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5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2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AFF3E8F-5BFF-4A7A-915C-4D09F2136AD3}"/>
              </a:ext>
            </a:extLst>
          </p:cNvPr>
          <p:cNvSpPr txBox="1"/>
          <p:nvPr userDrawn="1"/>
        </p:nvSpPr>
        <p:spPr>
          <a:xfrm>
            <a:off x="3814830" y="4852083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:a16="http://schemas.microsoft.com/office/drawing/2014/main" xmlns="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6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8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7"/>
            <a:ext cx="3871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199993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6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3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FAFF3E8F-5BFF-4A7A-915C-4D09F2136AD3}"/>
              </a:ext>
            </a:extLst>
          </p:cNvPr>
          <p:cNvSpPr txBox="1"/>
          <p:nvPr userDrawn="1"/>
        </p:nvSpPr>
        <p:spPr>
          <a:xfrm>
            <a:off x="3814831" y="4852084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pPr defTabSz="457189"/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="" xmlns:a16="http://schemas.microsoft.com/office/drawing/2014/main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7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9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8"/>
            <a:ext cx="3900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415250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hf hdr="0" dt="0"/>
  <p:txStyles>
    <p:titleStyle>
      <a:lvl1pPr algn="l" defTabSz="457189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6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3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AFF3E8F-5BFF-4A7A-915C-4D09F2136AD3}"/>
              </a:ext>
            </a:extLst>
          </p:cNvPr>
          <p:cNvSpPr txBox="1"/>
          <p:nvPr userDrawn="1"/>
        </p:nvSpPr>
        <p:spPr>
          <a:xfrm>
            <a:off x="3814831" y="4852084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pPr defTabSz="457189"/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:a16="http://schemas.microsoft.com/office/drawing/2014/main" xmlns="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7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9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8"/>
            <a:ext cx="3900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5124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hf hdr="0" dt="0"/>
  <p:txStyles>
    <p:titleStyle>
      <a:lvl1pPr algn="l" defTabSz="457189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5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2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AFF3E8F-5BFF-4A7A-915C-4D09F2136AD3}"/>
              </a:ext>
            </a:extLst>
          </p:cNvPr>
          <p:cNvSpPr txBox="1"/>
          <p:nvPr userDrawn="1"/>
        </p:nvSpPr>
        <p:spPr>
          <a:xfrm>
            <a:off x="3814830" y="4852083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:a16="http://schemas.microsoft.com/office/drawing/2014/main" xmlns="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6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8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7"/>
            <a:ext cx="3871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415235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5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2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FAFF3E8F-5BFF-4A7A-915C-4D09F2136AD3}"/>
              </a:ext>
            </a:extLst>
          </p:cNvPr>
          <p:cNvSpPr txBox="1"/>
          <p:nvPr userDrawn="1"/>
        </p:nvSpPr>
        <p:spPr>
          <a:xfrm>
            <a:off x="3814830" y="4852083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="" xmlns:a16="http://schemas.microsoft.com/office/drawing/2014/main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6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8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7"/>
            <a:ext cx="3871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815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6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3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FAFF3E8F-5BFF-4A7A-915C-4D09F2136AD3}"/>
              </a:ext>
            </a:extLst>
          </p:cNvPr>
          <p:cNvSpPr txBox="1"/>
          <p:nvPr userDrawn="1"/>
        </p:nvSpPr>
        <p:spPr>
          <a:xfrm>
            <a:off x="3814831" y="4852084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pPr defTabSz="457189"/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="" xmlns:a16="http://schemas.microsoft.com/office/drawing/2014/main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7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9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8"/>
            <a:ext cx="3900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368303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hf hdr="0" dt="0"/>
  <p:txStyles>
    <p:titleStyle>
      <a:lvl1pPr algn="l" defTabSz="457189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6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3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AFF3E8F-5BFF-4A7A-915C-4D09F2136AD3}"/>
              </a:ext>
            </a:extLst>
          </p:cNvPr>
          <p:cNvSpPr txBox="1"/>
          <p:nvPr userDrawn="1"/>
        </p:nvSpPr>
        <p:spPr>
          <a:xfrm>
            <a:off x="3814831" y="4852084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pPr defTabSz="457189"/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:a16="http://schemas.microsoft.com/office/drawing/2014/main" xmlns="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7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9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8"/>
            <a:ext cx="3900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332469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hf hdr="0" dt="0"/>
  <p:txStyles>
    <p:titleStyle>
      <a:lvl1pPr algn="l" defTabSz="457189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5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2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AFF3E8F-5BFF-4A7A-915C-4D09F2136AD3}"/>
              </a:ext>
            </a:extLst>
          </p:cNvPr>
          <p:cNvSpPr txBox="1"/>
          <p:nvPr userDrawn="1"/>
        </p:nvSpPr>
        <p:spPr>
          <a:xfrm>
            <a:off x="3814830" y="4852083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:a16="http://schemas.microsoft.com/office/drawing/2014/main" xmlns="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6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8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7"/>
            <a:ext cx="3871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57286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6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3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AFF3E8F-5BFF-4A7A-915C-4D09F2136AD3}"/>
              </a:ext>
            </a:extLst>
          </p:cNvPr>
          <p:cNvSpPr txBox="1"/>
          <p:nvPr userDrawn="1"/>
        </p:nvSpPr>
        <p:spPr>
          <a:xfrm>
            <a:off x="3814831" y="4852084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pPr defTabSz="457189"/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:a16="http://schemas.microsoft.com/office/drawing/2014/main" xmlns="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7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9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8"/>
            <a:ext cx="3900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8250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dt="0"/>
  <p:txStyles>
    <p:titleStyle>
      <a:lvl1pPr algn="l" defTabSz="457189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5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2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AFF3E8F-5BFF-4A7A-915C-4D09F2136AD3}"/>
              </a:ext>
            </a:extLst>
          </p:cNvPr>
          <p:cNvSpPr txBox="1"/>
          <p:nvPr userDrawn="1"/>
        </p:nvSpPr>
        <p:spPr>
          <a:xfrm>
            <a:off x="3814830" y="4852083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:a16="http://schemas.microsoft.com/office/drawing/2014/main" xmlns="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6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8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7"/>
            <a:ext cx="3871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367669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5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2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AFF3E8F-5BFF-4A7A-915C-4D09F2136AD3}"/>
              </a:ext>
            </a:extLst>
          </p:cNvPr>
          <p:cNvSpPr txBox="1"/>
          <p:nvPr userDrawn="1"/>
        </p:nvSpPr>
        <p:spPr>
          <a:xfrm>
            <a:off x="3814830" y="4852083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:a16="http://schemas.microsoft.com/office/drawing/2014/main" xmlns="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6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8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7"/>
            <a:ext cx="3871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345064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7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3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AFF3E8F-5BFF-4A7A-915C-4D09F2136AD3}"/>
              </a:ext>
            </a:extLst>
          </p:cNvPr>
          <p:cNvSpPr txBox="1"/>
          <p:nvPr userDrawn="1"/>
        </p:nvSpPr>
        <p:spPr>
          <a:xfrm>
            <a:off x="3814832" y="4852085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78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pPr defTabSz="457178"/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:a16="http://schemas.microsoft.com/office/drawing/2014/main" xmlns="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8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9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8"/>
            <a:ext cx="3900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8"/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123447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 dt="0"/>
  <p:txStyles>
    <p:titleStyle>
      <a:lvl1pPr algn="l" defTabSz="457178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457178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13" indent="-285736" algn="l" defTabSz="457178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2944" indent="-228588" algn="l" defTabSz="457178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120" indent="-228588" algn="l" defTabSz="457178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297" indent="-228588" algn="l" defTabSz="457178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7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3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FAFF3E8F-5BFF-4A7A-915C-4D09F2136AD3}"/>
              </a:ext>
            </a:extLst>
          </p:cNvPr>
          <p:cNvSpPr txBox="1"/>
          <p:nvPr userDrawn="1"/>
        </p:nvSpPr>
        <p:spPr>
          <a:xfrm>
            <a:off x="3814832" y="4852085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78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pPr defTabSz="457178"/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="" xmlns:a16="http://schemas.microsoft.com/office/drawing/2014/main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8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9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8"/>
            <a:ext cx="3900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8"/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10514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hdr="0" dt="0"/>
  <p:txStyles>
    <p:titleStyle>
      <a:lvl1pPr algn="l" defTabSz="457178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457178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13" indent="-285736" algn="l" defTabSz="457178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2944" indent="-228588" algn="l" defTabSz="457178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120" indent="-228588" algn="l" defTabSz="457178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297" indent="-228588" algn="l" defTabSz="457178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5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2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AFF3E8F-5BFF-4A7A-915C-4D09F2136AD3}"/>
              </a:ext>
            </a:extLst>
          </p:cNvPr>
          <p:cNvSpPr txBox="1"/>
          <p:nvPr userDrawn="1"/>
        </p:nvSpPr>
        <p:spPr>
          <a:xfrm>
            <a:off x="3814830" y="4852083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:a16="http://schemas.microsoft.com/office/drawing/2014/main" xmlns="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6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8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7"/>
            <a:ext cx="3871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69729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7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3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AFF3E8F-5BFF-4A7A-915C-4D09F2136AD3}"/>
              </a:ext>
            </a:extLst>
          </p:cNvPr>
          <p:cNvSpPr txBox="1"/>
          <p:nvPr userDrawn="1"/>
        </p:nvSpPr>
        <p:spPr>
          <a:xfrm>
            <a:off x="3814832" y="4852085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78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pPr defTabSz="457178"/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:a16="http://schemas.microsoft.com/office/drawing/2014/main" xmlns="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8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9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8"/>
            <a:ext cx="3900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8"/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604227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hdr="0" dt="0"/>
  <p:txStyles>
    <p:titleStyle>
      <a:lvl1pPr algn="l" defTabSz="457178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457178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13" indent="-285736" algn="l" defTabSz="457178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2944" indent="-228588" algn="l" defTabSz="457178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120" indent="-228588" algn="l" defTabSz="457178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297" indent="-228588" algn="l" defTabSz="457178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5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2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AFF3E8F-5BFF-4A7A-915C-4D09F2136AD3}"/>
              </a:ext>
            </a:extLst>
          </p:cNvPr>
          <p:cNvSpPr txBox="1"/>
          <p:nvPr userDrawn="1"/>
        </p:nvSpPr>
        <p:spPr>
          <a:xfrm>
            <a:off x="3814830" y="4852083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:a16="http://schemas.microsoft.com/office/drawing/2014/main" xmlns="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6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8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7"/>
            <a:ext cx="3871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255230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5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2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FAFF3E8F-5BFF-4A7A-915C-4D09F2136AD3}"/>
              </a:ext>
            </a:extLst>
          </p:cNvPr>
          <p:cNvSpPr txBox="1"/>
          <p:nvPr userDrawn="1"/>
        </p:nvSpPr>
        <p:spPr>
          <a:xfrm>
            <a:off x="3814830" y="4852083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="" xmlns:a16="http://schemas.microsoft.com/office/drawing/2014/main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6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8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7"/>
            <a:ext cx="3871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98553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B79AB8B-4089-4472-BC61-ACE4C0764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5785"/>
            <a:ext cx="9144000" cy="5177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5E5545-8CA6-467A-BF1E-366A56D54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8" y="4784272"/>
            <a:ext cx="230546" cy="3592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AFF3E8F-5BFF-4A7A-915C-4D09F2136AD3}"/>
              </a:ext>
            </a:extLst>
          </p:cNvPr>
          <p:cNvSpPr txBox="1"/>
          <p:nvPr userDrawn="1"/>
        </p:nvSpPr>
        <p:spPr>
          <a:xfrm>
            <a:off x="3814830" y="4852083"/>
            <a:ext cx="3424875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75" dirty="0">
                <a:solidFill>
                  <a:srgbClr val="666666"/>
                </a:solidFill>
              </a:rPr>
              <a:t>© 2020 Codelco Chile. Todos los derechos reservados              USO INTERNO</a:t>
            </a:r>
          </a:p>
          <a:p>
            <a:r>
              <a:rPr lang="es-CL" sz="1013" dirty="0">
                <a:solidFill>
                  <a:srgbClr val="0072B1"/>
                </a:solidFill>
              </a:rPr>
              <a:t> </a:t>
            </a:r>
          </a:p>
        </p:txBody>
      </p:sp>
      <p:sp>
        <p:nvSpPr>
          <p:cNvPr id="14" name="Marcador de número de diapositiva 8">
            <a:extLst>
              <a:ext uri="{FF2B5EF4-FFF2-40B4-BE49-F238E27FC236}">
                <a16:creationId xmlns:a16="http://schemas.microsoft.com/office/drawing/2014/main" xmlns="" id="{F44B0468-533D-42D9-B44F-355891197CBD}"/>
              </a:ext>
            </a:extLst>
          </p:cNvPr>
          <p:cNvSpPr txBox="1">
            <a:spLocks/>
          </p:cNvSpPr>
          <p:nvPr userDrawn="1"/>
        </p:nvSpPr>
        <p:spPr>
          <a:xfrm>
            <a:off x="35926" y="4836585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900" smtClean="0">
                <a:solidFill>
                  <a:srgbClr val="666666"/>
                </a:solidFill>
              </a:rPr>
              <a:pPr algn="ctr"/>
              <a:t>‹Nº›</a:t>
            </a:fld>
            <a:endParaRPr lang="es-ES" sz="900" dirty="0">
              <a:solidFill>
                <a:srgbClr val="66666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0B70E85-4691-4BBC-9126-D97554FB0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753" y="4787098"/>
            <a:ext cx="230546" cy="292101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448121" y="4826867"/>
            <a:ext cx="3871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b="1" dirty="0">
                <a:solidFill>
                  <a:srgbClr val="FFFFFF">
                    <a:lumMod val="50000"/>
                  </a:srgbClr>
                </a:solidFill>
              </a:rPr>
              <a:t>GERENCIA DE SEGURIDAD Y SALUD OCUPACIONAL </a:t>
            </a:r>
            <a:r>
              <a:rPr lang="es-CL" sz="1000" dirty="0">
                <a:solidFill>
                  <a:srgbClr val="FFFFFF">
                    <a:lumMod val="50000"/>
                  </a:srgbClr>
                </a:solidFill>
              </a:rPr>
              <a:t>| DIVISIÓN ANDINA</a:t>
            </a:r>
          </a:p>
        </p:txBody>
      </p:sp>
    </p:spTree>
    <p:extLst>
      <p:ext uri="{BB962C8B-B14F-4D97-AF65-F5344CB8AC3E}">
        <p14:creationId xmlns:p14="http://schemas.microsoft.com/office/powerpoint/2010/main" val="20421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36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28.jpe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58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12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72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4.png"/><Relationship Id="rId7" Type="http://schemas.openxmlformats.org/officeDocument/2006/relationships/image" Target="../media/image79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8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81.png"/><Relationship Id="rId5" Type="http://schemas.openxmlformats.org/officeDocument/2006/relationships/image" Target="../media/image72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92.png"/><Relationship Id="rId5" Type="http://schemas.openxmlformats.org/officeDocument/2006/relationships/image" Target="../media/image87.png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www.c19.cl/" TargetMode="External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94.png"/><Relationship Id="rId5" Type="http://schemas.openxmlformats.org/officeDocument/2006/relationships/image" Target="../media/image82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06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5.png"/><Relationship Id="rId7" Type="http://schemas.openxmlformats.org/officeDocument/2006/relationships/image" Target="../media/image10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00.png"/><Relationship Id="rId5" Type="http://schemas.openxmlformats.org/officeDocument/2006/relationships/image" Target="../media/image45.png"/><Relationship Id="rId4" Type="http://schemas.openxmlformats.org/officeDocument/2006/relationships/image" Target="../media/image97.png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5.png"/><Relationship Id="rId7" Type="http://schemas.openxmlformats.org/officeDocument/2006/relationships/image" Target="../media/image5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28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gsocup@codelco.cl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Captura de pantalla 2020-03-18 a la(s) 20.23.3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928" y="2305862"/>
            <a:ext cx="8570716" cy="1307072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307928" y="1646608"/>
            <a:ext cx="8570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EC5C2F"/>
                </a:solidFill>
                <a:latin typeface="Calibri Light"/>
                <a:cs typeface="Calibri Light"/>
              </a:rPr>
              <a:t>ANDINA AVANZA PARA DETENER EL…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25517" y="4855779"/>
            <a:ext cx="2680138" cy="178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chemeClr val="bg1">
                    <a:lumMod val="50000"/>
                  </a:schemeClr>
                </a:solidFill>
              </a:rPr>
              <a:t>DIRECCIÓN DE COMUNICACIONES</a:t>
            </a:r>
          </a:p>
        </p:txBody>
      </p:sp>
    </p:spTree>
    <p:extLst>
      <p:ext uri="{BB962C8B-B14F-4D97-AF65-F5344CB8AC3E}">
        <p14:creationId xmlns:p14="http://schemas.microsoft.com/office/powerpoint/2010/main" val="1620523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5517" y="4868606"/>
            <a:ext cx="2680138" cy="178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grpSp>
        <p:nvGrpSpPr>
          <p:cNvPr id="17" name="Agrupar 16"/>
          <p:cNvGrpSpPr/>
          <p:nvPr/>
        </p:nvGrpSpPr>
        <p:grpSpPr>
          <a:xfrm>
            <a:off x="4279472" y="160657"/>
            <a:ext cx="4864532" cy="928388"/>
            <a:chOff x="200351" y="1198880"/>
            <a:chExt cx="8943650" cy="1287867"/>
          </a:xfrm>
        </p:grpSpPr>
        <p:sp>
          <p:nvSpPr>
            <p:cNvPr id="18" name="Redondear rectángulo de esquina diagonal 17"/>
            <p:cNvSpPr/>
            <p:nvPr/>
          </p:nvSpPr>
          <p:spPr>
            <a:xfrm rot="16200000">
              <a:off x="4038403" y="-2618852"/>
              <a:ext cx="1267550" cy="8943647"/>
            </a:xfrm>
            <a:prstGeom prst="round2DiagRect">
              <a:avLst/>
            </a:prstGeom>
            <a:solidFill>
              <a:srgbClr val="E650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200351" y="1198880"/>
              <a:ext cx="8943642" cy="741680"/>
            </a:xfrm>
            <a:prstGeom prst="rect">
              <a:avLst/>
            </a:prstGeom>
            <a:solidFill>
              <a:srgbClr val="E650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grpSp>
        <p:nvGrpSpPr>
          <p:cNvPr id="20" name="Agrupar 19"/>
          <p:cNvGrpSpPr/>
          <p:nvPr/>
        </p:nvGrpSpPr>
        <p:grpSpPr>
          <a:xfrm>
            <a:off x="183156" y="2531984"/>
            <a:ext cx="4379667" cy="1197226"/>
            <a:chOff x="200351" y="1198880"/>
            <a:chExt cx="8943650" cy="1287867"/>
          </a:xfrm>
          <a:solidFill>
            <a:srgbClr val="008998"/>
          </a:solidFill>
        </p:grpSpPr>
        <p:sp>
          <p:nvSpPr>
            <p:cNvPr id="22" name="Redondear rectángulo de esquina diagonal 21"/>
            <p:cNvSpPr/>
            <p:nvPr/>
          </p:nvSpPr>
          <p:spPr>
            <a:xfrm rot="16200000">
              <a:off x="4038403" y="-2618852"/>
              <a:ext cx="1267550" cy="8943647"/>
            </a:xfrm>
            <a:prstGeom prst="round2Diag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200351" y="1198880"/>
              <a:ext cx="8943642" cy="7416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pic>
        <p:nvPicPr>
          <p:cNvPr id="25" name="Imagen 24" descr="Captura de pantalla 2020-03-18 a la(s) 20.23.3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52" y="429740"/>
            <a:ext cx="3821316" cy="582768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276447" y="131637"/>
            <a:ext cx="400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ANDINA </a:t>
            </a:r>
            <a:r>
              <a:rPr lang="es-ES" sz="1200" b="1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AVANZA</a:t>
            </a:r>
            <a:r>
              <a:rPr lang="es-ES" sz="12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5164471" y="120720"/>
            <a:ext cx="3936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solidFill>
                  <a:srgbClr val="FFFFFF"/>
                </a:solidFill>
                <a:cs typeface="Calibri Light"/>
              </a:rPr>
              <a:t>¿CÓMO PUEDO EVITAR CONTAGIARME O CONTAGIAR A MIS COMPAÑEROS?</a:t>
            </a:r>
            <a:endParaRPr lang="es-ES" sz="2000" b="1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4416816" y="233260"/>
            <a:ext cx="747655" cy="74765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4419971" y="218830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E6500F"/>
                </a:solidFill>
              </a:rPr>
              <a:t>10</a:t>
            </a:r>
            <a:endParaRPr lang="es-ES" sz="4000" dirty="0">
              <a:solidFill>
                <a:srgbClr val="E6500F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1438838" y="2548510"/>
            <a:ext cx="3123981" cy="11806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b="1" kern="0" dirty="0" smtClean="0">
                <a:solidFill>
                  <a:srgbClr val="FFFFFF"/>
                </a:solidFill>
                <a:cs typeface="Calibri Light"/>
              </a:rPr>
              <a:t>LAVA TUS MANOS CON AGUA Y</a:t>
            </a:r>
          </a:p>
          <a:p>
            <a:pPr defTabSz="914400">
              <a:defRPr/>
            </a:pPr>
            <a:r>
              <a:rPr lang="es-CL" b="1" kern="0" dirty="0" smtClean="0">
                <a:solidFill>
                  <a:srgbClr val="FFFFFF"/>
                </a:solidFill>
                <a:cs typeface="Calibri Light"/>
              </a:rPr>
              <a:t>JABÓN FRECUENTEMENTE</a:t>
            </a:r>
            <a:r>
              <a:rPr lang="es-CL" kern="0" dirty="0" smtClean="0">
                <a:solidFill>
                  <a:srgbClr val="FFFFFF"/>
                </a:solidFill>
                <a:cs typeface="Calibri Light"/>
              </a:rPr>
              <a:t> (al menos 20 </a:t>
            </a:r>
            <a:r>
              <a:rPr lang="es-CL" kern="0" dirty="0" err="1" smtClean="0">
                <a:solidFill>
                  <a:srgbClr val="FFFFFF"/>
                </a:solidFill>
                <a:cs typeface="Calibri Light"/>
              </a:rPr>
              <a:t>seg</a:t>
            </a:r>
            <a:r>
              <a:rPr lang="es-CL" kern="0" dirty="0" smtClean="0">
                <a:solidFill>
                  <a:srgbClr val="FFFFFF"/>
                </a:solidFill>
                <a:cs typeface="Calibri Light"/>
              </a:rPr>
              <a:t>) sobre todo antes y después de comer. </a:t>
            </a:r>
            <a:endParaRPr lang="es-CL" b="1" kern="0" dirty="0" smtClean="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808" y="2556298"/>
            <a:ext cx="927397" cy="1206415"/>
          </a:xfrm>
          <a:prstGeom prst="rect">
            <a:avLst/>
          </a:prstGeom>
        </p:spPr>
      </p:pic>
      <p:grpSp>
        <p:nvGrpSpPr>
          <p:cNvPr id="45" name="Agrupar 44"/>
          <p:cNvGrpSpPr/>
          <p:nvPr/>
        </p:nvGrpSpPr>
        <p:grpSpPr>
          <a:xfrm>
            <a:off x="4676125" y="1190059"/>
            <a:ext cx="4379667" cy="1187035"/>
            <a:chOff x="200351" y="1198880"/>
            <a:chExt cx="8943650" cy="1287867"/>
          </a:xfrm>
          <a:solidFill>
            <a:srgbClr val="E6500F"/>
          </a:solidFill>
        </p:grpSpPr>
        <p:sp>
          <p:nvSpPr>
            <p:cNvPr id="46" name="Redondear rectángulo de esquina diagonal 45"/>
            <p:cNvSpPr/>
            <p:nvPr/>
          </p:nvSpPr>
          <p:spPr>
            <a:xfrm rot="16200000">
              <a:off x="4038403" y="-2618852"/>
              <a:ext cx="1267550" cy="8943647"/>
            </a:xfrm>
            <a:prstGeom prst="round2Diag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200351" y="1198880"/>
              <a:ext cx="8943642" cy="7416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pic>
        <p:nvPicPr>
          <p:cNvPr id="6" name="Imagen 5" descr="Mantención de distanc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24" y="1378084"/>
            <a:ext cx="942035" cy="937825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5931804" y="1196395"/>
            <a:ext cx="3123989" cy="11806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b="1" kern="0" dirty="0" smtClean="0">
                <a:solidFill>
                  <a:srgbClr val="FFFFFF"/>
                </a:solidFill>
                <a:cs typeface="Calibri Light"/>
              </a:rPr>
              <a:t>MANTÉN DISTANCIA DE </a:t>
            </a:r>
          </a:p>
          <a:p>
            <a:pPr defTabSz="914400">
              <a:defRPr/>
            </a:pPr>
            <a:r>
              <a:rPr lang="es-CL" b="1" kern="0" dirty="0" smtClean="0">
                <a:solidFill>
                  <a:srgbClr val="FFFFFF"/>
                </a:solidFill>
                <a:cs typeface="Calibri Light"/>
              </a:rPr>
              <a:t>1 METRO EN TODO MOMENTO</a:t>
            </a:r>
            <a:r>
              <a:rPr lang="es-CL" kern="0" dirty="0" smtClean="0">
                <a:solidFill>
                  <a:srgbClr val="FFFFFF"/>
                </a:solidFill>
                <a:cs typeface="Calibri Light"/>
              </a:rPr>
              <a:t> </a:t>
            </a:r>
          </a:p>
          <a:p>
            <a:pPr defTabSz="914400">
              <a:defRPr/>
            </a:pPr>
            <a:r>
              <a:rPr lang="es-CL" kern="0" dirty="0">
                <a:solidFill>
                  <a:srgbClr val="FFFFFF"/>
                </a:solidFill>
                <a:cs typeface="Calibri Light"/>
              </a:rPr>
              <a:t>e</a:t>
            </a:r>
            <a:r>
              <a:rPr lang="es-CL" kern="0" dirty="0" smtClean="0">
                <a:solidFill>
                  <a:srgbClr val="FFFFFF"/>
                </a:solidFill>
                <a:cs typeface="Calibri Light"/>
              </a:rPr>
              <a:t>n casinos, buses y espacios comunes en general.</a:t>
            </a:r>
            <a:endParaRPr lang="es-CL" b="1" kern="0" dirty="0" smtClean="0">
              <a:solidFill>
                <a:srgbClr val="FFFFFF"/>
              </a:solidFill>
              <a:cs typeface="Calibri Light"/>
            </a:endParaRPr>
          </a:p>
        </p:txBody>
      </p:sp>
      <p:grpSp>
        <p:nvGrpSpPr>
          <p:cNvPr id="49" name="Agrupar 48"/>
          <p:cNvGrpSpPr/>
          <p:nvPr/>
        </p:nvGrpSpPr>
        <p:grpSpPr>
          <a:xfrm>
            <a:off x="183157" y="3797299"/>
            <a:ext cx="4379679" cy="987742"/>
            <a:chOff x="200351" y="1198880"/>
            <a:chExt cx="8943650" cy="1287867"/>
          </a:xfrm>
          <a:solidFill>
            <a:schemeClr val="accent5"/>
          </a:solidFill>
        </p:grpSpPr>
        <p:sp>
          <p:nvSpPr>
            <p:cNvPr id="50" name="Redondear rectángulo de esquina diagonal 49"/>
            <p:cNvSpPr/>
            <p:nvPr/>
          </p:nvSpPr>
          <p:spPr>
            <a:xfrm rot="16200000">
              <a:off x="4038403" y="-2618852"/>
              <a:ext cx="1267550" cy="8943647"/>
            </a:xfrm>
            <a:prstGeom prst="round2Diag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51" name="Rectángulo 50"/>
            <p:cNvSpPr/>
            <p:nvPr/>
          </p:nvSpPr>
          <p:spPr>
            <a:xfrm>
              <a:off x="200351" y="1198880"/>
              <a:ext cx="8943642" cy="7416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pic>
        <p:nvPicPr>
          <p:cNvPr id="5" name="Imagen 4" descr="IMG-20200318-WA00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7" y="3828049"/>
            <a:ext cx="942035" cy="944696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1438843" y="3878065"/>
            <a:ext cx="2161809" cy="81136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2400" b="1" kern="0" dirty="0" smtClean="0">
                <a:solidFill>
                  <a:srgbClr val="FFFFFF"/>
                </a:solidFill>
                <a:cs typeface="Calibri Light"/>
              </a:rPr>
              <a:t>NO SALUDES DE MANO O BESO.</a:t>
            </a:r>
            <a:endParaRPr lang="es-CL" sz="2400" kern="0" dirty="0" smtClean="0">
              <a:solidFill>
                <a:srgbClr val="FFFFFF"/>
              </a:solidFill>
              <a:cs typeface="Calibri Light"/>
            </a:endParaRPr>
          </a:p>
        </p:txBody>
      </p:sp>
      <p:grpSp>
        <p:nvGrpSpPr>
          <p:cNvPr id="53" name="Agrupar 52"/>
          <p:cNvGrpSpPr/>
          <p:nvPr/>
        </p:nvGrpSpPr>
        <p:grpSpPr>
          <a:xfrm>
            <a:off x="4676124" y="2538411"/>
            <a:ext cx="4379667" cy="1711535"/>
            <a:chOff x="200351" y="1198880"/>
            <a:chExt cx="8943650" cy="1287867"/>
          </a:xfrm>
          <a:solidFill>
            <a:srgbClr val="008998"/>
          </a:solidFill>
        </p:grpSpPr>
        <p:sp>
          <p:nvSpPr>
            <p:cNvPr id="54" name="Redondear rectángulo de esquina diagonal 53"/>
            <p:cNvSpPr/>
            <p:nvPr/>
          </p:nvSpPr>
          <p:spPr>
            <a:xfrm rot="16200000">
              <a:off x="4038403" y="-2618852"/>
              <a:ext cx="1267550" cy="8943647"/>
            </a:xfrm>
            <a:prstGeom prst="round2Diag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55" name="Rectángulo 54"/>
            <p:cNvSpPr/>
            <p:nvPr/>
          </p:nvSpPr>
          <p:spPr>
            <a:xfrm>
              <a:off x="200351" y="1198880"/>
              <a:ext cx="8943642" cy="7416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56" name="CuadroTexto 55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5931806" y="2554938"/>
            <a:ext cx="3123981" cy="161158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b="1" kern="0" dirty="0" smtClean="0">
                <a:solidFill>
                  <a:srgbClr val="FFFFFF"/>
                </a:solidFill>
                <a:cs typeface="Calibri Light"/>
              </a:rPr>
              <a:t>SI USAS EQUIPO DE PROTECCIÓN RESPIRATORIA,</a:t>
            </a:r>
            <a:endParaRPr lang="es-CL" kern="0" dirty="0" smtClean="0">
              <a:solidFill>
                <a:srgbClr val="FFFFFF"/>
              </a:solidFill>
              <a:cs typeface="Calibri Light"/>
            </a:endParaRPr>
          </a:p>
          <a:p>
            <a:pPr defTabSz="914400">
              <a:defRPr/>
            </a:pPr>
            <a:r>
              <a:rPr lang="es-CL" kern="0" dirty="0">
                <a:solidFill>
                  <a:srgbClr val="FFFFFF"/>
                </a:solidFill>
                <a:cs typeface="Calibri Light"/>
              </a:rPr>
              <a:t>l</a:t>
            </a:r>
            <a:r>
              <a:rPr lang="es-CL" kern="0" dirty="0" err="1" smtClean="0">
                <a:solidFill>
                  <a:srgbClr val="FFFFFF"/>
                </a:solidFill>
                <a:cs typeface="Calibri Light"/>
              </a:rPr>
              <a:t>ava</a:t>
            </a:r>
            <a:r>
              <a:rPr lang="es-CL" kern="0" dirty="0" smtClean="0">
                <a:solidFill>
                  <a:srgbClr val="FFFFFF"/>
                </a:solidFill>
                <a:cs typeface="Calibri Light"/>
              </a:rPr>
              <a:t> tus manos con jabón antes y después de usarlo.</a:t>
            </a:r>
          </a:p>
          <a:p>
            <a:pPr defTabSz="914400">
              <a:defRPr/>
            </a:pPr>
            <a:endParaRPr lang="es-CL" sz="1000" b="1" kern="0" dirty="0">
              <a:solidFill>
                <a:srgbClr val="FFFFFF"/>
              </a:solidFill>
              <a:cs typeface="Calibri Light"/>
            </a:endParaRPr>
          </a:p>
          <a:p>
            <a:pPr defTabSz="914400">
              <a:defRPr/>
            </a:pPr>
            <a:r>
              <a:rPr lang="es-CL" b="1" kern="0" dirty="0" smtClean="0">
                <a:solidFill>
                  <a:srgbClr val="FFFFFF"/>
                </a:solidFill>
                <a:cs typeface="Calibri Light"/>
              </a:rPr>
              <a:t>LÁVALO DIARIAMENTE.</a:t>
            </a:r>
          </a:p>
        </p:txBody>
      </p:sp>
      <p:grpSp>
        <p:nvGrpSpPr>
          <p:cNvPr id="63" name="Agrupar 62"/>
          <p:cNvGrpSpPr/>
          <p:nvPr/>
        </p:nvGrpSpPr>
        <p:grpSpPr>
          <a:xfrm>
            <a:off x="183156" y="1190059"/>
            <a:ext cx="4379679" cy="1261322"/>
            <a:chOff x="200351" y="1198880"/>
            <a:chExt cx="8943650" cy="1287867"/>
          </a:xfrm>
          <a:solidFill>
            <a:schemeClr val="accent5"/>
          </a:solidFill>
        </p:grpSpPr>
        <p:sp>
          <p:nvSpPr>
            <p:cNvPr id="64" name="Redondear rectángulo de esquina diagonal 63"/>
            <p:cNvSpPr/>
            <p:nvPr/>
          </p:nvSpPr>
          <p:spPr>
            <a:xfrm rot="16200000">
              <a:off x="4038403" y="-2618852"/>
              <a:ext cx="1267550" cy="8943647"/>
            </a:xfrm>
            <a:prstGeom prst="round2Diag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65" name="Rectángulo 64"/>
            <p:cNvSpPr/>
            <p:nvPr/>
          </p:nvSpPr>
          <p:spPr>
            <a:xfrm>
              <a:off x="200351" y="1198880"/>
              <a:ext cx="8943642" cy="7416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67" name="CuadroTexto 66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1438842" y="1203973"/>
            <a:ext cx="3123989" cy="11806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b="1" kern="0" dirty="0" smtClean="0">
                <a:solidFill>
                  <a:srgbClr val="FFFFFF"/>
                </a:solidFill>
                <a:cs typeface="Calibri Light"/>
              </a:rPr>
              <a:t>NO SUBAS A FAENA SI ESTÁS ENFERMO(A), </a:t>
            </a:r>
            <a:r>
              <a:rPr lang="es-CL" kern="0" dirty="0">
                <a:solidFill>
                  <a:srgbClr val="FFFFFF"/>
                </a:solidFill>
                <a:cs typeface="Calibri Light"/>
              </a:rPr>
              <a:t>s</a:t>
            </a:r>
            <a:r>
              <a:rPr lang="es-CL" kern="0" dirty="0" smtClean="0">
                <a:solidFill>
                  <a:srgbClr val="FFFFFF"/>
                </a:solidFill>
                <a:cs typeface="Calibri Light"/>
              </a:rPr>
              <a:t>i estás con descanso y presentas síntomas. </a:t>
            </a:r>
            <a:r>
              <a:rPr lang="es-CL" kern="0" dirty="0">
                <a:solidFill>
                  <a:srgbClr val="FFFFFF"/>
                </a:solidFill>
                <a:cs typeface="Calibri Light"/>
              </a:rPr>
              <a:t>A</a:t>
            </a:r>
            <a:r>
              <a:rPr lang="es-CL" kern="0" dirty="0" smtClean="0">
                <a:solidFill>
                  <a:srgbClr val="FFFFFF"/>
                </a:solidFill>
                <a:cs typeface="Calibri Light"/>
              </a:rPr>
              <a:t>visa de inmediato a tu Jefatura.</a:t>
            </a:r>
          </a:p>
        </p:txBody>
      </p:sp>
      <p:grpSp>
        <p:nvGrpSpPr>
          <p:cNvPr id="8" name="Agrupar 7"/>
          <p:cNvGrpSpPr/>
          <p:nvPr/>
        </p:nvGrpSpPr>
        <p:grpSpPr>
          <a:xfrm>
            <a:off x="317305" y="1330672"/>
            <a:ext cx="938466" cy="938466"/>
            <a:chOff x="4793548" y="1227595"/>
            <a:chExt cx="938466" cy="938466"/>
          </a:xfrm>
        </p:grpSpPr>
        <p:sp>
          <p:nvSpPr>
            <p:cNvPr id="7" name="Elipse 6"/>
            <p:cNvSpPr/>
            <p:nvPr/>
          </p:nvSpPr>
          <p:spPr>
            <a:xfrm>
              <a:off x="4793548" y="1227595"/>
              <a:ext cx="938466" cy="9384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pic>
          <p:nvPicPr>
            <p:cNvPr id="68" name="Imagen 67" descr="Captura de pantalla 2020-03-13 a la(s) 18.47.10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21" t="8675" r="4474" b="6752"/>
            <a:stretch/>
          </p:blipFill>
          <p:spPr>
            <a:xfrm>
              <a:off x="5000404" y="1335384"/>
              <a:ext cx="546099" cy="695308"/>
            </a:xfrm>
            <a:prstGeom prst="rect">
              <a:avLst/>
            </a:prstGeom>
          </p:spPr>
        </p:pic>
      </p:grp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06"/>
          <a:stretch/>
        </p:blipFill>
        <p:spPr>
          <a:xfrm>
            <a:off x="4743421" y="2699128"/>
            <a:ext cx="1022011" cy="100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0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6891581" y="1929921"/>
            <a:ext cx="2095893" cy="2652932"/>
          </a:xfrm>
          <a:prstGeom prst="ellipse">
            <a:avLst/>
          </a:prstGeom>
          <a:solidFill>
            <a:srgbClr val="E6500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453153" y="4835977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30" name="Rectángulo redondeado 29"/>
          <p:cNvSpPr/>
          <p:nvPr/>
        </p:nvSpPr>
        <p:spPr>
          <a:xfrm>
            <a:off x="4210200" y="2145763"/>
            <a:ext cx="2539286" cy="1136824"/>
          </a:xfrm>
          <a:prstGeom prst="roundRect">
            <a:avLst/>
          </a:prstGeom>
          <a:solidFill>
            <a:srgbClr val="F4AA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grpSp>
        <p:nvGrpSpPr>
          <p:cNvPr id="31" name="Agrupar 30"/>
          <p:cNvGrpSpPr/>
          <p:nvPr/>
        </p:nvGrpSpPr>
        <p:grpSpPr>
          <a:xfrm>
            <a:off x="4607468" y="160657"/>
            <a:ext cx="4536536" cy="978187"/>
            <a:chOff x="200351" y="1198880"/>
            <a:chExt cx="8943650" cy="1287867"/>
          </a:xfrm>
        </p:grpSpPr>
        <p:sp>
          <p:nvSpPr>
            <p:cNvPr id="32" name="Redondear rectángulo de esquina diagonal 31"/>
            <p:cNvSpPr/>
            <p:nvPr/>
          </p:nvSpPr>
          <p:spPr>
            <a:xfrm rot="16200000">
              <a:off x="4038403" y="-2618852"/>
              <a:ext cx="1267550" cy="8943647"/>
            </a:xfrm>
            <a:prstGeom prst="round2DiagRect">
              <a:avLst/>
            </a:prstGeom>
            <a:solidFill>
              <a:srgbClr val="E650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200351" y="1198880"/>
              <a:ext cx="8943642" cy="741680"/>
            </a:xfrm>
            <a:prstGeom prst="rect">
              <a:avLst/>
            </a:prstGeom>
            <a:solidFill>
              <a:srgbClr val="E650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34" name="CuadroTexto 33"/>
          <p:cNvSpPr txBox="1"/>
          <p:nvPr/>
        </p:nvSpPr>
        <p:spPr>
          <a:xfrm>
            <a:off x="5472747" y="166206"/>
            <a:ext cx="3626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  <a:cs typeface="Calibri"/>
              </a:rPr>
              <a:t>¡</a:t>
            </a:r>
            <a:r>
              <a:rPr lang="es-ES" b="1" dirty="0" smtClean="0">
                <a:solidFill>
                  <a:srgbClr val="FFFFFF"/>
                </a:solidFill>
                <a:cs typeface="Calibri"/>
              </a:rPr>
              <a:t>CUIDA Y USA RESPONSABLEMENTE LOS ARTÍCULOS DE ASEO QUE SE TE ENTREGAN!</a:t>
            </a:r>
            <a:endParaRPr lang="es-ES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4697688" y="255176"/>
            <a:ext cx="747655" cy="747655"/>
          </a:xfrm>
          <a:prstGeom prst="ellipse">
            <a:avLst/>
          </a:prstGeom>
          <a:solidFill>
            <a:srgbClr val="FFFFFF"/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4700843" y="224263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E6500F"/>
                </a:solidFill>
              </a:rPr>
              <a:t>11</a:t>
            </a:r>
            <a:endParaRPr lang="es-ES" sz="4000" dirty="0">
              <a:solidFill>
                <a:srgbClr val="E6500F"/>
              </a:solidFill>
            </a:endParaRPr>
          </a:p>
        </p:txBody>
      </p:sp>
      <p:grpSp>
        <p:nvGrpSpPr>
          <p:cNvPr id="37" name="Agrupar 36"/>
          <p:cNvGrpSpPr/>
          <p:nvPr/>
        </p:nvGrpSpPr>
        <p:grpSpPr>
          <a:xfrm>
            <a:off x="3419934" y="2451296"/>
            <a:ext cx="613457" cy="522598"/>
            <a:chOff x="2128005" y="1700696"/>
            <a:chExt cx="569107" cy="484817"/>
          </a:xfrm>
          <a:solidFill>
            <a:srgbClr val="E6500F"/>
          </a:solidFill>
        </p:grpSpPr>
        <p:sp>
          <p:nvSpPr>
            <p:cNvPr id="38" name="Cheurón 37"/>
            <p:cNvSpPr/>
            <p:nvPr/>
          </p:nvSpPr>
          <p:spPr>
            <a:xfrm>
              <a:off x="2128005" y="1700696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  <p:sp>
          <p:nvSpPr>
            <p:cNvPr id="39" name="Cheurón 38"/>
            <p:cNvSpPr/>
            <p:nvPr/>
          </p:nvSpPr>
          <p:spPr>
            <a:xfrm>
              <a:off x="2361265" y="1700881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4303788" y="2172409"/>
            <a:ext cx="2348010" cy="108836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500" b="1" kern="0" dirty="0" smtClean="0">
                <a:solidFill>
                  <a:srgbClr val="FFFFFF"/>
                </a:solidFill>
                <a:cs typeface="Calibri Light"/>
              </a:rPr>
              <a:t>Si lavaste tus manos con jabón antes de subir al bus, </a:t>
            </a:r>
          </a:p>
          <a:p>
            <a:pPr defTabSz="914400">
              <a:defRPr/>
            </a:pPr>
            <a:r>
              <a:rPr lang="es-CL" b="1" kern="0" dirty="0" smtClean="0">
                <a:solidFill>
                  <a:srgbClr val="FFFFFF"/>
                </a:solidFill>
                <a:cs typeface="Calibri Light"/>
              </a:rPr>
              <a:t>NO NECESITAS USAR ALCOHOL GEL.</a:t>
            </a:r>
          </a:p>
        </p:txBody>
      </p:sp>
      <p:pic>
        <p:nvPicPr>
          <p:cNvPr id="41" name="Imagen 40" descr="Captura de pantalla 2020-03-18 a la(s) 20.23.3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51" y="479540"/>
            <a:ext cx="4323178" cy="659304"/>
          </a:xfrm>
          <a:prstGeom prst="rect">
            <a:avLst/>
          </a:prstGeom>
        </p:spPr>
      </p:pic>
      <p:sp>
        <p:nvSpPr>
          <p:cNvPr id="42" name="CuadroTexto 41"/>
          <p:cNvSpPr txBox="1"/>
          <p:nvPr/>
        </p:nvSpPr>
        <p:spPr>
          <a:xfrm>
            <a:off x="276447" y="181437"/>
            <a:ext cx="400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1877210" y="2282736"/>
            <a:ext cx="1566036" cy="85753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700" b="1" kern="0" dirty="0" smtClean="0">
                <a:solidFill>
                  <a:srgbClr val="000000"/>
                </a:solidFill>
                <a:cs typeface="Calibri Light"/>
              </a:rPr>
              <a:t>DISPENSADOR DE ALCOHOL GEL EN BUSES</a:t>
            </a:r>
          </a:p>
        </p:txBody>
      </p:sp>
      <p:sp>
        <p:nvSpPr>
          <p:cNvPr id="55" name="Rectángulo redondeado 54"/>
          <p:cNvSpPr/>
          <p:nvPr/>
        </p:nvSpPr>
        <p:spPr>
          <a:xfrm>
            <a:off x="4210201" y="3484647"/>
            <a:ext cx="2539286" cy="1098206"/>
          </a:xfrm>
          <a:prstGeom prst="roundRect">
            <a:avLst/>
          </a:prstGeom>
          <a:solidFill>
            <a:srgbClr val="F4AA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4303788" y="3520175"/>
            <a:ext cx="2348010" cy="99603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500" b="1" kern="0" dirty="0" smtClean="0">
                <a:solidFill>
                  <a:srgbClr val="FFFFFF"/>
                </a:solidFill>
                <a:cs typeface="Calibri Light"/>
              </a:rPr>
              <a:t>Úsalo solo si no puedes lavarte las manos con jabón. Recuerda guardar el frasco para tu siguiente subida.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1877210" y="3598985"/>
            <a:ext cx="1566036" cy="85753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700" b="1" kern="0" dirty="0" smtClean="0">
                <a:solidFill>
                  <a:srgbClr val="000000"/>
                </a:solidFill>
                <a:cs typeface="Calibri Light"/>
              </a:rPr>
              <a:t>FRASCO PERSONAL DE ALCOHOL GEL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369646" y="1253688"/>
            <a:ext cx="8454467" cy="68825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2000" b="1" kern="0" dirty="0" smtClean="0">
                <a:solidFill>
                  <a:srgbClr val="000000"/>
                </a:solidFill>
                <a:cs typeface="Calibri Light"/>
              </a:rPr>
              <a:t>En esta emergencia sanitaria, los insumos de aseo e higiene son escasos. CUÍDALOS Y ÚSALOS RESPONSABLEMENTE. </a:t>
            </a:r>
            <a:r>
              <a:rPr lang="es-CL" sz="2000" b="1" kern="0" dirty="0" smtClean="0">
                <a:solidFill>
                  <a:srgbClr val="E6500F"/>
                </a:solidFill>
                <a:cs typeface="Calibri Light"/>
              </a:rPr>
              <a:t>GRACIAS POR TU AYUDA!</a:t>
            </a:r>
          </a:p>
        </p:txBody>
      </p:sp>
      <p:pic>
        <p:nvPicPr>
          <p:cNvPr id="2" name="Imagen 1" descr="IMG-20200327-WA0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1" y="2049647"/>
            <a:ext cx="1540305" cy="1348406"/>
          </a:xfrm>
          <a:prstGeom prst="rect">
            <a:avLst/>
          </a:prstGeom>
        </p:spPr>
      </p:pic>
      <p:grpSp>
        <p:nvGrpSpPr>
          <p:cNvPr id="27" name="Agrupar 26"/>
          <p:cNvGrpSpPr/>
          <p:nvPr/>
        </p:nvGrpSpPr>
        <p:grpSpPr>
          <a:xfrm>
            <a:off x="3419934" y="3767173"/>
            <a:ext cx="613457" cy="522598"/>
            <a:chOff x="2128005" y="1700696"/>
            <a:chExt cx="569107" cy="484817"/>
          </a:xfrm>
          <a:solidFill>
            <a:srgbClr val="E6500F"/>
          </a:solidFill>
        </p:grpSpPr>
        <p:sp>
          <p:nvSpPr>
            <p:cNvPr id="28" name="Cheurón 27"/>
            <p:cNvSpPr/>
            <p:nvPr/>
          </p:nvSpPr>
          <p:spPr>
            <a:xfrm>
              <a:off x="2128005" y="1700696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  <p:sp>
          <p:nvSpPr>
            <p:cNvPr id="29" name="Cheurón 28"/>
            <p:cNvSpPr/>
            <p:nvPr/>
          </p:nvSpPr>
          <p:spPr>
            <a:xfrm>
              <a:off x="2361265" y="1700881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</p:grpSp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6891580" y="2358932"/>
            <a:ext cx="2095893" cy="241180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algn="ctr" defTabSz="914400">
              <a:defRPr/>
            </a:pPr>
            <a:r>
              <a:rPr lang="es-CL" sz="2400" b="1" kern="0" dirty="0" smtClean="0">
                <a:solidFill>
                  <a:srgbClr val="FFFFFF"/>
                </a:solidFill>
                <a:cs typeface="Calibri Light"/>
              </a:rPr>
              <a:t>RECUERDA</a:t>
            </a:r>
          </a:p>
          <a:p>
            <a:pPr algn="ctr" defTabSz="914400">
              <a:defRPr/>
            </a:pPr>
            <a:r>
              <a:rPr lang="es-CL" sz="1600" b="1" kern="0" dirty="0" smtClean="0">
                <a:solidFill>
                  <a:srgbClr val="FFFFFF"/>
                </a:solidFill>
                <a:cs typeface="Calibri Light"/>
              </a:rPr>
              <a:t>El alcohol gel no reemplaza el lavado </a:t>
            </a:r>
          </a:p>
          <a:p>
            <a:pPr algn="ctr" defTabSz="914400">
              <a:defRPr/>
            </a:pPr>
            <a:r>
              <a:rPr lang="es-CL" sz="1600" b="1" kern="0" dirty="0" smtClean="0">
                <a:solidFill>
                  <a:srgbClr val="FFFFFF"/>
                </a:solidFill>
                <a:cs typeface="Calibri Light"/>
              </a:rPr>
              <a:t>de manos con jabón.</a:t>
            </a:r>
          </a:p>
          <a:p>
            <a:pPr algn="ctr" defTabSz="914400">
              <a:defRPr/>
            </a:pPr>
            <a:r>
              <a:rPr lang="es-CL" sz="1600" b="1" kern="0" dirty="0" smtClean="0">
                <a:solidFill>
                  <a:srgbClr val="FFFF00"/>
                </a:solidFill>
                <a:cs typeface="Calibri Light"/>
              </a:rPr>
              <a:t>Luego de 3 usos de Alcohol Gel debes lavarte las manos</a:t>
            </a:r>
          </a:p>
          <a:p>
            <a:pPr algn="ctr" defTabSz="914400">
              <a:defRPr/>
            </a:pPr>
            <a:endParaRPr lang="es-CL" sz="1600" b="1" kern="0" dirty="0">
              <a:solidFill>
                <a:srgbClr val="FFFFFF"/>
              </a:solidFill>
              <a:cs typeface="Calibri Light"/>
            </a:endParaRPr>
          </a:p>
          <a:p>
            <a:pPr algn="ctr" defTabSz="914400">
              <a:defRPr/>
            </a:pPr>
            <a:r>
              <a:rPr lang="es-CL" sz="1600" b="1" kern="0" dirty="0" smtClean="0">
                <a:solidFill>
                  <a:srgbClr val="FFFFFF"/>
                </a:solidFill>
                <a:cs typeface="Calibri Light"/>
              </a:rPr>
              <a:t> </a:t>
            </a:r>
          </a:p>
        </p:txBody>
      </p:sp>
      <p:pic>
        <p:nvPicPr>
          <p:cNvPr id="4" name="Imagen 3" descr="Sin títu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0" y="3437689"/>
            <a:ext cx="1540305" cy="109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3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dondear rectángulo de esquina sencilla 34"/>
          <p:cNvSpPr/>
          <p:nvPr/>
        </p:nvSpPr>
        <p:spPr>
          <a:xfrm rot="10800000">
            <a:off x="200353" y="2355658"/>
            <a:ext cx="8762603" cy="2342195"/>
          </a:xfrm>
          <a:prstGeom prst="round1Rect">
            <a:avLst/>
          </a:prstGeom>
          <a:solidFill>
            <a:srgbClr val="E6500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50" name="Redondear rectángulo de esquina sencilla 49"/>
          <p:cNvSpPr/>
          <p:nvPr/>
        </p:nvSpPr>
        <p:spPr>
          <a:xfrm rot="10800000">
            <a:off x="4668669" y="176453"/>
            <a:ext cx="4482096" cy="1009472"/>
          </a:xfrm>
          <a:prstGeom prst="round1Rect">
            <a:avLst/>
          </a:prstGeom>
          <a:solidFill>
            <a:srgbClr val="E6500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21" name="Imagen 20" descr="Captura de pantalla 2020-03-18 a la(s) 20.23.3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51" y="500770"/>
            <a:ext cx="4285512" cy="653560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276447" y="202667"/>
            <a:ext cx="400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551915" y="223887"/>
            <a:ext cx="3734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FFFF"/>
                </a:solidFill>
                <a:cs typeface="Calibri"/>
              </a:rPr>
              <a:t>MANTÉN LA DISTANCIA,EN TODO MOMENTO Y LUGAR.</a:t>
            </a:r>
            <a:endParaRPr lang="es-ES" sz="24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256127" y="1209242"/>
            <a:ext cx="8686509" cy="11191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2200" b="1" kern="0" dirty="0" smtClean="0">
                <a:solidFill>
                  <a:srgbClr val="000000"/>
                </a:solidFill>
                <a:cs typeface="Calibri"/>
              </a:rPr>
              <a:t>Para prevenir contagios por COVID-19, junto con el lavado de manos, una de las medidas más efectivas es </a:t>
            </a:r>
            <a:r>
              <a:rPr lang="es-CL" sz="2200" b="1" u="sng" kern="0" dirty="0" smtClean="0">
                <a:solidFill>
                  <a:srgbClr val="E6500F"/>
                </a:solidFill>
                <a:cs typeface="Calibri"/>
              </a:rPr>
              <a:t>mantener distancia de las personas, de a </a:t>
            </a:r>
            <a:r>
              <a:rPr lang="es-CL" sz="2400" b="1" u="sng" kern="0" dirty="0" smtClean="0">
                <a:solidFill>
                  <a:srgbClr val="E6500F"/>
                </a:solidFill>
                <a:cs typeface="Calibri"/>
              </a:rPr>
              <a:t>lo menos 1 metro.</a:t>
            </a:r>
          </a:p>
        </p:txBody>
      </p:sp>
      <p:sp>
        <p:nvSpPr>
          <p:cNvPr id="22" name="Elipse 21"/>
          <p:cNvSpPr/>
          <p:nvPr/>
        </p:nvSpPr>
        <p:spPr>
          <a:xfrm>
            <a:off x="4804260" y="307229"/>
            <a:ext cx="747655" cy="747655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4807415" y="276316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E6500F"/>
                </a:solidFill>
              </a:rPr>
              <a:t>12</a:t>
            </a:r>
            <a:endParaRPr lang="es-ES" sz="4000" b="1" dirty="0">
              <a:solidFill>
                <a:srgbClr val="E6500F"/>
              </a:solidFill>
            </a:endParaRPr>
          </a:p>
        </p:txBody>
      </p:sp>
      <p:grpSp>
        <p:nvGrpSpPr>
          <p:cNvPr id="27" name="Agrupar 26"/>
          <p:cNvGrpSpPr/>
          <p:nvPr/>
        </p:nvGrpSpPr>
        <p:grpSpPr>
          <a:xfrm>
            <a:off x="2831657" y="3427929"/>
            <a:ext cx="641117" cy="563278"/>
            <a:chOff x="2128005" y="1700696"/>
            <a:chExt cx="569107" cy="484817"/>
          </a:xfrm>
          <a:solidFill>
            <a:srgbClr val="FFFFFF"/>
          </a:solidFill>
        </p:grpSpPr>
        <p:sp>
          <p:nvSpPr>
            <p:cNvPr id="28" name="Cheurón 27"/>
            <p:cNvSpPr/>
            <p:nvPr/>
          </p:nvSpPr>
          <p:spPr>
            <a:xfrm>
              <a:off x="2128005" y="1700696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  <p:sp>
          <p:nvSpPr>
            <p:cNvPr id="29" name="Cheurón 28"/>
            <p:cNvSpPr/>
            <p:nvPr/>
          </p:nvSpPr>
          <p:spPr>
            <a:xfrm>
              <a:off x="2361265" y="1700881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</p:grpSp>
      <p:sp>
        <p:nvSpPr>
          <p:cNvPr id="59" name="Rectángulo 58"/>
          <p:cNvSpPr/>
          <p:nvPr/>
        </p:nvSpPr>
        <p:spPr>
          <a:xfrm>
            <a:off x="453153" y="4835977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453153" y="3064184"/>
            <a:ext cx="2201429" cy="1401360"/>
            <a:chOff x="289980" y="1390287"/>
            <a:chExt cx="2297137" cy="1462285"/>
          </a:xfrm>
        </p:grpSpPr>
        <p:pic>
          <p:nvPicPr>
            <p:cNvPr id="31" name="Imagen 30" descr="Captura de pantalla 2020-03-31 a la(s) 11.19.16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28"/>
            <a:stretch/>
          </p:blipFill>
          <p:spPr>
            <a:xfrm>
              <a:off x="300393" y="1394472"/>
              <a:ext cx="2265414" cy="14581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2" name="Rectángulo redondeado 31"/>
            <p:cNvSpPr/>
            <p:nvPr/>
          </p:nvSpPr>
          <p:spPr>
            <a:xfrm>
              <a:off x="289980" y="1390287"/>
              <a:ext cx="2297137" cy="1462285"/>
            </a:xfrm>
            <a:prstGeom prst="roundRect">
              <a:avLst/>
            </a:prstGeom>
            <a:noFill/>
            <a:ln w="571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1102503" y="4088711"/>
            <a:ext cx="921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E55302">
                    <a:lumMod val="20000"/>
                    <a:lumOff val="80000"/>
                  </a:srgbClr>
                </a:solidFill>
              </a:rPr>
              <a:t>1 metro</a:t>
            </a:r>
            <a:endParaRPr lang="es-ES" sz="1600" b="1" dirty="0">
              <a:solidFill>
                <a:srgbClr val="E55302">
                  <a:lumMod val="20000"/>
                  <a:lumOff val="80000"/>
                </a:srgbClr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829796" y="2397302"/>
            <a:ext cx="8112840" cy="4728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2600" b="1" kern="0" dirty="0" smtClean="0">
                <a:solidFill>
                  <a:srgbClr val="FFFFFF"/>
                </a:solidFill>
                <a:cs typeface="Calibri"/>
              </a:rPr>
              <a:t>RESPETA ESTA DISTANCIA EN TODO MOMENTO Y LUGAR</a:t>
            </a:r>
          </a:p>
        </p:txBody>
      </p:sp>
      <p:grpSp>
        <p:nvGrpSpPr>
          <p:cNvPr id="13" name="Agrupar 12"/>
          <p:cNvGrpSpPr/>
          <p:nvPr/>
        </p:nvGrpSpPr>
        <p:grpSpPr>
          <a:xfrm>
            <a:off x="369495" y="2470342"/>
            <a:ext cx="373711" cy="373711"/>
            <a:chOff x="306630" y="2329638"/>
            <a:chExt cx="480924" cy="480924"/>
          </a:xfrm>
        </p:grpSpPr>
        <p:sp>
          <p:nvSpPr>
            <p:cNvPr id="7" name="Elipse 6"/>
            <p:cNvSpPr/>
            <p:nvPr/>
          </p:nvSpPr>
          <p:spPr>
            <a:xfrm>
              <a:off x="306630" y="2329638"/>
              <a:ext cx="480924" cy="480924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pic>
          <p:nvPicPr>
            <p:cNvPr id="6" name="Imagen 5" descr="descarga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9" t="6871" r="6346" b="7394"/>
            <a:stretch/>
          </p:blipFill>
          <p:spPr>
            <a:xfrm>
              <a:off x="379212" y="2407516"/>
              <a:ext cx="336794" cy="295833"/>
            </a:xfrm>
            <a:prstGeom prst="rect">
              <a:avLst/>
            </a:prstGeom>
          </p:spPr>
        </p:pic>
      </p:grpSp>
      <p:sp>
        <p:nvSpPr>
          <p:cNvPr id="39" name="Elipse 38"/>
          <p:cNvSpPr/>
          <p:nvPr/>
        </p:nvSpPr>
        <p:spPr>
          <a:xfrm>
            <a:off x="3557964" y="3091404"/>
            <a:ext cx="1280492" cy="1236111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3623033" y="3277344"/>
            <a:ext cx="1099477" cy="81136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algn="ctr" defTabSz="914400">
              <a:defRPr/>
            </a:pPr>
            <a:r>
              <a:rPr lang="es-CL" sz="2400" b="1" kern="0" dirty="0" smtClean="0">
                <a:solidFill>
                  <a:srgbClr val="000000"/>
                </a:solidFill>
                <a:cs typeface="Calibri"/>
              </a:rPr>
              <a:t>En el </a:t>
            </a:r>
          </a:p>
          <a:p>
            <a:pPr algn="ctr" defTabSz="914400">
              <a:defRPr/>
            </a:pPr>
            <a:r>
              <a:rPr lang="es-CL" sz="2400" b="1" kern="0" dirty="0" smtClean="0">
                <a:solidFill>
                  <a:srgbClr val="000000"/>
                </a:solidFill>
                <a:cs typeface="Calibri"/>
              </a:rPr>
              <a:t>casino</a:t>
            </a:r>
          </a:p>
        </p:txBody>
      </p:sp>
      <p:sp>
        <p:nvSpPr>
          <p:cNvPr id="40" name="Elipse 39"/>
          <p:cNvSpPr/>
          <p:nvPr/>
        </p:nvSpPr>
        <p:spPr>
          <a:xfrm>
            <a:off x="4923646" y="3091404"/>
            <a:ext cx="1307945" cy="1218421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4923646" y="3277344"/>
            <a:ext cx="1297309" cy="68825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algn="ctr" defTabSz="914400">
              <a:defRPr/>
            </a:pPr>
            <a:r>
              <a:rPr lang="es-CL" sz="2000" b="1" kern="0" dirty="0" smtClean="0">
                <a:solidFill>
                  <a:srgbClr val="000000"/>
                </a:solidFill>
                <a:cs typeface="Calibri"/>
              </a:rPr>
              <a:t>En buses y camionetas</a:t>
            </a:r>
          </a:p>
        </p:txBody>
      </p:sp>
      <p:sp>
        <p:nvSpPr>
          <p:cNvPr id="42" name="Elipse 41"/>
          <p:cNvSpPr/>
          <p:nvPr/>
        </p:nvSpPr>
        <p:spPr>
          <a:xfrm>
            <a:off x="6412607" y="3091403"/>
            <a:ext cx="2347393" cy="1217951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6423577" y="3123455"/>
            <a:ext cx="2347393" cy="99603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algn="ctr" defTabSz="914400">
              <a:defRPr/>
            </a:pPr>
            <a:r>
              <a:rPr lang="es-CL" sz="2000" b="1" kern="0" dirty="0" smtClean="0">
                <a:solidFill>
                  <a:srgbClr val="000000"/>
                </a:solidFill>
                <a:cs typeface="Calibri"/>
              </a:rPr>
              <a:t>Durante </a:t>
            </a:r>
            <a:r>
              <a:rPr lang="es-CL" sz="2000" b="1" u="sng" kern="0" dirty="0" smtClean="0">
                <a:solidFill>
                  <a:srgbClr val="000000"/>
                </a:solidFill>
                <a:cs typeface="Calibri"/>
              </a:rPr>
              <a:t>la </a:t>
            </a:r>
          </a:p>
          <a:p>
            <a:pPr algn="ctr" defTabSz="914400">
              <a:defRPr/>
            </a:pPr>
            <a:r>
              <a:rPr lang="es-CL" sz="2000" b="1" u="sng" kern="0" dirty="0" smtClean="0">
                <a:solidFill>
                  <a:srgbClr val="000000"/>
                </a:solidFill>
                <a:cs typeface="Calibri"/>
              </a:rPr>
              <a:t>pernocatada</a:t>
            </a:r>
            <a:r>
              <a:rPr lang="es-CL" sz="2000" b="1" kern="0" dirty="0" smtClean="0">
                <a:solidFill>
                  <a:srgbClr val="000000"/>
                </a:solidFill>
                <a:cs typeface="Calibri"/>
              </a:rPr>
              <a:t> </a:t>
            </a:r>
          </a:p>
          <a:p>
            <a:pPr algn="ctr" defTabSz="914400">
              <a:defRPr/>
            </a:pPr>
            <a:r>
              <a:rPr lang="es-CL" sz="2000" b="1" kern="0" dirty="0" smtClean="0">
                <a:solidFill>
                  <a:srgbClr val="000000"/>
                </a:solidFill>
                <a:cs typeface="Calibri"/>
              </a:rPr>
              <a:t>en campamento</a:t>
            </a:r>
          </a:p>
        </p:txBody>
      </p:sp>
    </p:spTree>
    <p:extLst>
      <p:ext uri="{BB962C8B-B14F-4D97-AF65-F5344CB8AC3E}">
        <p14:creationId xmlns:p14="http://schemas.microsoft.com/office/powerpoint/2010/main" val="366838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1230726" y="3980312"/>
            <a:ext cx="7757271" cy="662252"/>
          </a:xfrm>
          <a:prstGeom prst="roundRect">
            <a:avLst/>
          </a:prstGeom>
          <a:solidFill>
            <a:srgbClr val="E6500F"/>
          </a:solidFill>
          <a:ln w="28575" cmpd="sng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453153" y="4835977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grpSp>
        <p:nvGrpSpPr>
          <p:cNvPr id="31" name="Agrupar 30"/>
          <p:cNvGrpSpPr/>
          <p:nvPr/>
        </p:nvGrpSpPr>
        <p:grpSpPr>
          <a:xfrm>
            <a:off x="4607468" y="160657"/>
            <a:ext cx="4536536" cy="978187"/>
            <a:chOff x="200351" y="1198880"/>
            <a:chExt cx="8943650" cy="1287867"/>
          </a:xfrm>
        </p:grpSpPr>
        <p:sp>
          <p:nvSpPr>
            <p:cNvPr id="32" name="Redondear rectángulo de esquina diagonal 31"/>
            <p:cNvSpPr/>
            <p:nvPr/>
          </p:nvSpPr>
          <p:spPr>
            <a:xfrm rot="16200000">
              <a:off x="4038403" y="-2618852"/>
              <a:ext cx="1267550" cy="8943647"/>
            </a:xfrm>
            <a:prstGeom prst="round2DiagRect">
              <a:avLst/>
            </a:prstGeom>
            <a:solidFill>
              <a:srgbClr val="E650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200351" y="1198880"/>
              <a:ext cx="8943642" cy="741680"/>
            </a:xfrm>
            <a:prstGeom prst="rect">
              <a:avLst/>
            </a:prstGeom>
            <a:solidFill>
              <a:srgbClr val="E650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34" name="CuadroTexto 33"/>
          <p:cNvSpPr txBox="1"/>
          <p:nvPr/>
        </p:nvSpPr>
        <p:spPr>
          <a:xfrm>
            <a:off x="5539094" y="257358"/>
            <a:ext cx="3698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FFFF"/>
                </a:solidFill>
                <a:cs typeface="Calibri"/>
              </a:rPr>
              <a:t>CONTROL DE TEMPERATURA EN FAENA Y EN EL HOGAR</a:t>
            </a:r>
            <a:endParaRPr lang="es-ES" sz="20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4697688" y="255176"/>
            <a:ext cx="747655" cy="747655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4700843" y="224263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E6500F"/>
                </a:solidFill>
              </a:rPr>
              <a:t>13</a:t>
            </a:r>
            <a:endParaRPr lang="es-ES" sz="4000" b="1" dirty="0">
              <a:solidFill>
                <a:srgbClr val="E6500F"/>
              </a:solidFill>
            </a:endParaRPr>
          </a:p>
        </p:txBody>
      </p:sp>
      <p:grpSp>
        <p:nvGrpSpPr>
          <p:cNvPr id="37" name="Agrupar 36"/>
          <p:cNvGrpSpPr/>
          <p:nvPr/>
        </p:nvGrpSpPr>
        <p:grpSpPr>
          <a:xfrm>
            <a:off x="2811894" y="2296318"/>
            <a:ext cx="613457" cy="522598"/>
            <a:chOff x="2128005" y="1700696"/>
            <a:chExt cx="569107" cy="484817"/>
          </a:xfrm>
          <a:solidFill>
            <a:srgbClr val="E6500F"/>
          </a:solidFill>
        </p:grpSpPr>
        <p:sp>
          <p:nvSpPr>
            <p:cNvPr id="38" name="Cheurón 37"/>
            <p:cNvSpPr/>
            <p:nvPr/>
          </p:nvSpPr>
          <p:spPr>
            <a:xfrm>
              <a:off x="2128005" y="1700696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  <p:sp>
          <p:nvSpPr>
            <p:cNvPr id="39" name="Cheurón 38"/>
            <p:cNvSpPr/>
            <p:nvPr/>
          </p:nvSpPr>
          <p:spPr>
            <a:xfrm>
              <a:off x="2361265" y="1700881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</p:grpSp>
      <p:pic>
        <p:nvPicPr>
          <p:cNvPr id="41" name="Imagen 40" descr="Captura de pantalla 2020-03-18 a la(s) 20.23.3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51" y="479540"/>
            <a:ext cx="4323178" cy="659304"/>
          </a:xfrm>
          <a:prstGeom prst="rect">
            <a:avLst/>
          </a:prstGeom>
        </p:spPr>
      </p:pic>
      <p:sp>
        <p:nvSpPr>
          <p:cNvPr id="42" name="CuadroTexto 41"/>
          <p:cNvSpPr txBox="1"/>
          <p:nvPr/>
        </p:nvSpPr>
        <p:spPr>
          <a:xfrm>
            <a:off x="276447" y="181437"/>
            <a:ext cx="400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1566434" y="2262848"/>
            <a:ext cx="1259307" cy="59592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700" b="1" kern="0" dirty="0" smtClean="0">
                <a:solidFill>
                  <a:srgbClr val="000000"/>
                </a:solidFill>
                <a:cs typeface="Calibri Light"/>
              </a:rPr>
              <a:t>SI ESTÁS EN FAENA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1566434" y="2989549"/>
            <a:ext cx="1259307" cy="59592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700" b="1" kern="0" dirty="0" smtClean="0">
                <a:solidFill>
                  <a:srgbClr val="000000"/>
                </a:solidFill>
                <a:cs typeface="Calibri Light"/>
              </a:rPr>
              <a:t>SI ESTÁS EN TU CASA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369646" y="1222166"/>
            <a:ext cx="8433885" cy="903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b="1" kern="0" dirty="0" smtClean="0">
                <a:solidFill>
                  <a:srgbClr val="000000"/>
                </a:solidFill>
                <a:cs typeface="Calibri Light"/>
              </a:rPr>
              <a:t>Para detectar </a:t>
            </a:r>
            <a:r>
              <a:rPr lang="es-CL" b="1" u="sng" kern="0" dirty="0" smtClean="0">
                <a:solidFill>
                  <a:srgbClr val="000000"/>
                </a:solidFill>
                <a:cs typeface="Calibri Light"/>
              </a:rPr>
              <a:t>oportunamente </a:t>
            </a:r>
            <a:r>
              <a:rPr lang="es-CL" b="1" kern="0" dirty="0" smtClean="0">
                <a:solidFill>
                  <a:srgbClr val="000000"/>
                </a:solidFill>
                <a:cs typeface="Calibri Light"/>
              </a:rPr>
              <a:t>sospecha de contagio por COVID-19, desde este lunes 29 de marzo comenzaremos a entregar a todos los trabajadores(as) un termómetro digital para el </a:t>
            </a:r>
            <a:r>
              <a:rPr lang="es-CL" b="1" u="sng" kern="0" dirty="0" smtClean="0">
                <a:solidFill>
                  <a:srgbClr val="000000"/>
                </a:solidFill>
                <a:cs typeface="Calibri Light"/>
              </a:rPr>
              <a:t>auto-control de Temperatura</a:t>
            </a:r>
            <a:endParaRPr lang="es-CL" b="1" kern="0" dirty="0" smtClean="0">
              <a:solidFill>
                <a:srgbClr val="E6500F"/>
              </a:solidFill>
              <a:cs typeface="Calibri Light"/>
            </a:endParaRPr>
          </a:p>
        </p:txBody>
      </p:sp>
      <p:grpSp>
        <p:nvGrpSpPr>
          <p:cNvPr id="27" name="Agrupar 26"/>
          <p:cNvGrpSpPr/>
          <p:nvPr/>
        </p:nvGrpSpPr>
        <p:grpSpPr>
          <a:xfrm>
            <a:off x="2825741" y="3022647"/>
            <a:ext cx="613457" cy="522598"/>
            <a:chOff x="2128005" y="1700696"/>
            <a:chExt cx="569107" cy="484817"/>
          </a:xfrm>
          <a:solidFill>
            <a:srgbClr val="E6500F"/>
          </a:solidFill>
        </p:grpSpPr>
        <p:sp>
          <p:nvSpPr>
            <p:cNvPr id="28" name="Cheurón 27"/>
            <p:cNvSpPr/>
            <p:nvPr/>
          </p:nvSpPr>
          <p:spPr>
            <a:xfrm>
              <a:off x="2128005" y="1700696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  <p:sp>
          <p:nvSpPr>
            <p:cNvPr id="29" name="Cheurón 28"/>
            <p:cNvSpPr/>
            <p:nvPr/>
          </p:nvSpPr>
          <p:spPr>
            <a:xfrm>
              <a:off x="2361265" y="1700881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</p:grpSp>
      <p:pic>
        <p:nvPicPr>
          <p:cNvPr id="43" name="Imagen 42" descr="IMG-20200329-WA00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6" y="2255719"/>
            <a:ext cx="1088229" cy="1735542"/>
          </a:xfrm>
          <a:prstGeom prst="rect">
            <a:avLst/>
          </a:prstGeom>
          <a:ln>
            <a:noFill/>
          </a:ln>
        </p:spPr>
      </p:pic>
      <p:sp>
        <p:nvSpPr>
          <p:cNvPr id="45" name="CuadroTexto 44"/>
          <p:cNvSpPr txBox="1"/>
          <p:nvPr/>
        </p:nvSpPr>
        <p:spPr>
          <a:xfrm>
            <a:off x="3534606" y="2138999"/>
            <a:ext cx="2015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000000"/>
                </a:solidFill>
              </a:rPr>
              <a:t>Tómate la temperatura antes de salir de tu habitación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3534606" y="2901009"/>
            <a:ext cx="2015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000000"/>
                </a:solidFill>
              </a:rPr>
              <a:t>Tómate la temperatura antes de subir al turno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6223519" y="1962865"/>
            <a:ext cx="28095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000000"/>
                </a:solidFill>
              </a:rPr>
              <a:t>Si tienes sobre 37.5° Celsius avisa a tu jefatura y dirígete al Policlínico más cercano.</a:t>
            </a:r>
            <a:endParaRPr lang="es-ES" sz="1400" dirty="0">
              <a:solidFill>
                <a:srgbClr val="000000"/>
              </a:solidFill>
            </a:endParaRPr>
          </a:p>
        </p:txBody>
      </p:sp>
      <p:grpSp>
        <p:nvGrpSpPr>
          <p:cNvPr id="49" name="Agrupar 48"/>
          <p:cNvGrpSpPr/>
          <p:nvPr/>
        </p:nvGrpSpPr>
        <p:grpSpPr>
          <a:xfrm>
            <a:off x="5528431" y="2296119"/>
            <a:ext cx="613457" cy="522598"/>
            <a:chOff x="2128005" y="1700696"/>
            <a:chExt cx="569107" cy="484817"/>
          </a:xfrm>
          <a:solidFill>
            <a:srgbClr val="E6500F"/>
          </a:solidFill>
        </p:grpSpPr>
        <p:sp>
          <p:nvSpPr>
            <p:cNvPr id="50" name="Cheurón 49"/>
            <p:cNvSpPr/>
            <p:nvPr/>
          </p:nvSpPr>
          <p:spPr>
            <a:xfrm>
              <a:off x="2128005" y="1700696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  <p:sp>
          <p:nvSpPr>
            <p:cNvPr id="51" name="Cheurón 50"/>
            <p:cNvSpPr/>
            <p:nvPr/>
          </p:nvSpPr>
          <p:spPr>
            <a:xfrm>
              <a:off x="2361265" y="1700881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</p:grpSp>
      <p:sp>
        <p:nvSpPr>
          <p:cNvPr id="52" name="CuadroTexto 51"/>
          <p:cNvSpPr txBox="1"/>
          <p:nvPr/>
        </p:nvSpPr>
        <p:spPr>
          <a:xfrm>
            <a:off x="6210810" y="2818717"/>
            <a:ext cx="28095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000000"/>
                </a:solidFill>
              </a:rPr>
              <a:t>Si tienes sobre </a:t>
            </a:r>
            <a:r>
              <a:rPr lang="es-ES" sz="1400" dirty="0">
                <a:solidFill>
                  <a:srgbClr val="000000"/>
                </a:solidFill>
              </a:rPr>
              <a:t>37.5° </a:t>
            </a:r>
            <a:r>
              <a:rPr lang="es-ES" sz="1400" dirty="0" smtClean="0">
                <a:solidFill>
                  <a:srgbClr val="000000"/>
                </a:solidFill>
              </a:rPr>
              <a:t>Celsius </a:t>
            </a:r>
            <a:r>
              <a:rPr lang="es-ES" sz="1400" b="1" dirty="0" smtClean="0">
                <a:solidFill>
                  <a:srgbClr val="000000"/>
                </a:solidFill>
              </a:rPr>
              <a:t>NO SUBAS A TRABAJAR</a:t>
            </a:r>
            <a:r>
              <a:rPr lang="es-ES" sz="1400" dirty="0" smtClean="0">
                <a:solidFill>
                  <a:srgbClr val="000000"/>
                </a:solidFill>
              </a:rPr>
              <a:t>, avisa a tu jefatura y busca asistencia médica, especialmente si tienes síntomas respiratorios</a:t>
            </a:r>
            <a:endParaRPr lang="es-ES" sz="1200" dirty="0">
              <a:solidFill>
                <a:srgbClr val="000000"/>
              </a:solidFill>
            </a:endParaRPr>
          </a:p>
        </p:txBody>
      </p:sp>
      <p:grpSp>
        <p:nvGrpSpPr>
          <p:cNvPr id="53" name="Agrupar 52"/>
          <p:cNvGrpSpPr/>
          <p:nvPr/>
        </p:nvGrpSpPr>
        <p:grpSpPr>
          <a:xfrm>
            <a:off x="5528431" y="3019749"/>
            <a:ext cx="613457" cy="522598"/>
            <a:chOff x="2128005" y="1700696"/>
            <a:chExt cx="569107" cy="484817"/>
          </a:xfrm>
          <a:solidFill>
            <a:srgbClr val="E6500F"/>
          </a:solidFill>
        </p:grpSpPr>
        <p:sp>
          <p:nvSpPr>
            <p:cNvPr id="56" name="Cheurón 55"/>
            <p:cNvSpPr/>
            <p:nvPr/>
          </p:nvSpPr>
          <p:spPr>
            <a:xfrm>
              <a:off x="2128005" y="1700696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  <p:sp>
          <p:nvSpPr>
            <p:cNvPr id="57" name="Cheurón 56"/>
            <p:cNvSpPr/>
            <p:nvPr/>
          </p:nvSpPr>
          <p:spPr>
            <a:xfrm>
              <a:off x="2361265" y="1700881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</p:grpSp>
      <p:sp>
        <p:nvSpPr>
          <p:cNvPr id="5" name="Elipse 4"/>
          <p:cNvSpPr/>
          <p:nvPr/>
        </p:nvSpPr>
        <p:spPr>
          <a:xfrm>
            <a:off x="276447" y="2267442"/>
            <a:ext cx="1088228" cy="1723819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cxnSp>
        <p:nvCxnSpPr>
          <p:cNvPr id="7" name="Conector recto 6"/>
          <p:cNvCxnSpPr/>
          <p:nvPr/>
        </p:nvCxnSpPr>
        <p:spPr>
          <a:xfrm flipH="1">
            <a:off x="808135" y="3806433"/>
            <a:ext cx="12426" cy="32298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798610" y="4129414"/>
            <a:ext cx="38832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CuadroTexto 57"/>
          <p:cNvSpPr txBox="1"/>
          <p:nvPr/>
        </p:nvSpPr>
        <p:spPr>
          <a:xfrm>
            <a:off x="1305880" y="3973385"/>
            <a:ext cx="10492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</a:rPr>
              <a:t>DE FÁCIL USO:</a:t>
            </a:r>
          </a:p>
        </p:txBody>
      </p:sp>
      <p:sp>
        <p:nvSpPr>
          <p:cNvPr id="60" name="Elipse 59"/>
          <p:cNvSpPr/>
          <p:nvPr/>
        </p:nvSpPr>
        <p:spPr>
          <a:xfrm>
            <a:off x="2306160" y="4095706"/>
            <a:ext cx="431464" cy="431464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64" name="CuadroTexto 63"/>
          <p:cNvSpPr txBox="1"/>
          <p:nvPr/>
        </p:nvSpPr>
        <p:spPr>
          <a:xfrm>
            <a:off x="2315252" y="4070046"/>
            <a:ext cx="4314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 smtClean="0">
                <a:solidFill>
                  <a:srgbClr val="E6500F"/>
                </a:solidFill>
              </a:rPr>
              <a:t>1</a:t>
            </a:r>
            <a:endParaRPr lang="es-ES" sz="2200" b="1" dirty="0">
              <a:solidFill>
                <a:srgbClr val="E6500F"/>
              </a:solidFill>
            </a:endParaRPr>
          </a:p>
        </p:txBody>
      </p:sp>
      <p:sp>
        <p:nvSpPr>
          <p:cNvPr id="65" name="CuadroTexto 64"/>
          <p:cNvSpPr txBox="1"/>
          <p:nvPr/>
        </p:nvSpPr>
        <p:spPr>
          <a:xfrm>
            <a:off x="2682416" y="3942106"/>
            <a:ext cx="198654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FFFF"/>
                </a:solidFill>
              </a:rPr>
              <a:t>Pon el termómetro bajo tu axila en contacto directo con la piel</a:t>
            </a:r>
          </a:p>
        </p:txBody>
      </p:sp>
      <p:sp>
        <p:nvSpPr>
          <p:cNvPr id="66" name="Elipse 65"/>
          <p:cNvSpPr/>
          <p:nvPr/>
        </p:nvSpPr>
        <p:spPr>
          <a:xfrm>
            <a:off x="4471133" y="4088682"/>
            <a:ext cx="431464" cy="431464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67" name="CuadroTexto 66"/>
          <p:cNvSpPr txBox="1"/>
          <p:nvPr/>
        </p:nvSpPr>
        <p:spPr>
          <a:xfrm>
            <a:off x="4471132" y="4053978"/>
            <a:ext cx="4314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 smtClean="0">
                <a:solidFill>
                  <a:srgbClr val="E6500F"/>
                </a:solidFill>
              </a:rPr>
              <a:t>2</a:t>
            </a:r>
            <a:endParaRPr lang="es-ES" sz="2200" b="1" dirty="0">
              <a:solidFill>
                <a:srgbClr val="E6500F"/>
              </a:solidFill>
            </a:endParaRPr>
          </a:p>
        </p:txBody>
      </p:sp>
      <p:sp>
        <p:nvSpPr>
          <p:cNvPr id="68" name="CuadroTexto 67"/>
          <p:cNvSpPr txBox="1"/>
          <p:nvPr/>
        </p:nvSpPr>
        <p:spPr>
          <a:xfrm>
            <a:off x="4951260" y="4070837"/>
            <a:ext cx="15558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FFFF"/>
                </a:solidFill>
              </a:rPr>
              <a:t>Presiona el botón del termómetro</a:t>
            </a:r>
          </a:p>
        </p:txBody>
      </p:sp>
      <p:sp>
        <p:nvSpPr>
          <p:cNvPr id="69" name="Elipse 68"/>
          <p:cNvSpPr/>
          <p:nvPr/>
        </p:nvSpPr>
        <p:spPr>
          <a:xfrm>
            <a:off x="6378701" y="4080686"/>
            <a:ext cx="431464" cy="431464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70" name="CuadroTexto 69"/>
          <p:cNvSpPr txBox="1"/>
          <p:nvPr/>
        </p:nvSpPr>
        <p:spPr>
          <a:xfrm>
            <a:off x="6378700" y="4045982"/>
            <a:ext cx="4314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 smtClean="0">
                <a:solidFill>
                  <a:srgbClr val="E6500F"/>
                </a:solidFill>
              </a:rPr>
              <a:t>3</a:t>
            </a:r>
            <a:endParaRPr lang="es-ES" sz="2200" b="1" dirty="0">
              <a:solidFill>
                <a:srgbClr val="E6500F"/>
              </a:solidFill>
            </a:endParaRPr>
          </a:p>
        </p:txBody>
      </p:sp>
      <p:sp>
        <p:nvSpPr>
          <p:cNvPr id="71" name="CuadroTexto 70"/>
          <p:cNvSpPr txBox="1"/>
          <p:nvPr/>
        </p:nvSpPr>
        <p:spPr>
          <a:xfrm>
            <a:off x="6858828" y="3952179"/>
            <a:ext cx="219499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FFFF"/>
                </a:solidFill>
              </a:rPr>
              <a:t>Cuando escuches la alarma, podrás saber tu temperatura</a:t>
            </a:r>
          </a:p>
        </p:txBody>
      </p:sp>
    </p:spTree>
    <p:extLst>
      <p:ext uri="{BB962C8B-B14F-4D97-AF65-F5344CB8AC3E}">
        <p14:creationId xmlns:p14="http://schemas.microsoft.com/office/powerpoint/2010/main" val="427697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dondear rectángulo de esquina sencilla 46"/>
          <p:cNvSpPr/>
          <p:nvPr/>
        </p:nvSpPr>
        <p:spPr>
          <a:xfrm rot="10800000" flipH="1">
            <a:off x="286227" y="1927745"/>
            <a:ext cx="6034831" cy="2580946"/>
          </a:xfrm>
          <a:prstGeom prst="round1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50" name="Redondear rectángulo de esquina sencilla 49"/>
          <p:cNvSpPr/>
          <p:nvPr/>
        </p:nvSpPr>
        <p:spPr>
          <a:xfrm rot="10800000">
            <a:off x="4668669" y="176453"/>
            <a:ext cx="4482096" cy="1009472"/>
          </a:xfrm>
          <a:prstGeom prst="round1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276447" y="202667"/>
            <a:ext cx="400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637836" y="250918"/>
            <a:ext cx="3429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smtClean="0">
                <a:solidFill>
                  <a:srgbClr val="FFFFFF"/>
                </a:solidFill>
                <a:cs typeface="Calibri"/>
              </a:rPr>
              <a:t>RECUERDA HACER LA ENCUESTA DE SINTOMAS</a:t>
            </a:r>
            <a:endParaRPr lang="es-ES" sz="24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286227" y="1184657"/>
            <a:ext cx="8797432" cy="78058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2300" kern="0" dirty="0" smtClean="0">
                <a:solidFill>
                  <a:srgbClr val="000000"/>
                </a:solidFill>
                <a:cs typeface="Calibri"/>
              </a:rPr>
              <a:t>Para prevenir el contagio de Coronavirus, </a:t>
            </a:r>
            <a:r>
              <a:rPr lang="es-CL" sz="2300" b="1" kern="0" dirty="0" smtClean="0">
                <a:solidFill>
                  <a:srgbClr val="000000"/>
                </a:solidFill>
                <a:cs typeface="Calibri"/>
              </a:rPr>
              <a:t>es esencial detectar los síntomas antes </a:t>
            </a:r>
            <a:r>
              <a:rPr lang="es-CL" sz="2300" kern="0" dirty="0" smtClean="0">
                <a:solidFill>
                  <a:srgbClr val="000000"/>
                </a:solidFill>
                <a:cs typeface="Calibri"/>
              </a:rPr>
              <a:t>de cada día de trabajo y antes de cada turno en faena.</a:t>
            </a:r>
          </a:p>
        </p:txBody>
      </p:sp>
      <p:sp>
        <p:nvSpPr>
          <p:cNvPr id="22" name="Elipse 21"/>
          <p:cNvSpPr/>
          <p:nvPr/>
        </p:nvSpPr>
        <p:spPr>
          <a:xfrm>
            <a:off x="4804260" y="307229"/>
            <a:ext cx="747655" cy="747655"/>
          </a:xfrm>
          <a:prstGeom prst="ellipse">
            <a:avLst/>
          </a:prstGeom>
          <a:solidFill>
            <a:srgbClr val="FFFFFF"/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4807415" y="276316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800000"/>
                </a:solidFill>
              </a:rPr>
              <a:t>15</a:t>
            </a:r>
            <a:endParaRPr lang="es-ES" sz="4000" b="1" dirty="0">
              <a:solidFill>
                <a:srgbClr val="800000"/>
              </a:solidFill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453153" y="4835977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pic>
        <p:nvPicPr>
          <p:cNvPr id="12" name="Imagen 11" descr="Captura de pantalla 2020-04-01 a la(s) 13.25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37" y="2626975"/>
            <a:ext cx="1008201" cy="1558691"/>
          </a:xfrm>
          <a:prstGeom prst="roundRect">
            <a:avLst>
              <a:gd name="adj" fmla="val 16667"/>
            </a:avLst>
          </a:prstGeom>
          <a:ln w="28575" cmpd="sng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 descr="4_gráfica_coronavir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5" y="545068"/>
            <a:ext cx="4111996" cy="443805"/>
          </a:xfrm>
          <a:prstGeom prst="rect">
            <a:avLst/>
          </a:prstGeom>
        </p:spPr>
      </p:pic>
      <p:sp>
        <p:nvSpPr>
          <p:cNvPr id="48" name="CuadroTexto 47"/>
          <p:cNvSpPr txBox="1"/>
          <p:nvPr/>
        </p:nvSpPr>
        <p:spPr>
          <a:xfrm>
            <a:off x="276445" y="1970373"/>
            <a:ext cx="604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FFFF"/>
                </a:solidFill>
              </a:rPr>
              <a:t>Encuesta a todas las personas, OBLIGATORIA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2108889" y="2396791"/>
            <a:ext cx="143928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CL" kern="0" dirty="0" smtClean="0">
                <a:solidFill>
                  <a:srgbClr val="FFFFFF"/>
                </a:solidFill>
                <a:cs typeface="Calibri Light"/>
              </a:rPr>
              <a:t>ANTES DE CADA DIA DE TRABAJO</a:t>
            </a:r>
          </a:p>
          <a:p>
            <a:pPr defTabSz="914400">
              <a:defRPr/>
            </a:pPr>
            <a:r>
              <a:rPr lang="es-CL" sz="1600" kern="0" dirty="0" smtClean="0">
                <a:solidFill>
                  <a:srgbClr val="FFFFFF"/>
                </a:solidFill>
                <a:cs typeface="Calibri Light"/>
              </a:rPr>
              <a:t>Ahora, desde tu celular.</a:t>
            </a:r>
          </a:p>
          <a:p>
            <a:pPr defTabSz="914400">
              <a:defRPr/>
            </a:pPr>
            <a:endParaRPr lang="es-CL" sz="1600" kern="0" dirty="0">
              <a:solidFill>
                <a:srgbClr val="FFFFFF"/>
              </a:solidFill>
              <a:cs typeface="Calibri Light"/>
            </a:endParaRPr>
          </a:p>
          <a:p>
            <a:pPr defTabSz="914400">
              <a:defRPr/>
            </a:pPr>
            <a:r>
              <a:rPr lang="es-CL" sz="2000" i="1" u="sng" kern="0" dirty="0" smtClean="0">
                <a:solidFill>
                  <a:srgbClr val="FFFFFF"/>
                </a:solidFill>
                <a:cs typeface="Calibri Light"/>
              </a:rPr>
              <a:t>Pincha aquí</a:t>
            </a:r>
          </a:p>
        </p:txBody>
      </p:sp>
      <p:grpSp>
        <p:nvGrpSpPr>
          <p:cNvPr id="18" name="Agrupar 17"/>
          <p:cNvGrpSpPr/>
          <p:nvPr/>
        </p:nvGrpSpPr>
        <p:grpSpPr>
          <a:xfrm>
            <a:off x="570221" y="2641071"/>
            <a:ext cx="1471743" cy="1393540"/>
            <a:chOff x="7019235" y="3549001"/>
            <a:chExt cx="914400" cy="914400"/>
          </a:xfrm>
        </p:grpSpPr>
        <p:sp>
          <p:nvSpPr>
            <p:cNvPr id="16" name="Elipse 15"/>
            <p:cNvSpPr/>
            <p:nvPr/>
          </p:nvSpPr>
          <p:spPr>
            <a:xfrm>
              <a:off x="7019235" y="3549001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pic>
          <p:nvPicPr>
            <p:cNvPr id="15" name="Imagen 14" descr="531136491af532584fc329a964f53742-icono-de-tel--fono-m--vil-de-mano-by-vexel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275" y="3637120"/>
              <a:ext cx="759756" cy="759756"/>
            </a:xfrm>
            <a:prstGeom prst="rect">
              <a:avLst/>
            </a:prstGeom>
          </p:spPr>
        </p:pic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6550258" y="2021943"/>
            <a:ext cx="1519951" cy="145769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b="1" kern="0" dirty="0" smtClean="0">
                <a:solidFill>
                  <a:srgbClr val="000000"/>
                </a:solidFill>
                <a:cs typeface="Calibri Light"/>
              </a:rPr>
              <a:t>RECUERDA:</a:t>
            </a:r>
          </a:p>
          <a:p>
            <a:pPr defTabSz="914400">
              <a:defRPr/>
            </a:pPr>
            <a:r>
              <a:rPr lang="es-CL" kern="0" dirty="0" smtClean="0">
                <a:solidFill>
                  <a:srgbClr val="000000"/>
                </a:solidFill>
                <a:cs typeface="Calibri Light"/>
              </a:rPr>
              <a:t>Si tienes sobre 37,5°, tos </a:t>
            </a:r>
          </a:p>
          <a:p>
            <a:pPr defTabSz="914400">
              <a:defRPr/>
            </a:pPr>
            <a:r>
              <a:rPr lang="es-CL" kern="0" dirty="0" smtClean="0">
                <a:solidFill>
                  <a:srgbClr val="000000"/>
                </a:solidFill>
                <a:cs typeface="Calibri Light"/>
              </a:rPr>
              <a:t>o dificultad para respirar</a:t>
            </a:r>
          </a:p>
        </p:txBody>
      </p:sp>
      <p:sp>
        <p:nvSpPr>
          <p:cNvPr id="29" name="Elipse 28"/>
          <p:cNvSpPr/>
          <p:nvPr/>
        </p:nvSpPr>
        <p:spPr>
          <a:xfrm>
            <a:off x="7937769" y="2173160"/>
            <a:ext cx="1136110" cy="1136110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E6500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30" name="Imagen 29" descr="Captura de pantalla 2020-03-13 a la(s) 18.47.10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21" t="8675" r="4474" b="6752"/>
          <a:stretch/>
        </p:blipFill>
        <p:spPr>
          <a:xfrm>
            <a:off x="8188189" y="2303650"/>
            <a:ext cx="661109" cy="841742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6545639" y="3616221"/>
            <a:ext cx="2423321" cy="3189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600" b="1" kern="0" dirty="0" smtClean="0">
                <a:solidFill>
                  <a:srgbClr val="000000"/>
                </a:solidFill>
                <a:cs typeface="Calibri Light"/>
              </a:rPr>
              <a:t>1.- NO SUBAS A TRABAJAR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6550258" y="3909000"/>
            <a:ext cx="2423321" cy="56514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600" b="1" kern="0" dirty="0" smtClean="0">
                <a:solidFill>
                  <a:srgbClr val="000000"/>
                </a:solidFill>
                <a:cs typeface="Calibri Light"/>
              </a:rPr>
              <a:t>2.- AVISA DE INMEDIATO A TU JEFATURA.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4992495" y="2519902"/>
            <a:ext cx="121701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CL" sz="1600" kern="0" dirty="0" smtClean="0">
                <a:solidFill>
                  <a:srgbClr val="FFFFFF"/>
                </a:solidFill>
                <a:cs typeface="Calibri Light"/>
              </a:rPr>
              <a:t>ANTES DE CADA SUBIDA A FAENA, </a:t>
            </a:r>
            <a:r>
              <a:rPr lang="es-CL" sz="1400" kern="0" dirty="0" smtClean="0">
                <a:solidFill>
                  <a:srgbClr val="FFFFFF"/>
                </a:solidFill>
                <a:cs typeface="Calibri Light"/>
              </a:rPr>
              <a:t>completa la encuesta en el bus.</a:t>
            </a:r>
          </a:p>
        </p:txBody>
      </p:sp>
      <p:sp>
        <p:nvSpPr>
          <p:cNvPr id="2" name="Elipse 1"/>
          <p:cNvSpPr/>
          <p:nvPr/>
        </p:nvSpPr>
        <p:spPr>
          <a:xfrm>
            <a:off x="570221" y="2519902"/>
            <a:ext cx="499822" cy="476217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b="1" dirty="0" smtClean="0">
                <a:solidFill>
                  <a:srgbClr val="7A2531"/>
                </a:solidFill>
              </a:rPr>
              <a:t>A</a:t>
            </a:r>
            <a:endParaRPr lang="es-CL" sz="3600" b="1" dirty="0">
              <a:solidFill>
                <a:srgbClr val="7A2531"/>
              </a:solidFill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3712225" y="2526417"/>
            <a:ext cx="499822" cy="476217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b="1" dirty="0" smtClean="0">
                <a:solidFill>
                  <a:srgbClr val="7A2531"/>
                </a:solidFill>
              </a:rPr>
              <a:t>B</a:t>
            </a:r>
            <a:endParaRPr lang="es-CL" sz="3600" b="1" dirty="0">
              <a:solidFill>
                <a:srgbClr val="7A25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Captura de pantalla 2020-04-03 a la(s) 13.53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717"/>
            <a:ext cx="1197914" cy="3210342"/>
          </a:xfrm>
          <a:prstGeom prst="rect">
            <a:avLst/>
          </a:prstGeom>
        </p:spPr>
      </p:pic>
      <p:sp>
        <p:nvSpPr>
          <p:cNvPr id="62" name="Redondear rectángulo de esquina sencilla 61"/>
          <p:cNvSpPr/>
          <p:nvPr/>
        </p:nvSpPr>
        <p:spPr>
          <a:xfrm rot="10800000">
            <a:off x="4587053" y="176453"/>
            <a:ext cx="4563712" cy="1009472"/>
          </a:xfrm>
          <a:prstGeom prst="round1Rect">
            <a:avLst/>
          </a:prstGeom>
          <a:solidFill>
            <a:srgbClr val="D0321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179797" y="202667"/>
            <a:ext cx="400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000000"/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000000"/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540888" y="179967"/>
            <a:ext cx="3578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solidFill>
                  <a:srgbClr val="FFFFFF"/>
                </a:solidFill>
                <a:cs typeface="Calibri"/>
              </a:rPr>
              <a:t>¿CÓMO ME CUIDO AL LLEGAR A CASA DESPUES DE LA </a:t>
            </a:r>
          </a:p>
          <a:p>
            <a:pPr algn="r"/>
            <a:r>
              <a:rPr lang="es-ES" sz="2000" b="1" dirty="0" smtClean="0">
                <a:solidFill>
                  <a:srgbClr val="FFFFFF"/>
                </a:solidFill>
                <a:cs typeface="Calibri"/>
              </a:rPr>
              <a:t>JORNADA EN FAENA?</a:t>
            </a:r>
            <a:endParaRPr lang="es-ES" sz="20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4738572" y="307229"/>
            <a:ext cx="747655" cy="747655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4741727" y="276316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D03218"/>
                </a:solidFill>
              </a:rPr>
              <a:t>16</a:t>
            </a:r>
            <a:endParaRPr lang="es-ES" sz="4000" b="1" dirty="0">
              <a:solidFill>
                <a:srgbClr val="D03218"/>
              </a:solidFill>
            </a:endParaRPr>
          </a:p>
        </p:txBody>
      </p:sp>
      <p:pic>
        <p:nvPicPr>
          <p:cNvPr id="15" name="Imagen 14" descr="3_gráfica_coronavir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4" y="537378"/>
            <a:ext cx="4237164" cy="457316"/>
          </a:xfrm>
          <a:prstGeom prst="rect">
            <a:avLst/>
          </a:prstGeom>
        </p:spPr>
      </p:pic>
      <p:grpSp>
        <p:nvGrpSpPr>
          <p:cNvPr id="18" name="Agrupar 17"/>
          <p:cNvGrpSpPr/>
          <p:nvPr/>
        </p:nvGrpSpPr>
        <p:grpSpPr>
          <a:xfrm>
            <a:off x="886710" y="1226543"/>
            <a:ext cx="8177938" cy="3577600"/>
            <a:chOff x="116164" y="1355476"/>
            <a:chExt cx="8048651" cy="3136167"/>
          </a:xfrm>
        </p:grpSpPr>
        <p:pic>
          <p:nvPicPr>
            <p:cNvPr id="4" name="Imagen 3" descr="Captura de pantalla 2020-04-02 a la(s) 12.18.46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0" t="26775" r="2136" b="19167"/>
            <a:stretch/>
          </p:blipFill>
          <p:spPr>
            <a:xfrm>
              <a:off x="6134765" y="1355479"/>
              <a:ext cx="2030050" cy="1669976"/>
            </a:xfrm>
            <a:prstGeom prst="rect">
              <a:avLst/>
            </a:prstGeom>
          </p:spPr>
        </p:pic>
        <p:pic>
          <p:nvPicPr>
            <p:cNvPr id="6" name="Imagen 5" descr="Captura de pantalla 2020-04-02 a la(s) 12.17.5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69" t="21375" r="2106" b="20994"/>
            <a:stretch/>
          </p:blipFill>
          <p:spPr>
            <a:xfrm>
              <a:off x="116164" y="1355477"/>
              <a:ext cx="1987756" cy="1578884"/>
            </a:xfrm>
            <a:prstGeom prst="rect">
              <a:avLst/>
            </a:prstGeom>
          </p:spPr>
        </p:pic>
        <p:pic>
          <p:nvPicPr>
            <p:cNvPr id="7" name="Imagen 6" descr="Captura de pantalla 2020-04-02 a la(s) 12.18.13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4" t="26488" r="2261" b="19388"/>
            <a:stretch/>
          </p:blipFill>
          <p:spPr>
            <a:xfrm>
              <a:off x="2076450" y="1355476"/>
              <a:ext cx="2090995" cy="1642879"/>
            </a:xfrm>
            <a:prstGeom prst="rect">
              <a:avLst/>
            </a:prstGeom>
          </p:spPr>
        </p:pic>
        <p:pic>
          <p:nvPicPr>
            <p:cNvPr id="8" name="Imagen 7" descr="Captura de pantalla 2020-04-02 a la(s) 12.18.30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98" t="26671" r="2273" b="19396"/>
            <a:stretch/>
          </p:blipFill>
          <p:spPr>
            <a:xfrm>
              <a:off x="4137276" y="1355477"/>
              <a:ext cx="2023785" cy="1642878"/>
            </a:xfrm>
            <a:prstGeom prst="rect">
              <a:avLst/>
            </a:prstGeom>
          </p:spPr>
        </p:pic>
        <p:pic>
          <p:nvPicPr>
            <p:cNvPr id="5" name="Imagen 4" descr="Captura de pantalla 2020-04-02 a la(s) 12.18.59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0" t="27458" r="2106" b="19103"/>
            <a:stretch/>
          </p:blipFill>
          <p:spPr>
            <a:xfrm>
              <a:off x="116164" y="2871040"/>
              <a:ext cx="2096945" cy="1620603"/>
            </a:xfrm>
            <a:prstGeom prst="rect">
              <a:avLst/>
            </a:prstGeom>
          </p:spPr>
        </p:pic>
        <p:pic>
          <p:nvPicPr>
            <p:cNvPr id="3" name="Imagen 2" descr="Captura de pantalla 2020-04-02 a la(s) 12.19.12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22" t="27076" r="2447" b="20227"/>
            <a:stretch/>
          </p:blipFill>
          <p:spPr>
            <a:xfrm>
              <a:off x="2091559" y="2912758"/>
              <a:ext cx="2079122" cy="1578885"/>
            </a:xfrm>
            <a:prstGeom prst="rect">
              <a:avLst/>
            </a:prstGeom>
          </p:spPr>
        </p:pic>
        <p:grpSp>
          <p:nvGrpSpPr>
            <p:cNvPr id="2" name="Agrupar 1"/>
            <p:cNvGrpSpPr/>
            <p:nvPr/>
          </p:nvGrpSpPr>
          <p:grpSpPr>
            <a:xfrm>
              <a:off x="4154389" y="2912758"/>
              <a:ext cx="2015012" cy="1578885"/>
              <a:chOff x="4154389" y="2912758"/>
              <a:chExt cx="2015012" cy="1578885"/>
            </a:xfrm>
          </p:grpSpPr>
          <p:pic>
            <p:nvPicPr>
              <p:cNvPr id="26" name="Imagen 25" descr="Captura de pantalla 2020-04-02 a la(s) 12.18.59.pn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70" t="27458" r="2106" b="19533"/>
              <a:stretch/>
            </p:blipFill>
            <p:spPr>
              <a:xfrm>
                <a:off x="4154389" y="2912758"/>
                <a:ext cx="2015012" cy="1578885"/>
              </a:xfrm>
              <a:prstGeom prst="rect">
                <a:avLst/>
              </a:prstGeom>
            </p:spPr>
          </p:pic>
          <p:pic>
            <p:nvPicPr>
              <p:cNvPr id="29" name="Imagen 28" descr="Captura de pantalla 2020-04-03 a la(s) 13.10.23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9644" y="3615193"/>
                <a:ext cx="1736864" cy="739185"/>
              </a:xfrm>
              <a:prstGeom prst="rect">
                <a:avLst/>
              </a:prstGeom>
            </p:spPr>
          </p:pic>
          <p:pic>
            <p:nvPicPr>
              <p:cNvPr id="11" name="Imagen 10" descr="Captura de pantalla 2020-04-03 a la(s) 13.10.23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3227" y="3136800"/>
                <a:ext cx="1004679" cy="739185"/>
              </a:xfrm>
              <a:prstGeom prst="rect">
                <a:avLst/>
              </a:prstGeom>
            </p:spPr>
          </p:pic>
          <p:pic>
            <p:nvPicPr>
              <p:cNvPr id="9" name="Imagen 8" descr="Sin título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5894" y="3094994"/>
                <a:ext cx="715973" cy="682412"/>
              </a:xfrm>
              <a:prstGeom prst="rect">
                <a:avLst/>
              </a:prstGeom>
            </p:spPr>
          </p:pic>
          <p:sp>
            <p:nvSpPr>
              <p:cNvPr id="12" name="CuadroTexto 11"/>
              <p:cNvSpPr txBox="1"/>
              <p:nvPr/>
            </p:nvSpPr>
            <p:spPr>
              <a:xfrm>
                <a:off x="4319644" y="3813548"/>
                <a:ext cx="1736864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b="1" dirty="0" smtClean="0">
                    <a:solidFill>
                      <a:srgbClr val="575757"/>
                    </a:solidFill>
                    <a:latin typeface="Avenir Heavy"/>
                    <a:cs typeface="Avenir Heavy"/>
                  </a:rPr>
                  <a:t>Tómate la temperatura a diario y antes de subir al turno.</a:t>
                </a:r>
                <a:endParaRPr lang="es-ES" sz="1100" b="1" dirty="0">
                  <a:solidFill>
                    <a:srgbClr val="575757"/>
                  </a:solidFill>
                  <a:latin typeface="Avenir Heavy"/>
                  <a:cs typeface="Avenir Heavy"/>
                </a:endParaRPr>
              </a:p>
            </p:txBody>
          </p:sp>
          <p:sp>
            <p:nvSpPr>
              <p:cNvPr id="13" name="Elipse 12"/>
              <p:cNvSpPr/>
              <p:nvPr/>
            </p:nvSpPr>
            <p:spPr>
              <a:xfrm>
                <a:off x="4225397" y="2970050"/>
                <a:ext cx="273256" cy="273256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s-ES" b="1" dirty="0">
                  <a:solidFill>
                    <a:srgbClr val="D03218"/>
                  </a:solidFill>
                </a:endParaRPr>
              </a:p>
            </p:txBody>
          </p:sp>
          <p:sp>
            <p:nvSpPr>
              <p:cNvPr id="14" name="CuadroTexto 13"/>
              <p:cNvSpPr txBox="1"/>
              <p:nvPr/>
            </p:nvSpPr>
            <p:spPr>
              <a:xfrm>
                <a:off x="4223853" y="2934362"/>
                <a:ext cx="230832" cy="343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rgbClr val="D03218"/>
                    </a:solidFill>
                  </a:rPr>
                  <a:t>7</a:t>
                </a:r>
                <a:endParaRPr lang="es-ES" b="1" dirty="0">
                  <a:solidFill>
                    <a:srgbClr val="D03218"/>
                  </a:solidFill>
                </a:endParaRPr>
              </a:p>
            </p:txBody>
          </p:sp>
        </p:grpSp>
      </p:grpSp>
      <p:sp>
        <p:nvSpPr>
          <p:cNvPr id="19" name="Rectángulo 18"/>
          <p:cNvSpPr/>
          <p:nvPr/>
        </p:nvSpPr>
        <p:spPr>
          <a:xfrm>
            <a:off x="7054570" y="3168351"/>
            <a:ext cx="1995414" cy="1546891"/>
          </a:xfrm>
          <a:prstGeom prst="rect">
            <a:avLst/>
          </a:prstGeom>
          <a:solidFill>
            <a:srgbClr val="D0321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 smtClean="0">
                <a:solidFill>
                  <a:srgbClr val="FFFFFF"/>
                </a:solidFill>
              </a:rPr>
              <a:t>Recuerda: </a:t>
            </a:r>
            <a:r>
              <a:rPr lang="es-CL" sz="1600" dirty="0" smtClean="0">
                <a:solidFill>
                  <a:srgbClr val="FFFFFF"/>
                </a:solidFill>
              </a:rPr>
              <a:t>si en casa tienes más de 37,5°, tos o problemas respiratorios, </a:t>
            </a:r>
            <a:r>
              <a:rPr lang="es-CL" sz="1600" b="1" dirty="0" smtClean="0">
                <a:solidFill>
                  <a:srgbClr val="FFFFFF"/>
                </a:solidFill>
              </a:rPr>
              <a:t>avisa a tu jefe y ve a un centro médico</a:t>
            </a:r>
            <a:endParaRPr lang="es-CL" sz="1600" b="1" dirty="0">
              <a:solidFill>
                <a:srgbClr val="FFFFFF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453153" y="4835977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pic>
        <p:nvPicPr>
          <p:cNvPr id="16" name="Imagen 15" descr="Captura de pantalla 2020-04-02 a la(s) 12.17.5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24"/>
          <a:stretch/>
        </p:blipFill>
        <p:spPr>
          <a:xfrm>
            <a:off x="0" y="1578522"/>
            <a:ext cx="953312" cy="26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7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dondear rectángulo de esquina sencilla 98"/>
          <p:cNvSpPr/>
          <p:nvPr/>
        </p:nvSpPr>
        <p:spPr>
          <a:xfrm rot="10800000">
            <a:off x="4143981" y="3375498"/>
            <a:ext cx="4835069" cy="1142800"/>
          </a:xfrm>
          <a:prstGeom prst="round1Rect">
            <a:avLst/>
          </a:prstGeom>
          <a:solidFill>
            <a:schemeClr val="accent1"/>
          </a:solidFill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72" name="Redondear rectángulo de esquina sencilla 71"/>
          <p:cNvSpPr/>
          <p:nvPr/>
        </p:nvSpPr>
        <p:spPr>
          <a:xfrm rot="10800000">
            <a:off x="4143982" y="1428570"/>
            <a:ext cx="4835070" cy="1797954"/>
          </a:xfrm>
          <a:prstGeom prst="round1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52" name="Rectángulo 51"/>
          <p:cNvSpPr/>
          <p:nvPr/>
        </p:nvSpPr>
        <p:spPr>
          <a:xfrm>
            <a:off x="4442853" y="1455903"/>
            <a:ext cx="3960743" cy="59554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" b="1" dirty="0" smtClean="0">
                <a:solidFill>
                  <a:srgbClr val="000000"/>
                </a:solidFill>
              </a:rPr>
              <a:t>CONTACTO DIRECTO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smtClean="0">
                <a:solidFill>
                  <a:srgbClr val="000000"/>
                </a:solidFill>
              </a:rPr>
              <a:t>CON UNA PERSONA CON COVID-19</a:t>
            </a:r>
          </a:p>
        </p:txBody>
      </p:sp>
      <p:sp>
        <p:nvSpPr>
          <p:cNvPr id="56" name="Rectángulo 55"/>
          <p:cNvSpPr/>
          <p:nvPr/>
        </p:nvSpPr>
        <p:spPr>
          <a:xfrm>
            <a:off x="453153" y="4835977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43" name="Redondear rectángulo de esquina sencilla 42"/>
          <p:cNvSpPr/>
          <p:nvPr/>
        </p:nvSpPr>
        <p:spPr>
          <a:xfrm rot="10800000">
            <a:off x="4587053" y="176453"/>
            <a:ext cx="4563712" cy="1009472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221707" y="202667"/>
            <a:ext cx="400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000000"/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000000"/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45" name="Elipse 44"/>
          <p:cNvSpPr/>
          <p:nvPr/>
        </p:nvSpPr>
        <p:spPr>
          <a:xfrm>
            <a:off x="4738572" y="307229"/>
            <a:ext cx="747655" cy="747655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4741727" y="276316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accent1"/>
                </a:solidFill>
              </a:rPr>
              <a:t>17</a:t>
            </a:r>
            <a:endParaRPr lang="es-ES" sz="4000" b="1" dirty="0">
              <a:solidFill>
                <a:schemeClr val="accent1"/>
              </a:solidFill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5509775" y="176452"/>
            <a:ext cx="3578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>
                <a:solidFill>
                  <a:srgbClr val="FFFFFF"/>
                </a:solidFill>
                <a:cs typeface="Calibri"/>
              </a:rPr>
              <a:t>¿QUÉ PASA SI </a:t>
            </a:r>
            <a:r>
              <a:rPr lang="es-ES" sz="2000" b="1" dirty="0" smtClean="0">
                <a:solidFill>
                  <a:srgbClr val="FFFFFF"/>
                </a:solidFill>
                <a:cs typeface="Calibri"/>
              </a:rPr>
              <a:t>TENGO CONTACTO CON </a:t>
            </a:r>
            <a:r>
              <a:rPr lang="es-ES" sz="2000" b="1" dirty="0">
                <a:solidFill>
                  <a:srgbClr val="FFFFFF"/>
                </a:solidFill>
                <a:cs typeface="Calibri"/>
              </a:rPr>
              <a:t>UNA </a:t>
            </a:r>
            <a:r>
              <a:rPr lang="es-ES" sz="2000" b="1" dirty="0" smtClean="0">
                <a:solidFill>
                  <a:srgbClr val="FFFFFF"/>
                </a:solidFill>
                <a:cs typeface="Calibri"/>
              </a:rPr>
              <a:t>PERSONA POSIBLEMENTE CONTAGIADA?</a:t>
            </a:r>
            <a:r>
              <a:rPr lang="es-ES" sz="2000" b="1" dirty="0">
                <a:solidFill>
                  <a:srgbClr val="FFFFFF"/>
                </a:solidFill>
                <a:cs typeface="Calibri"/>
              </a:rPr>
              <a:t> </a:t>
            </a:r>
          </a:p>
        </p:txBody>
      </p:sp>
      <p:sp>
        <p:nvSpPr>
          <p:cNvPr id="59" name="Elipse 58"/>
          <p:cNvSpPr/>
          <p:nvPr/>
        </p:nvSpPr>
        <p:spPr>
          <a:xfrm>
            <a:off x="277057" y="1327708"/>
            <a:ext cx="470571" cy="47057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0" name="CuadroTexto 59"/>
          <p:cNvSpPr txBox="1"/>
          <p:nvPr/>
        </p:nvSpPr>
        <p:spPr>
          <a:xfrm>
            <a:off x="277057" y="1257530"/>
            <a:ext cx="47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1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65" name="CuadroTexto 64"/>
          <p:cNvSpPr txBox="1"/>
          <p:nvPr/>
        </p:nvSpPr>
        <p:spPr>
          <a:xfrm>
            <a:off x="835868" y="2300953"/>
            <a:ext cx="3219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D03218"/>
                </a:solidFill>
                <a:cs typeface="Calibri"/>
              </a:rPr>
              <a:t>Si se confirma el contagio, serás enviado a “cuarentena efectiva”</a:t>
            </a:r>
            <a:r>
              <a:rPr lang="es-ES" sz="1600" b="1" dirty="0">
                <a:solidFill>
                  <a:srgbClr val="000000"/>
                </a:solidFill>
                <a:cs typeface="Calibri"/>
              </a:rPr>
              <a:t> </a:t>
            </a:r>
            <a:r>
              <a:rPr lang="es-ES" sz="1600" b="1" dirty="0" smtClean="0">
                <a:solidFill>
                  <a:srgbClr val="000000"/>
                </a:solidFill>
                <a:cs typeface="Calibri"/>
              </a:rPr>
              <a:t>(14 días) bajo vigilancia médica de la autoridad sanitaria y de personal médico de Andina.</a:t>
            </a:r>
          </a:p>
        </p:txBody>
      </p:sp>
      <p:sp>
        <p:nvSpPr>
          <p:cNvPr id="66" name="Elipse 65"/>
          <p:cNvSpPr/>
          <p:nvPr/>
        </p:nvSpPr>
        <p:spPr>
          <a:xfrm>
            <a:off x="285924" y="2405998"/>
            <a:ext cx="470571" cy="47057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7" name="CuadroTexto 66"/>
          <p:cNvSpPr txBox="1"/>
          <p:nvPr/>
        </p:nvSpPr>
        <p:spPr>
          <a:xfrm>
            <a:off x="285924" y="2335820"/>
            <a:ext cx="47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2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68" name="CuadroTexto 67"/>
          <p:cNvSpPr txBox="1"/>
          <p:nvPr/>
        </p:nvSpPr>
        <p:spPr>
          <a:xfrm>
            <a:off x="851807" y="3630351"/>
            <a:ext cx="3190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D03218"/>
                </a:solidFill>
                <a:cs typeface="Calibri"/>
              </a:rPr>
              <a:t>Si se descarta contagio, se levanta tu “cuarentena temporal”</a:t>
            </a:r>
            <a:r>
              <a:rPr lang="es-ES" sz="1600" b="1" dirty="0" smtClean="0">
                <a:solidFill>
                  <a:srgbClr val="000000"/>
                </a:solidFill>
                <a:cs typeface="Calibri"/>
              </a:rPr>
              <a:t> y puedes volver al trabajo.</a:t>
            </a:r>
          </a:p>
        </p:txBody>
      </p:sp>
      <p:sp>
        <p:nvSpPr>
          <p:cNvPr id="69" name="Elipse 68"/>
          <p:cNvSpPr/>
          <p:nvPr/>
        </p:nvSpPr>
        <p:spPr>
          <a:xfrm>
            <a:off x="306133" y="3683620"/>
            <a:ext cx="470571" cy="47057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70" name="CuadroTexto 69"/>
          <p:cNvSpPr txBox="1"/>
          <p:nvPr/>
        </p:nvSpPr>
        <p:spPr>
          <a:xfrm>
            <a:off x="306133" y="3613442"/>
            <a:ext cx="47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3</a:t>
            </a:r>
            <a:endParaRPr lang="es-ES" sz="2800" b="1" dirty="0">
              <a:solidFill>
                <a:schemeClr val="bg1"/>
              </a:solidFill>
            </a:endParaRPr>
          </a:p>
        </p:txBody>
      </p:sp>
      <p:grpSp>
        <p:nvGrpSpPr>
          <p:cNvPr id="71" name="Agrupar 70"/>
          <p:cNvGrpSpPr/>
          <p:nvPr/>
        </p:nvGrpSpPr>
        <p:grpSpPr>
          <a:xfrm>
            <a:off x="4520299" y="2021906"/>
            <a:ext cx="1708540" cy="1087602"/>
            <a:chOff x="289980" y="1390287"/>
            <a:chExt cx="2297137" cy="1462285"/>
          </a:xfrm>
        </p:grpSpPr>
        <p:pic>
          <p:nvPicPr>
            <p:cNvPr id="75" name="Imagen 74" descr="Captura de pantalla 2020-03-31 a la(s) 11.19.16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28"/>
            <a:stretch/>
          </p:blipFill>
          <p:spPr>
            <a:xfrm>
              <a:off x="300393" y="1394472"/>
              <a:ext cx="2265414" cy="14581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7" name="Rectángulo redondeado 76"/>
            <p:cNvSpPr/>
            <p:nvPr/>
          </p:nvSpPr>
          <p:spPr>
            <a:xfrm>
              <a:off x="289980" y="1390287"/>
              <a:ext cx="2297137" cy="1462285"/>
            </a:xfrm>
            <a:prstGeom prst="roundRect">
              <a:avLst/>
            </a:prstGeom>
            <a:noFill/>
            <a:ln w="571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79" name="CuadroTexto 78"/>
          <p:cNvSpPr txBox="1"/>
          <p:nvPr/>
        </p:nvSpPr>
        <p:spPr>
          <a:xfrm>
            <a:off x="5659952" y="2887970"/>
            <a:ext cx="550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E55302">
                    <a:lumMod val="20000"/>
                    <a:lumOff val="80000"/>
                  </a:srgbClr>
                </a:solidFill>
              </a:rPr>
              <a:t>1 m</a:t>
            </a:r>
            <a:endParaRPr lang="es-ES" sz="1600" b="1" dirty="0">
              <a:solidFill>
                <a:srgbClr val="E55302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6317078" y="2117988"/>
            <a:ext cx="2509681" cy="10895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" dirty="0" smtClean="0">
                <a:solidFill>
                  <a:srgbClr val="000000"/>
                </a:solidFill>
              </a:rPr>
              <a:t>Haber </a:t>
            </a:r>
            <a:r>
              <a:rPr lang="es-ES" dirty="0">
                <a:solidFill>
                  <a:srgbClr val="000000"/>
                </a:solidFill>
              </a:rPr>
              <a:t>estado a </a:t>
            </a:r>
            <a:endParaRPr lang="es-E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s-ES" b="1" dirty="0" smtClean="0">
                <a:solidFill>
                  <a:srgbClr val="000000"/>
                </a:solidFill>
              </a:rPr>
              <a:t>menos </a:t>
            </a:r>
            <a:r>
              <a:rPr lang="es-ES" b="1" dirty="0">
                <a:solidFill>
                  <a:srgbClr val="000000"/>
                </a:solidFill>
              </a:rPr>
              <a:t>de </a:t>
            </a:r>
            <a:r>
              <a:rPr lang="es-ES" b="1" dirty="0" smtClean="0">
                <a:solidFill>
                  <a:srgbClr val="000000"/>
                </a:solidFill>
              </a:rPr>
              <a:t>1 </a:t>
            </a:r>
            <a:r>
              <a:rPr lang="es-ES" b="1" dirty="0">
                <a:solidFill>
                  <a:srgbClr val="000000"/>
                </a:solidFill>
              </a:rPr>
              <a:t>metro </a:t>
            </a:r>
            <a:r>
              <a:rPr lang="es-ES" b="1" dirty="0" smtClean="0">
                <a:solidFill>
                  <a:srgbClr val="000000"/>
                </a:solidFill>
              </a:rPr>
              <a:t>de distancia </a:t>
            </a:r>
            <a:r>
              <a:rPr lang="es-ES" dirty="0" smtClean="0">
                <a:solidFill>
                  <a:srgbClr val="000000"/>
                </a:solidFill>
              </a:rPr>
              <a:t>por al </a:t>
            </a:r>
            <a:r>
              <a:rPr lang="es-ES" dirty="0">
                <a:solidFill>
                  <a:srgbClr val="000000"/>
                </a:solidFill>
              </a:rPr>
              <a:t>menos 15 </a:t>
            </a:r>
            <a:r>
              <a:rPr lang="es-ES" dirty="0" smtClean="0">
                <a:solidFill>
                  <a:srgbClr val="000000"/>
                </a:solidFill>
              </a:rPr>
              <a:t>minutos.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2" name="Imagen 1" descr="3_gráfica_coronavir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7" y="561431"/>
            <a:ext cx="4193408" cy="452592"/>
          </a:xfrm>
          <a:prstGeom prst="rect">
            <a:avLst/>
          </a:prstGeom>
        </p:spPr>
      </p:pic>
      <p:grpSp>
        <p:nvGrpSpPr>
          <p:cNvPr id="81" name="Agrupar 80"/>
          <p:cNvGrpSpPr/>
          <p:nvPr/>
        </p:nvGrpSpPr>
        <p:grpSpPr>
          <a:xfrm>
            <a:off x="4150383" y="3782222"/>
            <a:ext cx="377661" cy="371969"/>
            <a:chOff x="4839290" y="4202485"/>
            <a:chExt cx="419936" cy="406641"/>
          </a:xfrm>
        </p:grpSpPr>
        <p:pic>
          <p:nvPicPr>
            <p:cNvPr id="82" name="Imagen 81" descr="Captura de pantalla 2020-03-31 a la(s) 11.57.5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9290" y="4202485"/>
              <a:ext cx="419936" cy="406641"/>
            </a:xfrm>
            <a:prstGeom prst="rect">
              <a:avLst/>
            </a:prstGeom>
          </p:spPr>
        </p:pic>
        <p:sp>
          <p:nvSpPr>
            <p:cNvPr id="83" name="Elipse 82"/>
            <p:cNvSpPr/>
            <p:nvPr/>
          </p:nvSpPr>
          <p:spPr>
            <a:xfrm>
              <a:off x="4842061" y="4202485"/>
              <a:ext cx="413083" cy="406641"/>
            </a:xfrm>
            <a:prstGeom prst="ellipse">
              <a:avLst/>
            </a:pr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84" name="CuadroTexto 83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4587053" y="3354826"/>
            <a:ext cx="3345610" cy="28814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400" b="1" kern="0" dirty="0" smtClean="0">
                <a:solidFill>
                  <a:srgbClr val="FFFFFF"/>
                </a:solidFill>
                <a:cs typeface="Calibri Light"/>
              </a:rPr>
              <a:t>PARA CONSULTAS MÉDICAS POR COVID-19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4587053" y="3663645"/>
            <a:ext cx="2751277" cy="81136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marL="171450" indent="-171450" defTabSz="914400">
              <a:buFont typeface="Arial"/>
              <a:buChar char="•"/>
              <a:defRPr/>
            </a:pPr>
            <a:r>
              <a:rPr lang="es-CL" sz="1600" kern="0" dirty="0" smtClean="0">
                <a:solidFill>
                  <a:srgbClr val="FFFFFF"/>
                </a:solidFill>
                <a:cs typeface="Calibri Light"/>
              </a:rPr>
              <a:t>consultas.covid19@codelco.cl</a:t>
            </a:r>
          </a:p>
          <a:p>
            <a:pPr marL="171450" indent="-171450" defTabSz="914400">
              <a:buFont typeface="Arial"/>
              <a:buChar char="•"/>
              <a:defRPr/>
            </a:pPr>
            <a:r>
              <a:rPr lang="es-CL" sz="1600" kern="0" dirty="0" smtClean="0">
                <a:solidFill>
                  <a:srgbClr val="FFFFFF"/>
                </a:solidFill>
                <a:cs typeface="Calibri Light"/>
              </a:rPr>
              <a:t>jmend022@codelco.cl</a:t>
            </a:r>
          </a:p>
          <a:p>
            <a:pPr marL="171450" indent="-171450" defTabSz="914400">
              <a:buFont typeface="Arial"/>
              <a:buChar char="•"/>
              <a:defRPr/>
            </a:pPr>
            <a:r>
              <a:rPr lang="es-CL" sz="1600" kern="0" dirty="0" smtClean="0">
                <a:solidFill>
                  <a:srgbClr val="FFFFFF"/>
                </a:solidFill>
                <a:cs typeface="Calibri Light"/>
              </a:rPr>
              <a:t>dgonz058@codelco.cl</a:t>
            </a:r>
          </a:p>
        </p:txBody>
      </p:sp>
      <p:grpSp>
        <p:nvGrpSpPr>
          <p:cNvPr id="86" name="Agrupar 85"/>
          <p:cNvGrpSpPr/>
          <p:nvPr/>
        </p:nvGrpSpPr>
        <p:grpSpPr>
          <a:xfrm>
            <a:off x="7409634" y="3843934"/>
            <a:ext cx="281192" cy="315496"/>
            <a:chOff x="9096915" y="4056268"/>
            <a:chExt cx="547841" cy="539297"/>
          </a:xfrm>
        </p:grpSpPr>
        <p:pic>
          <p:nvPicPr>
            <p:cNvPr id="87" name="Imagen 86" descr="Captura de pantalla 2020-03-31 a la(s) 12.09.1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707" y="4068907"/>
              <a:ext cx="512095" cy="513338"/>
            </a:xfrm>
            <a:prstGeom prst="rect">
              <a:avLst/>
            </a:prstGeom>
          </p:spPr>
        </p:pic>
        <p:sp>
          <p:nvSpPr>
            <p:cNvPr id="88" name="Elipse 87"/>
            <p:cNvSpPr/>
            <p:nvPr/>
          </p:nvSpPr>
          <p:spPr>
            <a:xfrm>
              <a:off x="9096915" y="4056268"/>
              <a:ext cx="547841" cy="539297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98" name="CuadroTexto 97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7731662" y="3688332"/>
            <a:ext cx="1467602" cy="62670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marL="171450" indent="-171450" defTabSz="914400">
              <a:buFont typeface="Arial"/>
              <a:buChar char="•"/>
              <a:defRPr/>
            </a:pPr>
            <a:r>
              <a:rPr lang="es-CL" kern="0" dirty="0" smtClean="0">
                <a:solidFill>
                  <a:srgbClr val="FFFFFF"/>
                </a:solidFill>
                <a:cs typeface="Calibri Light"/>
              </a:rPr>
              <a:t>342590547</a:t>
            </a:r>
          </a:p>
          <a:p>
            <a:pPr marL="171450" indent="-171450" defTabSz="914400">
              <a:buFont typeface="Arial"/>
              <a:buChar char="•"/>
              <a:defRPr/>
            </a:pPr>
            <a:r>
              <a:rPr lang="es-CL" kern="0" dirty="0" smtClean="0">
                <a:solidFill>
                  <a:srgbClr val="FFFFFF"/>
                </a:solidFill>
                <a:cs typeface="Calibri Light"/>
              </a:rPr>
              <a:t>342590601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851807" y="2300953"/>
            <a:ext cx="302952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931040" y="3613442"/>
            <a:ext cx="302952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820018" y="1215068"/>
            <a:ext cx="30463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600" b="1" dirty="0">
                <a:solidFill>
                  <a:srgbClr val="000000"/>
                </a:solidFill>
                <a:cs typeface="Calibri"/>
              </a:rPr>
              <a:t>Tu jefe te avisará y serás enviado a </a:t>
            </a:r>
            <a:r>
              <a:rPr lang="es-ES" sz="1600" b="1" dirty="0">
                <a:solidFill>
                  <a:srgbClr val="D03218"/>
                </a:solidFill>
                <a:cs typeface="Calibri"/>
              </a:rPr>
              <a:t>“cuarentena temporal”</a:t>
            </a:r>
            <a:r>
              <a:rPr lang="es-ES" sz="1600" b="1" dirty="0">
                <a:solidFill>
                  <a:srgbClr val="000000"/>
                </a:solidFill>
                <a:cs typeface="Calibri"/>
              </a:rPr>
              <a:t> en tu casa hasta tener los resultados del caso sospechoso.</a:t>
            </a:r>
          </a:p>
        </p:txBody>
      </p:sp>
    </p:spTree>
    <p:extLst>
      <p:ext uri="{BB962C8B-B14F-4D97-AF65-F5344CB8AC3E}">
        <p14:creationId xmlns:p14="http://schemas.microsoft.com/office/powerpoint/2010/main" val="351687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dondear rectángulo de esquina sencilla 29"/>
          <p:cNvSpPr/>
          <p:nvPr/>
        </p:nvSpPr>
        <p:spPr>
          <a:xfrm rot="10800000">
            <a:off x="3922684" y="2088771"/>
            <a:ext cx="2461331" cy="2545109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5" name="Redondear rectángulo de esquina sencilla 44"/>
          <p:cNvSpPr/>
          <p:nvPr/>
        </p:nvSpPr>
        <p:spPr>
          <a:xfrm rot="10800000">
            <a:off x="276443" y="2088772"/>
            <a:ext cx="3325324" cy="2511447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50" name="Redondear rectángulo de esquina sencilla 49"/>
          <p:cNvSpPr/>
          <p:nvPr/>
        </p:nvSpPr>
        <p:spPr>
          <a:xfrm rot="10800000">
            <a:off x="4668669" y="176453"/>
            <a:ext cx="4482096" cy="1009472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276447" y="202667"/>
            <a:ext cx="400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637836" y="164611"/>
            <a:ext cx="3429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solidFill>
                  <a:srgbClr val="FFFFFF"/>
                </a:solidFill>
                <a:cs typeface="Calibri"/>
              </a:rPr>
              <a:t>TÓMATE LA TEMPERATURA, UNA OBLIGACIÓN CONTIGO Y CON TODO/AS</a:t>
            </a:r>
            <a:endParaRPr lang="es-ES" sz="20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221799" y="1234140"/>
            <a:ext cx="8747161" cy="68825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2000" b="1" kern="0" dirty="0" smtClean="0">
                <a:solidFill>
                  <a:srgbClr val="36424A">
                    <a:lumMod val="50000"/>
                  </a:srgbClr>
                </a:solidFill>
                <a:cs typeface="Calibri"/>
              </a:rPr>
              <a:t>Detectar los síntomas del Covid-19 es tarea de todo/as. Por ello los controles de temperatura son una </a:t>
            </a:r>
            <a:r>
              <a:rPr lang="es-CL" sz="2000" b="1" u="sng" kern="0" dirty="0" smtClean="0">
                <a:solidFill>
                  <a:srgbClr val="36424A">
                    <a:lumMod val="50000"/>
                  </a:srgbClr>
                </a:solidFill>
                <a:cs typeface="Calibri"/>
              </a:rPr>
              <a:t>OBLIGACIÓN</a:t>
            </a:r>
            <a:r>
              <a:rPr lang="es-CL" sz="2000" b="1" kern="0" dirty="0" smtClean="0">
                <a:solidFill>
                  <a:srgbClr val="36424A">
                    <a:lumMod val="50000"/>
                  </a:srgbClr>
                </a:solidFill>
                <a:cs typeface="Calibri"/>
              </a:rPr>
              <a:t> para cuidarnos y cuidar a los demás.</a:t>
            </a:r>
            <a:endParaRPr lang="es-CL" sz="2000" b="1" kern="0" dirty="0" smtClean="0">
              <a:solidFill>
                <a:srgbClr val="E6500F"/>
              </a:solidFill>
              <a:cs typeface="Calibri"/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4804260" y="307229"/>
            <a:ext cx="747655" cy="747655"/>
          </a:xfrm>
          <a:prstGeom prst="ellipse">
            <a:avLst/>
          </a:prstGeom>
          <a:solidFill>
            <a:srgbClr val="FFFFFF"/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4807415" y="327113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0098AA"/>
                </a:solidFill>
              </a:rPr>
              <a:t>18</a:t>
            </a:r>
            <a:endParaRPr lang="es-ES" sz="4000" b="1" dirty="0">
              <a:solidFill>
                <a:srgbClr val="0098AA"/>
              </a:solidFill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453153" y="4835977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888883" y="4071437"/>
            <a:ext cx="2661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FFFF"/>
                </a:solidFill>
              </a:rPr>
              <a:t>EN BUSES O ACCESOS </a:t>
            </a:r>
          </a:p>
          <a:p>
            <a:pPr algn="ctr"/>
            <a:r>
              <a:rPr lang="es-ES" sz="1600" b="1" dirty="0" smtClean="0">
                <a:solidFill>
                  <a:srgbClr val="FFFFFF"/>
                </a:solidFill>
              </a:rPr>
              <a:t>A ANDINA</a:t>
            </a:r>
            <a:endParaRPr lang="es-ES" sz="1600" b="1" dirty="0">
              <a:solidFill>
                <a:srgbClr val="FFFFFF"/>
              </a:solidFill>
            </a:endParaRPr>
          </a:p>
        </p:txBody>
      </p:sp>
      <p:pic>
        <p:nvPicPr>
          <p:cNvPr id="9" name="Imagen 8" descr="IMG-20200329-WA00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3" t="13437" r="11185"/>
          <a:stretch/>
        </p:blipFill>
        <p:spPr>
          <a:xfrm rot="16200000">
            <a:off x="1244457" y="2328650"/>
            <a:ext cx="1478642" cy="2247203"/>
          </a:xfrm>
          <a:prstGeom prst="roundRect">
            <a:avLst>
              <a:gd name="adj" fmla="val 16667"/>
            </a:avLst>
          </a:prstGeom>
          <a:ln w="28575" cmpd="sng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ángulo 10"/>
          <p:cNvSpPr/>
          <p:nvPr/>
        </p:nvSpPr>
        <p:spPr>
          <a:xfrm>
            <a:off x="829734" y="4210267"/>
            <a:ext cx="23103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FFFFFF"/>
                </a:solidFill>
              </a:rPr>
              <a:t>EN FAENA Y EN LA </a:t>
            </a:r>
            <a:r>
              <a:rPr lang="es-ES" sz="1600" b="1" dirty="0" smtClean="0">
                <a:solidFill>
                  <a:srgbClr val="FFFFFF"/>
                </a:solidFill>
              </a:rPr>
              <a:t>CASA</a:t>
            </a:r>
            <a:endParaRPr lang="es-ES" sz="1600" b="1" dirty="0">
              <a:solidFill>
                <a:srgbClr val="FFFFFF"/>
              </a:solidFill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182961" y="2088773"/>
            <a:ext cx="3395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u="sng" dirty="0" smtClean="0">
                <a:solidFill>
                  <a:srgbClr val="FFFFFF"/>
                </a:solidFill>
              </a:rPr>
              <a:t>ANTES DE COMENZAR EL DIA</a:t>
            </a:r>
          </a:p>
          <a:p>
            <a:pPr algn="r" defTabSz="914400">
              <a:defRPr/>
            </a:pPr>
            <a:r>
              <a:rPr lang="es-CL" sz="1600" b="1" kern="0" dirty="0">
                <a:solidFill>
                  <a:srgbClr val="FFFFFF"/>
                </a:solidFill>
                <a:cs typeface="Calibri Light"/>
              </a:rPr>
              <a:t>CON TU </a:t>
            </a:r>
            <a:r>
              <a:rPr lang="es-CL" sz="1600" b="1" kern="0" dirty="0" smtClean="0">
                <a:solidFill>
                  <a:srgbClr val="FFFFFF"/>
                </a:solidFill>
                <a:cs typeface="Calibri Light"/>
              </a:rPr>
              <a:t>TERMOMETRO</a:t>
            </a:r>
            <a:endParaRPr lang="es-CL" sz="1600" b="1" kern="0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6520330" y="2021943"/>
            <a:ext cx="1443278" cy="145769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b="1" kern="0" dirty="0" smtClean="0">
                <a:solidFill>
                  <a:srgbClr val="000000"/>
                </a:solidFill>
                <a:cs typeface="Calibri Light"/>
              </a:rPr>
              <a:t>RECUERDA:</a:t>
            </a:r>
          </a:p>
          <a:p>
            <a:pPr defTabSz="914400">
              <a:defRPr/>
            </a:pPr>
            <a:r>
              <a:rPr lang="es-CL" kern="0" dirty="0" smtClean="0">
                <a:solidFill>
                  <a:srgbClr val="000000"/>
                </a:solidFill>
                <a:cs typeface="Calibri Light"/>
              </a:rPr>
              <a:t>Si tienes sobre 37,5, tos </a:t>
            </a:r>
          </a:p>
          <a:p>
            <a:pPr defTabSz="914400">
              <a:defRPr/>
            </a:pPr>
            <a:r>
              <a:rPr lang="es-CL" kern="0" dirty="0" smtClean="0">
                <a:solidFill>
                  <a:srgbClr val="000000"/>
                </a:solidFill>
                <a:cs typeface="Calibri Light"/>
              </a:rPr>
              <a:t>o dificultad para respirar</a:t>
            </a:r>
          </a:p>
        </p:txBody>
      </p:sp>
      <p:sp>
        <p:nvSpPr>
          <p:cNvPr id="53" name="Elipse 52"/>
          <p:cNvSpPr/>
          <p:nvPr/>
        </p:nvSpPr>
        <p:spPr>
          <a:xfrm>
            <a:off x="7937769" y="2173160"/>
            <a:ext cx="1136110" cy="1136110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E6500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54" name="Imagen 53" descr="Captura de pantalla 2020-03-13 a la(s) 18.47.10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21" t="8675" r="4474" b="6752"/>
          <a:stretch/>
        </p:blipFill>
        <p:spPr>
          <a:xfrm>
            <a:off x="8188189" y="2303650"/>
            <a:ext cx="661109" cy="841742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6545639" y="3616221"/>
            <a:ext cx="2423321" cy="3189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600" b="1" kern="0" dirty="0" smtClean="0">
                <a:solidFill>
                  <a:srgbClr val="000000"/>
                </a:solidFill>
                <a:cs typeface="Calibri Light"/>
              </a:rPr>
              <a:t>1.- NO SUBAS A TRABAJAR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6550258" y="3909000"/>
            <a:ext cx="2423321" cy="56514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600" b="1" kern="0" dirty="0" smtClean="0">
                <a:solidFill>
                  <a:srgbClr val="000000"/>
                </a:solidFill>
                <a:cs typeface="Calibri Light"/>
              </a:rPr>
              <a:t>2.- AVISA DE INMEDIATO A TU JEFATURA.</a:t>
            </a:r>
          </a:p>
        </p:txBody>
      </p:sp>
      <p:pic>
        <p:nvPicPr>
          <p:cNvPr id="28" name="Imagen 27" descr="Captura de pantalla 2020-03-18 a la(s) 20.23.30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51" y="500770"/>
            <a:ext cx="4285512" cy="65356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55" b="9983"/>
          <a:stretch/>
        </p:blipFill>
        <p:spPr>
          <a:xfrm>
            <a:off x="4381591" y="2506860"/>
            <a:ext cx="1592991" cy="1564577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CuadroTexto 30"/>
          <p:cNvSpPr txBox="1"/>
          <p:nvPr/>
        </p:nvSpPr>
        <p:spPr>
          <a:xfrm>
            <a:off x="4076593" y="2094264"/>
            <a:ext cx="2461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>
                <a:solidFill>
                  <a:srgbClr val="FFFFFF"/>
                </a:solidFill>
              </a:rPr>
              <a:t>ANTES DE CADA SUBIDA</a:t>
            </a:r>
            <a:endParaRPr lang="es-ES" sz="1600" b="1" u="sng" dirty="0">
              <a:solidFill>
                <a:srgbClr val="FFFFFF"/>
              </a:solidFill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121205" y="2043527"/>
            <a:ext cx="578737" cy="604658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>
              <a:solidFill>
                <a:srgbClr val="FFFFFF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24360" y="2029520"/>
            <a:ext cx="56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0098AA"/>
                </a:solidFill>
              </a:rPr>
              <a:t>A</a:t>
            </a:r>
            <a:endParaRPr lang="es-ES" sz="3200" b="1" dirty="0">
              <a:solidFill>
                <a:srgbClr val="0098AA"/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3654970" y="2066937"/>
            <a:ext cx="578737" cy="604658"/>
          </a:xfrm>
          <a:prstGeom prst="ellipse">
            <a:avLst/>
          </a:prstGeom>
          <a:solidFill>
            <a:srgbClr val="FFFFFF"/>
          </a:solidFill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>
              <a:solidFill>
                <a:srgbClr val="FFFFFF"/>
              </a:solidFill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3658125" y="2052930"/>
            <a:ext cx="56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0098AA"/>
                </a:solidFill>
              </a:rPr>
              <a:t>B</a:t>
            </a:r>
            <a:endParaRPr lang="es-ES" sz="3200" b="1" dirty="0">
              <a:solidFill>
                <a:srgbClr val="0098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5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ángulo 55"/>
          <p:cNvSpPr/>
          <p:nvPr/>
        </p:nvSpPr>
        <p:spPr>
          <a:xfrm>
            <a:off x="453153" y="4835977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43" name="Redondear rectángulo de esquina sencilla 42"/>
          <p:cNvSpPr/>
          <p:nvPr/>
        </p:nvSpPr>
        <p:spPr>
          <a:xfrm rot="10800000">
            <a:off x="4587053" y="176453"/>
            <a:ext cx="4563712" cy="1009472"/>
          </a:xfrm>
          <a:prstGeom prst="round1Rect">
            <a:avLst/>
          </a:prstGeom>
          <a:solidFill>
            <a:srgbClr val="DB020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170391" y="189840"/>
            <a:ext cx="400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latin typeface="Calibri Light"/>
                <a:cs typeface="Calibri Light"/>
              </a:rPr>
              <a:t>CUIDÉMONOS DEL</a:t>
            </a:r>
            <a:endParaRPr lang="es-ES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sp>
        <p:nvSpPr>
          <p:cNvPr id="45" name="Elipse 44"/>
          <p:cNvSpPr/>
          <p:nvPr/>
        </p:nvSpPr>
        <p:spPr>
          <a:xfrm>
            <a:off x="4738572" y="307229"/>
            <a:ext cx="747655" cy="747655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4741727" y="276316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DB0202"/>
                </a:solidFill>
              </a:rPr>
              <a:t>19</a:t>
            </a:r>
            <a:endParaRPr lang="es-ES" sz="4000" b="1" dirty="0">
              <a:solidFill>
                <a:srgbClr val="DB0202"/>
              </a:solidFill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5578943" y="183265"/>
            <a:ext cx="3723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FFFF"/>
                </a:solidFill>
                <a:cs typeface="Calibri"/>
              </a:rPr>
              <a:t>¿POR QUÉ DEBEMOS USAR EL RESPIRADOR?</a:t>
            </a:r>
            <a:endParaRPr lang="es-ES" sz="28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23" name="Redondear rectángulo de esquina sencilla 22"/>
          <p:cNvSpPr/>
          <p:nvPr/>
        </p:nvSpPr>
        <p:spPr>
          <a:xfrm rot="10800000">
            <a:off x="221702" y="1364648"/>
            <a:ext cx="8922295" cy="3327564"/>
          </a:xfrm>
          <a:prstGeom prst="round1Rect">
            <a:avLst/>
          </a:prstGeom>
          <a:solidFill>
            <a:srgbClr val="DD020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5294830" y="2988758"/>
            <a:ext cx="1079342" cy="720727"/>
            <a:chOff x="597198" y="3594056"/>
            <a:chExt cx="1079342" cy="720727"/>
          </a:xfrm>
        </p:grpSpPr>
        <p:pic>
          <p:nvPicPr>
            <p:cNvPr id="25" name="Imagen 24" descr="Captura de pantalla 2020-04-06 a la(s) 11.19.0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98" y="3594056"/>
              <a:ext cx="1079342" cy="720727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Elipse 25"/>
            <p:cNvSpPr/>
            <p:nvPr/>
          </p:nvSpPr>
          <p:spPr>
            <a:xfrm>
              <a:off x="597198" y="3594056"/>
              <a:ext cx="1079342" cy="720727"/>
            </a:xfrm>
            <a:prstGeom prst="ellipse">
              <a:avLst/>
            </a:prstGeom>
            <a:noFill/>
            <a:ln w="190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27" name="CuadroTexto 26"/>
          <p:cNvSpPr txBox="1"/>
          <p:nvPr/>
        </p:nvSpPr>
        <p:spPr>
          <a:xfrm>
            <a:off x="872372" y="2155459"/>
            <a:ext cx="4443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  <a:cs typeface="Calibri"/>
              </a:rPr>
              <a:t>Para cumplir lo dispuesto por la autoridad. El uso es </a:t>
            </a:r>
            <a:r>
              <a:rPr lang="es-ES" b="1" dirty="0" smtClean="0">
                <a:solidFill>
                  <a:srgbClr val="FFFFFF"/>
                </a:solidFill>
                <a:cs typeface="Calibri"/>
              </a:rPr>
              <a:t>obligatorio en buses, minibuses, van y camionetas.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19" t="13906" r="4644"/>
          <a:stretch/>
        </p:blipFill>
        <p:spPr>
          <a:xfrm>
            <a:off x="5225167" y="1465640"/>
            <a:ext cx="1079342" cy="1259827"/>
          </a:xfrm>
          <a:prstGeom prst="rect">
            <a:avLst/>
          </a:prstGeom>
        </p:spPr>
      </p:pic>
      <p:pic>
        <p:nvPicPr>
          <p:cNvPr id="31" name="Imagen 30" descr="3_gráfica_coronavir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4" y="601513"/>
            <a:ext cx="4237164" cy="457316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6423045" y="1609701"/>
            <a:ext cx="262049" cy="223237"/>
            <a:chOff x="5047014" y="-782086"/>
            <a:chExt cx="613457" cy="522598"/>
          </a:xfrm>
        </p:grpSpPr>
        <p:sp>
          <p:nvSpPr>
            <p:cNvPr id="33" name="Cheurón 32"/>
            <p:cNvSpPr/>
            <p:nvPr/>
          </p:nvSpPr>
          <p:spPr>
            <a:xfrm>
              <a:off x="5047014" y="-782086"/>
              <a:ext cx="362019" cy="522399"/>
            </a:xfrm>
            <a:prstGeom prst="chevron">
              <a:avLst>
                <a:gd name="adj" fmla="val 5588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  <p:sp>
          <p:nvSpPr>
            <p:cNvPr id="34" name="Cheurón 33"/>
            <p:cNvSpPr/>
            <p:nvPr/>
          </p:nvSpPr>
          <p:spPr>
            <a:xfrm>
              <a:off x="5298452" y="-781887"/>
              <a:ext cx="362019" cy="522399"/>
            </a:xfrm>
            <a:prstGeom prst="chevron">
              <a:avLst>
                <a:gd name="adj" fmla="val 5588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</p:grpSp>
      <p:sp>
        <p:nvSpPr>
          <p:cNvPr id="36" name="CuadroTexto 35"/>
          <p:cNvSpPr txBox="1"/>
          <p:nvPr/>
        </p:nvSpPr>
        <p:spPr>
          <a:xfrm>
            <a:off x="6751592" y="1540368"/>
            <a:ext cx="3269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FFFF"/>
                </a:solidFill>
                <a:cs typeface="Calibri"/>
              </a:rPr>
              <a:t>ÚSALO TODO EL VIAJE.</a:t>
            </a:r>
          </a:p>
        </p:txBody>
      </p:sp>
      <p:grpSp>
        <p:nvGrpSpPr>
          <p:cNvPr id="38" name="Agrupar 37"/>
          <p:cNvGrpSpPr/>
          <p:nvPr/>
        </p:nvGrpSpPr>
        <p:grpSpPr>
          <a:xfrm>
            <a:off x="6424228" y="2057731"/>
            <a:ext cx="262049" cy="223237"/>
            <a:chOff x="5047014" y="-782086"/>
            <a:chExt cx="613457" cy="522598"/>
          </a:xfrm>
        </p:grpSpPr>
        <p:sp>
          <p:nvSpPr>
            <p:cNvPr id="39" name="Cheurón 38"/>
            <p:cNvSpPr/>
            <p:nvPr/>
          </p:nvSpPr>
          <p:spPr>
            <a:xfrm>
              <a:off x="5047014" y="-782086"/>
              <a:ext cx="362019" cy="522399"/>
            </a:xfrm>
            <a:prstGeom prst="chevron">
              <a:avLst>
                <a:gd name="adj" fmla="val 5588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  <p:sp>
          <p:nvSpPr>
            <p:cNvPr id="40" name="Cheurón 39"/>
            <p:cNvSpPr/>
            <p:nvPr/>
          </p:nvSpPr>
          <p:spPr>
            <a:xfrm>
              <a:off x="5298452" y="-781887"/>
              <a:ext cx="362019" cy="522399"/>
            </a:xfrm>
            <a:prstGeom prst="chevron">
              <a:avLst>
                <a:gd name="adj" fmla="val 5588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</p:grpSp>
      <p:sp>
        <p:nvSpPr>
          <p:cNvPr id="41" name="CuadroTexto 40"/>
          <p:cNvSpPr txBox="1"/>
          <p:nvPr/>
        </p:nvSpPr>
        <p:spPr>
          <a:xfrm>
            <a:off x="6752775" y="1993993"/>
            <a:ext cx="326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FFFF"/>
                </a:solidFill>
                <a:cs typeface="Calibri"/>
              </a:rPr>
              <a:t>ROTÚLALO.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6751592" y="2433004"/>
            <a:ext cx="2862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FFFF"/>
                </a:solidFill>
                <a:cs typeface="Calibri"/>
              </a:rPr>
              <a:t>LÁVALO TODO LOS DÍAS.</a:t>
            </a:r>
          </a:p>
        </p:txBody>
      </p:sp>
      <p:grpSp>
        <p:nvGrpSpPr>
          <p:cNvPr id="50" name="Agrupar 49"/>
          <p:cNvGrpSpPr/>
          <p:nvPr/>
        </p:nvGrpSpPr>
        <p:grpSpPr>
          <a:xfrm>
            <a:off x="6423045" y="2493847"/>
            <a:ext cx="262049" cy="223237"/>
            <a:chOff x="5047014" y="-782086"/>
            <a:chExt cx="613457" cy="522598"/>
          </a:xfrm>
        </p:grpSpPr>
        <p:sp>
          <p:nvSpPr>
            <p:cNvPr id="51" name="Cheurón 50"/>
            <p:cNvSpPr/>
            <p:nvPr/>
          </p:nvSpPr>
          <p:spPr>
            <a:xfrm>
              <a:off x="5047014" y="-782086"/>
              <a:ext cx="362019" cy="522399"/>
            </a:xfrm>
            <a:prstGeom prst="chevron">
              <a:avLst>
                <a:gd name="adj" fmla="val 5588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  <p:sp>
          <p:nvSpPr>
            <p:cNvPr id="52" name="Cheurón 51"/>
            <p:cNvSpPr/>
            <p:nvPr/>
          </p:nvSpPr>
          <p:spPr>
            <a:xfrm>
              <a:off x="5298452" y="-781887"/>
              <a:ext cx="362019" cy="522399"/>
            </a:xfrm>
            <a:prstGeom prst="chevron">
              <a:avLst>
                <a:gd name="adj" fmla="val 5588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</p:grpSp>
      <p:sp>
        <p:nvSpPr>
          <p:cNvPr id="53" name="CuadroTexto 52"/>
          <p:cNvSpPr txBox="1"/>
          <p:nvPr/>
        </p:nvSpPr>
        <p:spPr>
          <a:xfrm>
            <a:off x="6653206" y="2895806"/>
            <a:ext cx="2497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  <a:cs typeface="Calibri"/>
              </a:rPr>
              <a:t>Si no tienes un respirador, puedes usar </a:t>
            </a:r>
            <a:r>
              <a:rPr lang="es-ES" b="1" dirty="0" smtClean="0">
                <a:solidFill>
                  <a:srgbClr val="FFFFFF"/>
                </a:solidFill>
                <a:cs typeface="Calibri"/>
              </a:rPr>
              <a:t>bandanas o mascarillas de tela.</a:t>
            </a:r>
          </a:p>
        </p:txBody>
      </p:sp>
      <p:sp>
        <p:nvSpPr>
          <p:cNvPr id="61" name="Redondear rectángulo de esquina sencilla 60"/>
          <p:cNvSpPr/>
          <p:nvPr/>
        </p:nvSpPr>
        <p:spPr>
          <a:xfrm rot="10800000" flipH="1">
            <a:off x="840374" y="4191374"/>
            <a:ext cx="8049488" cy="333272"/>
          </a:xfrm>
          <a:prstGeom prst="round1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65" name="CuadroTexto 64"/>
          <p:cNvSpPr txBox="1"/>
          <p:nvPr/>
        </p:nvSpPr>
        <p:spPr>
          <a:xfrm>
            <a:off x="840374" y="4173344"/>
            <a:ext cx="665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dirty="0" smtClean="0">
                <a:solidFill>
                  <a:srgbClr val="000000"/>
                </a:solidFill>
                <a:cs typeface="Calibri"/>
              </a:rPr>
              <a:t>RECOMENDACIONES DE LAVADO DE RESPIRADOR </a:t>
            </a:r>
            <a:r>
              <a:rPr lang="es-ES" b="1" i="1" dirty="0" smtClean="0">
                <a:solidFill>
                  <a:srgbClr val="000000"/>
                </a:solidFill>
                <a:cs typeface="Calibri"/>
              </a:rPr>
              <a:t>PINCHA EL LINK</a:t>
            </a:r>
          </a:p>
        </p:txBody>
      </p:sp>
      <p:grpSp>
        <p:nvGrpSpPr>
          <p:cNvPr id="66" name="Agrupar 65"/>
          <p:cNvGrpSpPr/>
          <p:nvPr/>
        </p:nvGrpSpPr>
        <p:grpSpPr>
          <a:xfrm>
            <a:off x="7569225" y="4091497"/>
            <a:ext cx="540180" cy="493037"/>
            <a:chOff x="7114123" y="3521539"/>
            <a:chExt cx="824961" cy="836186"/>
          </a:xfrm>
        </p:grpSpPr>
        <p:sp>
          <p:nvSpPr>
            <p:cNvPr id="67" name="Elipse 66"/>
            <p:cNvSpPr/>
            <p:nvPr/>
          </p:nvSpPr>
          <p:spPr>
            <a:xfrm>
              <a:off x="7114123" y="3521539"/>
              <a:ext cx="824961" cy="83618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pic>
          <p:nvPicPr>
            <p:cNvPr id="68" name="Imagen 67" descr="Captura de pantalla 2019-02-12 a la(s) 15.51.5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14" t="12430" r="10025" b="9222"/>
            <a:stretch/>
          </p:blipFill>
          <p:spPr>
            <a:xfrm>
              <a:off x="7247356" y="3671589"/>
              <a:ext cx="579404" cy="539296"/>
            </a:xfrm>
            <a:prstGeom prst="rect">
              <a:avLst/>
            </a:prstGeom>
          </p:spPr>
        </p:pic>
      </p:grpSp>
      <p:sp>
        <p:nvSpPr>
          <p:cNvPr id="35" name="CuadroTexto 34"/>
          <p:cNvSpPr txBox="1"/>
          <p:nvPr/>
        </p:nvSpPr>
        <p:spPr>
          <a:xfrm>
            <a:off x="905963" y="1330406"/>
            <a:ext cx="438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  <a:cs typeface="Calibri"/>
              </a:rPr>
              <a:t>Porque es una </a:t>
            </a:r>
            <a:r>
              <a:rPr lang="es-ES" b="1" dirty="0">
                <a:solidFill>
                  <a:srgbClr val="FFFFFF"/>
                </a:solidFill>
                <a:cs typeface="Calibri"/>
              </a:rPr>
              <a:t>b</a:t>
            </a:r>
            <a:r>
              <a:rPr lang="es-ES" b="1" dirty="0" smtClean="0">
                <a:solidFill>
                  <a:srgbClr val="FFFFFF"/>
                </a:solidFill>
                <a:cs typeface="Calibri"/>
              </a:rPr>
              <a:t>arrera segura, recomendada </a:t>
            </a:r>
            <a:r>
              <a:rPr lang="es-ES" dirty="0">
                <a:solidFill>
                  <a:srgbClr val="FFFFFF"/>
                </a:solidFill>
                <a:cs typeface="Calibri"/>
              </a:rPr>
              <a:t>por </a:t>
            </a:r>
            <a:r>
              <a:rPr lang="es-ES" dirty="0" smtClean="0">
                <a:solidFill>
                  <a:srgbClr val="FFFFFF"/>
                </a:solidFill>
                <a:cs typeface="Calibri"/>
              </a:rPr>
              <a:t>profesionales médicos y reutilizable.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406894" y="1320163"/>
            <a:ext cx="479523" cy="589135"/>
            <a:chOff x="322005" y="1485849"/>
            <a:chExt cx="479523" cy="589135"/>
          </a:xfrm>
        </p:grpSpPr>
        <p:sp>
          <p:nvSpPr>
            <p:cNvPr id="54" name="Elipse 53"/>
            <p:cNvSpPr/>
            <p:nvPr/>
          </p:nvSpPr>
          <p:spPr>
            <a:xfrm>
              <a:off x="322005" y="1578862"/>
              <a:ext cx="479523" cy="479525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55" name="CuadroTexto 54"/>
            <p:cNvSpPr txBox="1"/>
            <p:nvPr/>
          </p:nvSpPr>
          <p:spPr>
            <a:xfrm>
              <a:off x="324631" y="1485849"/>
              <a:ext cx="476897" cy="589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dirty="0" smtClean="0">
                  <a:solidFill>
                    <a:srgbClr val="DB0202"/>
                  </a:solidFill>
                </a:rPr>
                <a:t>A</a:t>
              </a:r>
              <a:endParaRPr lang="es-ES" sz="3200" b="1" dirty="0">
                <a:solidFill>
                  <a:srgbClr val="DB0202"/>
                </a:solidFill>
              </a:endParaRPr>
            </a:p>
          </p:txBody>
        </p:sp>
      </p:grpSp>
      <p:sp>
        <p:nvSpPr>
          <p:cNvPr id="42" name="CuadroTexto 41"/>
          <p:cNvSpPr txBox="1"/>
          <p:nvPr/>
        </p:nvSpPr>
        <p:spPr>
          <a:xfrm>
            <a:off x="840373" y="3138483"/>
            <a:ext cx="4645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  <a:cs typeface="Calibri"/>
              </a:rPr>
              <a:t>Porque evitamos usar </a:t>
            </a:r>
            <a:r>
              <a:rPr lang="es-ES" b="1" dirty="0" smtClean="0">
                <a:solidFill>
                  <a:srgbClr val="FFFFFF"/>
                </a:solidFill>
                <a:cs typeface="Calibri"/>
              </a:rPr>
              <a:t>insumos sanitarios que deben reservarse</a:t>
            </a:r>
            <a:r>
              <a:rPr lang="es-ES" dirty="0" smtClean="0">
                <a:solidFill>
                  <a:srgbClr val="FFFFFF"/>
                </a:solidFill>
                <a:cs typeface="Calibri"/>
              </a:rPr>
              <a:t> para hospitales y clínicas (como mascarillas quirúrgicas).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381420" y="2133087"/>
            <a:ext cx="479523" cy="589135"/>
            <a:chOff x="331310" y="2383644"/>
            <a:chExt cx="479523" cy="589135"/>
          </a:xfrm>
        </p:grpSpPr>
        <p:sp>
          <p:nvSpPr>
            <p:cNvPr id="47" name="Elipse 46"/>
            <p:cNvSpPr/>
            <p:nvPr/>
          </p:nvSpPr>
          <p:spPr>
            <a:xfrm>
              <a:off x="331310" y="2476657"/>
              <a:ext cx="479523" cy="479525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333936" y="2383644"/>
              <a:ext cx="476897" cy="589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dirty="0" smtClean="0">
                  <a:solidFill>
                    <a:srgbClr val="DB0202"/>
                  </a:solidFill>
                </a:rPr>
                <a:t>B</a:t>
              </a:r>
              <a:endParaRPr lang="es-ES" sz="3200" b="1" dirty="0">
                <a:solidFill>
                  <a:srgbClr val="DB0202"/>
                </a:solidFill>
              </a:endParaRPr>
            </a:p>
          </p:txBody>
        </p:sp>
      </p:grpSp>
      <p:grpSp>
        <p:nvGrpSpPr>
          <p:cNvPr id="60" name="Agrupar 59"/>
          <p:cNvGrpSpPr/>
          <p:nvPr/>
        </p:nvGrpSpPr>
        <p:grpSpPr>
          <a:xfrm>
            <a:off x="373734" y="3160093"/>
            <a:ext cx="487209" cy="589135"/>
            <a:chOff x="323624" y="2421851"/>
            <a:chExt cx="487209" cy="589135"/>
          </a:xfrm>
        </p:grpSpPr>
        <p:sp>
          <p:nvSpPr>
            <p:cNvPr id="62" name="Elipse 61"/>
            <p:cNvSpPr/>
            <p:nvPr/>
          </p:nvSpPr>
          <p:spPr>
            <a:xfrm>
              <a:off x="331310" y="2476657"/>
              <a:ext cx="479523" cy="479525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63" name="CuadroTexto 62"/>
            <p:cNvSpPr txBox="1"/>
            <p:nvPr/>
          </p:nvSpPr>
          <p:spPr>
            <a:xfrm>
              <a:off x="323624" y="2421851"/>
              <a:ext cx="476897" cy="589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dirty="0" smtClean="0">
                  <a:solidFill>
                    <a:srgbClr val="DB0202"/>
                  </a:solidFill>
                </a:rPr>
                <a:t>C</a:t>
              </a:r>
              <a:endParaRPr lang="es-ES" sz="3200" b="1" dirty="0">
                <a:solidFill>
                  <a:srgbClr val="DB020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57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ángulo 55"/>
          <p:cNvSpPr/>
          <p:nvPr/>
        </p:nvSpPr>
        <p:spPr>
          <a:xfrm>
            <a:off x="453153" y="4835977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43" name="Redondear rectángulo de esquina sencilla 42"/>
          <p:cNvSpPr/>
          <p:nvPr/>
        </p:nvSpPr>
        <p:spPr>
          <a:xfrm rot="10800000">
            <a:off x="4587053" y="176453"/>
            <a:ext cx="4563712" cy="1009472"/>
          </a:xfrm>
          <a:prstGeom prst="round1Rect">
            <a:avLst/>
          </a:prstGeom>
          <a:solidFill>
            <a:srgbClr val="B52C1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221707" y="202667"/>
            <a:ext cx="400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000000"/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000000"/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45" name="Elipse 44"/>
          <p:cNvSpPr/>
          <p:nvPr/>
        </p:nvSpPr>
        <p:spPr>
          <a:xfrm>
            <a:off x="4738572" y="307229"/>
            <a:ext cx="747655" cy="747655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4741727" y="276316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B52C17"/>
                </a:solidFill>
              </a:rPr>
              <a:t>20</a:t>
            </a:r>
            <a:endParaRPr lang="es-ES" sz="4000" b="1" dirty="0">
              <a:solidFill>
                <a:srgbClr val="B52C17"/>
              </a:solidFill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5497131" y="242067"/>
            <a:ext cx="39284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FFFF"/>
                </a:solidFill>
                <a:cs typeface="Calibri"/>
              </a:rPr>
              <a:t>MANTÉN LA DISTANCIA</a:t>
            </a:r>
          </a:p>
          <a:p>
            <a:r>
              <a:rPr lang="es-ES" sz="2800" b="1" dirty="0" smtClean="0">
                <a:solidFill>
                  <a:srgbClr val="FFFFFF"/>
                </a:solidFill>
                <a:cs typeface="Calibri"/>
              </a:rPr>
              <a:t>EN LOS COMEDORES</a:t>
            </a:r>
            <a:endParaRPr lang="es-ES" sz="2800" b="1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3" name="Imagen 2" descr="Captura de pantalla 2020-04-06 a la(s) 10.56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" b="10559"/>
          <a:stretch/>
        </p:blipFill>
        <p:spPr>
          <a:xfrm>
            <a:off x="430040" y="1368160"/>
            <a:ext cx="8314026" cy="2551974"/>
          </a:xfrm>
          <a:prstGeom prst="rect">
            <a:avLst/>
          </a:prstGeom>
        </p:spPr>
      </p:pic>
      <p:sp>
        <p:nvSpPr>
          <p:cNvPr id="37" name="CuadroTexto 36"/>
          <p:cNvSpPr txBox="1"/>
          <p:nvPr/>
        </p:nvSpPr>
        <p:spPr>
          <a:xfrm>
            <a:off x="1562876" y="4114487"/>
            <a:ext cx="57044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 smtClean="0">
                <a:solidFill>
                  <a:srgbClr val="B52C17"/>
                </a:solidFill>
                <a:cs typeface="Calibri"/>
              </a:rPr>
              <a:t>SIEMPRE A 1 METRO</a:t>
            </a:r>
            <a:endParaRPr lang="es-ES" sz="3400" b="1" dirty="0">
              <a:solidFill>
                <a:srgbClr val="B52C17"/>
              </a:solidFill>
              <a:cs typeface="Calibri"/>
            </a:endParaRPr>
          </a:p>
        </p:txBody>
      </p:sp>
      <p:pic>
        <p:nvPicPr>
          <p:cNvPr id="4" name="Imagen 3" descr="4_gráfica_coronavir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8" y="560706"/>
            <a:ext cx="4193408" cy="452592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4198268" y="2904840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</a:rPr>
              <a:t>1</a:t>
            </a:r>
            <a:r>
              <a:rPr lang="es-ES" b="1" dirty="0" smtClean="0">
                <a:solidFill>
                  <a:schemeClr val="bg1"/>
                </a:solidFill>
              </a:rPr>
              <a:t>m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4959303" y="3217990"/>
            <a:ext cx="190764" cy="2465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Flecha derecha 24"/>
          <p:cNvSpPr/>
          <p:nvPr/>
        </p:nvSpPr>
        <p:spPr>
          <a:xfrm rot="10800000">
            <a:off x="4024039" y="3218101"/>
            <a:ext cx="179600" cy="2465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CuadroTexto 25"/>
          <p:cNvSpPr txBox="1"/>
          <p:nvPr/>
        </p:nvSpPr>
        <p:spPr>
          <a:xfrm>
            <a:off x="4790193" y="2429684"/>
            <a:ext cx="74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1</a:t>
            </a:r>
            <a:r>
              <a:rPr lang="es-ES" sz="1100" b="1" dirty="0" smtClean="0">
                <a:solidFill>
                  <a:schemeClr val="bg1"/>
                </a:solidFill>
              </a:rPr>
              <a:t>m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27" name="Flecha derecha 26"/>
          <p:cNvSpPr/>
          <p:nvPr/>
        </p:nvSpPr>
        <p:spPr>
          <a:xfrm rot="2604464">
            <a:off x="5255572" y="2768084"/>
            <a:ext cx="127363" cy="2465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Flecha derecha 27"/>
          <p:cNvSpPr/>
          <p:nvPr/>
        </p:nvSpPr>
        <p:spPr>
          <a:xfrm rot="13488787">
            <a:off x="4820548" y="2304853"/>
            <a:ext cx="175902" cy="2465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CuadroTexto 28"/>
          <p:cNvSpPr txBox="1"/>
          <p:nvPr/>
        </p:nvSpPr>
        <p:spPr>
          <a:xfrm>
            <a:off x="3554773" y="2399566"/>
            <a:ext cx="74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1</a:t>
            </a:r>
            <a:r>
              <a:rPr lang="es-ES" sz="1100" b="1" dirty="0" smtClean="0">
                <a:solidFill>
                  <a:schemeClr val="bg1"/>
                </a:solidFill>
              </a:rPr>
              <a:t>m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30" name="Flecha derecha 29"/>
          <p:cNvSpPr/>
          <p:nvPr/>
        </p:nvSpPr>
        <p:spPr>
          <a:xfrm rot="18542574">
            <a:off x="4015079" y="2276302"/>
            <a:ext cx="162331" cy="2465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Flecha derecha 30"/>
          <p:cNvSpPr/>
          <p:nvPr/>
        </p:nvSpPr>
        <p:spPr>
          <a:xfrm rot="7858832">
            <a:off x="3620104" y="2737966"/>
            <a:ext cx="181295" cy="2465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092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Captura de pantalla 2020-03-18 a la(s) 20.23.3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51" y="479540"/>
            <a:ext cx="4323178" cy="659304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338353" y="181437"/>
            <a:ext cx="3941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25517" y="4855779"/>
            <a:ext cx="2680138" cy="178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0D9EEF6-0076-426A-8D7C-7005B1A74EFF}"/>
              </a:ext>
            </a:extLst>
          </p:cNvPr>
          <p:cNvSpPr/>
          <p:nvPr/>
        </p:nvSpPr>
        <p:spPr>
          <a:xfrm>
            <a:off x="-218957" y="1138844"/>
            <a:ext cx="5978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defTabSz="914400">
              <a:tabLst>
                <a:tab pos="447675" algn="l"/>
                <a:tab pos="627063" algn="l"/>
              </a:tabLst>
            </a:pPr>
            <a:r>
              <a:rPr lang="es-ES" sz="2000" b="1" dirty="0" smtClean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Desinfección </a:t>
            </a:r>
            <a:r>
              <a:rPr lang="es-ES" sz="2000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s-ES" sz="2000" b="1" dirty="0" err="1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sanitización</a:t>
            </a:r>
            <a:r>
              <a:rPr lang="es-ES" sz="2000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smtClean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diaria </a:t>
            </a:r>
            <a:r>
              <a:rPr lang="es-ES" sz="2000" dirty="0" smtClean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s-ES" sz="2000" b="1" dirty="0" smtClean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smtClean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casinos</a:t>
            </a:r>
            <a:r>
              <a:rPr lang="es-ES" sz="20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2000" dirty="0" smtClean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buses, dormitorios</a:t>
            </a:r>
            <a:r>
              <a:rPr lang="es-ES" sz="20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baños, </a:t>
            </a:r>
            <a:r>
              <a:rPr lang="es-ES" sz="2000" dirty="0" smtClean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casas de cambio, salas </a:t>
            </a:r>
            <a:r>
              <a:rPr lang="es-ES" sz="20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 reuniones y </a:t>
            </a:r>
            <a:r>
              <a:rPr lang="es-ES" sz="2000" dirty="0" smtClean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áreas comunes en general.</a:t>
            </a:r>
            <a:endParaRPr lang="es-CL" sz="2000" dirty="0">
              <a:solidFill>
                <a:srgbClr val="33333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41" r="5650" b="26465"/>
          <a:stretch/>
        </p:blipFill>
        <p:spPr>
          <a:xfrm>
            <a:off x="3783186" y="2309519"/>
            <a:ext cx="1781035" cy="2261372"/>
          </a:xfrm>
          <a:prstGeom prst="rect">
            <a:avLst/>
          </a:prstGeom>
        </p:spPr>
      </p:pic>
      <p:grpSp>
        <p:nvGrpSpPr>
          <p:cNvPr id="15" name="Agrupar 14"/>
          <p:cNvGrpSpPr/>
          <p:nvPr/>
        </p:nvGrpSpPr>
        <p:grpSpPr>
          <a:xfrm>
            <a:off x="4607468" y="160657"/>
            <a:ext cx="4536536" cy="978187"/>
            <a:chOff x="200351" y="1198880"/>
            <a:chExt cx="8943650" cy="1287867"/>
          </a:xfrm>
          <a:solidFill>
            <a:srgbClr val="FF0000"/>
          </a:solidFill>
        </p:grpSpPr>
        <p:sp>
          <p:nvSpPr>
            <p:cNvPr id="16" name="Redondear rectángulo de esquina diagonal 15"/>
            <p:cNvSpPr/>
            <p:nvPr/>
          </p:nvSpPr>
          <p:spPr>
            <a:xfrm rot="16200000">
              <a:off x="4038403" y="-2618852"/>
              <a:ext cx="1267550" cy="8943647"/>
            </a:xfrm>
            <a:prstGeom prst="round2Diag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200351" y="1198880"/>
              <a:ext cx="8943642" cy="7416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5759322" y="201360"/>
            <a:ext cx="3294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 smtClean="0">
                <a:solidFill>
                  <a:srgbClr val="FFFFFF"/>
                </a:solidFill>
                <a:cs typeface="Calibri"/>
              </a:rPr>
              <a:t>DESINFECCIÓN Y SANITIZACIÓN</a:t>
            </a:r>
            <a:endParaRPr lang="es-ES" sz="28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4797942" y="255176"/>
            <a:ext cx="747655" cy="747655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801097" y="224263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E6500F"/>
                </a:solidFill>
              </a:rPr>
              <a:t>1</a:t>
            </a:r>
            <a:endParaRPr lang="es-ES" sz="4000" b="1" dirty="0">
              <a:solidFill>
                <a:srgbClr val="E6500F"/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/>
          <a:srcRect t="32151" b="21325"/>
          <a:stretch/>
        </p:blipFill>
        <p:spPr>
          <a:xfrm>
            <a:off x="7486734" y="1259116"/>
            <a:ext cx="1468420" cy="150374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5"/>
          <a:srcRect t="29503" b="15705"/>
          <a:stretch/>
        </p:blipFill>
        <p:spPr>
          <a:xfrm>
            <a:off x="7486734" y="2817610"/>
            <a:ext cx="1468420" cy="175328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16829" r="7797"/>
          <a:stretch/>
        </p:blipFill>
        <p:spPr>
          <a:xfrm>
            <a:off x="248882" y="2301815"/>
            <a:ext cx="1717622" cy="22788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5571" t="7413" r="20050" b="15802"/>
          <a:stretch/>
        </p:blipFill>
        <p:spPr>
          <a:xfrm>
            <a:off x="5702249" y="1265129"/>
            <a:ext cx="1755843" cy="33057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/>
          <a:srcRect t="8937" b="20924"/>
          <a:stretch/>
        </p:blipFill>
        <p:spPr>
          <a:xfrm>
            <a:off x="2104531" y="2309519"/>
            <a:ext cx="1566707" cy="226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dondear rectángulo de esquina sencilla 49"/>
          <p:cNvSpPr/>
          <p:nvPr/>
        </p:nvSpPr>
        <p:spPr>
          <a:xfrm rot="10800000">
            <a:off x="170391" y="1364648"/>
            <a:ext cx="8973606" cy="3327564"/>
          </a:xfrm>
          <a:prstGeom prst="round1Rect">
            <a:avLst/>
          </a:prstGeom>
          <a:solidFill>
            <a:srgbClr val="0072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53153" y="4835977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35" name="Redondear rectángulo de esquina sencilla 34"/>
          <p:cNvSpPr/>
          <p:nvPr/>
        </p:nvSpPr>
        <p:spPr>
          <a:xfrm rot="10800000">
            <a:off x="4587053" y="176453"/>
            <a:ext cx="4563712" cy="1009472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170391" y="189840"/>
            <a:ext cx="400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latin typeface="Calibri Light"/>
                <a:cs typeface="Calibri Light"/>
              </a:rPr>
              <a:t>ANDINA AVANZA PARA DETENER EL</a:t>
            </a:r>
            <a:endParaRPr lang="es-ES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4671909" y="307229"/>
            <a:ext cx="747655" cy="747655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4675064" y="276316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0098AA">
                    <a:lumMod val="75000"/>
                  </a:srgbClr>
                </a:solidFill>
              </a:rPr>
              <a:t>21</a:t>
            </a:r>
            <a:endParaRPr lang="es-ES" sz="4000" b="1" dirty="0">
              <a:solidFill>
                <a:srgbClr val="0098AA">
                  <a:lumMod val="75000"/>
                </a:srgbClr>
              </a:solidFill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5417597" y="239042"/>
            <a:ext cx="38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FFFF"/>
                </a:solidFill>
                <a:cs typeface="Calibri"/>
              </a:rPr>
              <a:t>POLICLINICO HILTON SE PREPARA PARA EL INVIERNO</a:t>
            </a:r>
            <a:endParaRPr lang="es-ES" sz="24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260767" y="1327428"/>
            <a:ext cx="27303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rgbClr val="FFFFFF"/>
                </a:solidFill>
              </a:rPr>
              <a:t>Ampliamos el Policlínico Hilton</a:t>
            </a:r>
            <a:endParaRPr lang="es-ES" sz="2800" dirty="0">
              <a:solidFill>
                <a:srgbClr val="FFFFFF"/>
              </a:solidFill>
            </a:endParaRPr>
          </a:p>
        </p:txBody>
      </p:sp>
      <p:pic>
        <p:nvPicPr>
          <p:cNvPr id="4" name="Imagen 3" descr="image6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6" b="17338"/>
          <a:stretch/>
        </p:blipFill>
        <p:spPr>
          <a:xfrm>
            <a:off x="2990853" y="1408215"/>
            <a:ext cx="2655298" cy="2050458"/>
          </a:xfrm>
          <a:prstGeom prst="roundRect">
            <a:avLst>
              <a:gd name="adj" fmla="val 16667"/>
            </a:avLst>
          </a:prstGeom>
          <a:ln w="28575" cmpd="sng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 descr="image3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9" t="6614" r="16991"/>
          <a:stretch/>
        </p:blipFill>
        <p:spPr>
          <a:xfrm>
            <a:off x="4562392" y="3540036"/>
            <a:ext cx="1117545" cy="1123468"/>
          </a:xfrm>
          <a:prstGeom prst="roundRect">
            <a:avLst>
              <a:gd name="adj" fmla="val 16667"/>
            </a:avLst>
          </a:prstGeom>
          <a:ln w="28575" cmpd="sng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3" name="Redondear rectángulo de esquina sencilla 52"/>
          <p:cNvSpPr/>
          <p:nvPr/>
        </p:nvSpPr>
        <p:spPr>
          <a:xfrm rot="10800000" flipH="1">
            <a:off x="5727411" y="1417069"/>
            <a:ext cx="3293051" cy="55892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solidFill>
                <a:srgbClr val="FFFFFF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5811023" y="1428112"/>
            <a:ext cx="3140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000000"/>
                </a:solidFill>
              </a:rPr>
              <a:t>Nuevo ingreso </a:t>
            </a:r>
            <a:r>
              <a:rPr lang="es-ES" sz="1600" dirty="0" smtClean="0">
                <a:solidFill>
                  <a:srgbClr val="000000"/>
                </a:solidFill>
              </a:rPr>
              <a:t>para pacientes con síntomas respiratorios.</a:t>
            </a:r>
          </a:p>
        </p:txBody>
      </p:sp>
      <p:sp>
        <p:nvSpPr>
          <p:cNvPr id="58" name="Redondear rectángulo de esquina sencilla 57"/>
          <p:cNvSpPr/>
          <p:nvPr/>
        </p:nvSpPr>
        <p:spPr>
          <a:xfrm rot="10800000" flipH="1">
            <a:off x="5725124" y="2100602"/>
            <a:ext cx="3293051" cy="578962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solidFill>
                <a:srgbClr val="FFFFFF"/>
              </a:solidFill>
            </a:endParaRPr>
          </a:p>
        </p:txBody>
      </p:sp>
      <p:sp>
        <p:nvSpPr>
          <p:cNvPr id="61" name="Rectángulo 60"/>
          <p:cNvSpPr/>
          <p:nvPr/>
        </p:nvSpPr>
        <p:spPr>
          <a:xfrm>
            <a:off x="5790816" y="2111648"/>
            <a:ext cx="3398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000000"/>
                </a:solidFill>
              </a:rPr>
              <a:t>Nuevas habitaciones </a:t>
            </a:r>
            <a:r>
              <a:rPr lang="es-ES" sz="1600" dirty="0" smtClean="0">
                <a:solidFill>
                  <a:srgbClr val="000000"/>
                </a:solidFill>
              </a:rPr>
              <a:t>de aislamiento para pacientes respiratorios</a:t>
            </a:r>
          </a:p>
        </p:txBody>
      </p:sp>
      <p:sp>
        <p:nvSpPr>
          <p:cNvPr id="67" name="Redondear rectángulo de esquina sencilla 66"/>
          <p:cNvSpPr/>
          <p:nvPr/>
        </p:nvSpPr>
        <p:spPr>
          <a:xfrm rot="10800000" flipH="1">
            <a:off x="5745631" y="4288594"/>
            <a:ext cx="3293051" cy="318821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solidFill>
                <a:srgbClr val="FFFFFF"/>
              </a:solidFill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5811023" y="4287987"/>
            <a:ext cx="3140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000000"/>
                </a:solidFill>
              </a:rPr>
              <a:t>Nueva Sala de Espera.</a:t>
            </a:r>
            <a:endParaRPr lang="es-ES" sz="1600" dirty="0" smtClean="0">
              <a:solidFill>
                <a:srgbClr val="000000"/>
              </a:solidFill>
            </a:endParaRPr>
          </a:p>
        </p:txBody>
      </p:sp>
      <p:sp>
        <p:nvSpPr>
          <p:cNvPr id="97" name="Redondear rectángulo de esquina sencilla 96"/>
          <p:cNvSpPr/>
          <p:nvPr/>
        </p:nvSpPr>
        <p:spPr>
          <a:xfrm rot="10800000" flipH="1">
            <a:off x="5736521" y="2792087"/>
            <a:ext cx="3293051" cy="578962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solidFill>
                <a:srgbClr val="FFFFFF"/>
              </a:solidFill>
            </a:endParaRPr>
          </a:p>
        </p:txBody>
      </p:sp>
      <p:sp>
        <p:nvSpPr>
          <p:cNvPr id="98" name="Rectángulo 97"/>
          <p:cNvSpPr/>
          <p:nvPr/>
        </p:nvSpPr>
        <p:spPr>
          <a:xfrm>
            <a:off x="5802214" y="2803133"/>
            <a:ext cx="303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000000"/>
                </a:solidFill>
              </a:rPr>
              <a:t>Refuerzo de stock de EPP</a:t>
            </a:r>
            <a:r>
              <a:rPr lang="es-ES" sz="1600" dirty="0" smtClean="0">
                <a:solidFill>
                  <a:srgbClr val="000000"/>
                </a:solidFill>
              </a:rPr>
              <a:t> para personal médico y pacientes.</a:t>
            </a:r>
          </a:p>
        </p:txBody>
      </p:sp>
      <p:sp>
        <p:nvSpPr>
          <p:cNvPr id="99" name="Redondear rectángulo de esquina sencilla 98"/>
          <p:cNvSpPr/>
          <p:nvPr/>
        </p:nvSpPr>
        <p:spPr>
          <a:xfrm rot="10800000" flipH="1">
            <a:off x="5736521" y="3540037"/>
            <a:ext cx="3293051" cy="578962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solidFill>
                <a:srgbClr val="FFFFFF"/>
              </a:solidFill>
            </a:endParaRPr>
          </a:p>
        </p:txBody>
      </p:sp>
      <p:sp>
        <p:nvSpPr>
          <p:cNvPr id="100" name="Rectángulo 99"/>
          <p:cNvSpPr/>
          <p:nvPr/>
        </p:nvSpPr>
        <p:spPr>
          <a:xfrm>
            <a:off x="5802214" y="3551083"/>
            <a:ext cx="303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000000"/>
                </a:solidFill>
              </a:rPr>
              <a:t>Refuerzo de insumos </a:t>
            </a:r>
            <a:r>
              <a:rPr lang="es-ES" sz="1600" dirty="0" smtClean="0">
                <a:solidFill>
                  <a:srgbClr val="000000"/>
                </a:solidFill>
              </a:rPr>
              <a:t>clínicos y medicamentos.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113600" y="2204812"/>
            <a:ext cx="203361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i="1" dirty="0" smtClean="0">
                <a:solidFill>
                  <a:srgbClr val="FFFFFF"/>
                </a:solidFill>
              </a:rPr>
              <a:t>“Ante la </a:t>
            </a:r>
            <a:r>
              <a:rPr lang="es-ES" sz="1400" i="1" dirty="0">
                <a:solidFill>
                  <a:srgbClr val="FFFFFF"/>
                </a:solidFill>
              </a:rPr>
              <a:t>coexistencia </a:t>
            </a:r>
            <a:endParaRPr lang="es-ES" sz="1400" i="1" dirty="0" smtClean="0">
              <a:solidFill>
                <a:srgbClr val="FFFFFF"/>
              </a:solidFill>
            </a:endParaRPr>
          </a:p>
          <a:p>
            <a:r>
              <a:rPr lang="es-ES" sz="1400" i="1" dirty="0" smtClean="0">
                <a:solidFill>
                  <a:srgbClr val="FFFFFF"/>
                </a:solidFill>
              </a:rPr>
              <a:t>de virus </a:t>
            </a:r>
            <a:r>
              <a:rPr lang="es-ES" sz="1400" i="1" dirty="0">
                <a:solidFill>
                  <a:srgbClr val="FFFFFF"/>
                </a:solidFill>
              </a:rPr>
              <a:t>habituales y el Coronavirus, </a:t>
            </a:r>
            <a:r>
              <a:rPr lang="es-ES" sz="1400" i="1" dirty="0" smtClean="0">
                <a:solidFill>
                  <a:srgbClr val="FFFFFF"/>
                </a:solidFill>
              </a:rPr>
              <a:t>lo </a:t>
            </a:r>
            <a:r>
              <a:rPr lang="es-ES" sz="1400" i="1" dirty="0">
                <a:solidFill>
                  <a:srgbClr val="FFFFFF"/>
                </a:solidFill>
              </a:rPr>
              <a:t>principal es </a:t>
            </a:r>
            <a:r>
              <a:rPr lang="es-ES" sz="1400" i="1" dirty="0" smtClean="0">
                <a:solidFill>
                  <a:srgbClr val="FFFFFF"/>
                </a:solidFill>
              </a:rPr>
              <a:t>el </a:t>
            </a:r>
            <a:r>
              <a:rPr lang="es-ES" sz="1400" b="1" i="1" dirty="0" smtClean="0">
                <a:solidFill>
                  <a:srgbClr val="FFFFFF"/>
                </a:solidFill>
              </a:rPr>
              <a:t>aislamiento </a:t>
            </a:r>
            <a:r>
              <a:rPr lang="es-ES" sz="1400" b="1" i="1" dirty="0">
                <a:solidFill>
                  <a:srgbClr val="FFFFFF"/>
                </a:solidFill>
              </a:rPr>
              <a:t>y segregación de pacientes que </a:t>
            </a:r>
            <a:r>
              <a:rPr lang="es-ES" sz="1400" b="1" i="1" dirty="0" smtClean="0">
                <a:solidFill>
                  <a:srgbClr val="FFFFFF"/>
                </a:solidFill>
              </a:rPr>
              <a:t>desarrollen </a:t>
            </a:r>
            <a:r>
              <a:rPr lang="es-ES" sz="1400" b="1" i="1" dirty="0">
                <a:solidFill>
                  <a:srgbClr val="FFFFFF"/>
                </a:solidFill>
              </a:rPr>
              <a:t>cuadros </a:t>
            </a:r>
            <a:r>
              <a:rPr lang="es-ES" sz="1400" b="1" i="1" dirty="0" smtClean="0">
                <a:solidFill>
                  <a:srgbClr val="FFFFFF"/>
                </a:solidFill>
              </a:rPr>
              <a:t>respiratorios</a:t>
            </a:r>
            <a:r>
              <a:rPr lang="es-ES" sz="1400" i="1" dirty="0" smtClean="0">
                <a:solidFill>
                  <a:srgbClr val="FFFFFF"/>
                </a:solidFill>
              </a:rPr>
              <a:t>, y a ello apuntan las nuevas dependencias del Policlínico Hilton”.</a:t>
            </a:r>
          </a:p>
        </p:txBody>
      </p:sp>
      <p:pic>
        <p:nvPicPr>
          <p:cNvPr id="9" name="Imagen 8" descr="Captura de pantalla 2020-04-12 a la(s) 13.50.4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7256" r="13744" b="13690"/>
          <a:stretch/>
        </p:blipFill>
        <p:spPr>
          <a:xfrm>
            <a:off x="293610" y="2297830"/>
            <a:ext cx="787144" cy="1103665"/>
          </a:xfrm>
          <a:prstGeom prst="roundRect">
            <a:avLst>
              <a:gd name="adj" fmla="val 16667"/>
            </a:avLst>
          </a:prstGeom>
          <a:ln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ángulo 9"/>
          <p:cNvSpPr/>
          <p:nvPr/>
        </p:nvSpPr>
        <p:spPr>
          <a:xfrm>
            <a:off x="170391" y="3540036"/>
            <a:ext cx="972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FFFFFF"/>
                </a:solidFill>
              </a:rPr>
              <a:t>Dr. </a:t>
            </a:r>
            <a:r>
              <a:rPr lang="es-ES" sz="1200" dirty="0" smtClean="0">
                <a:solidFill>
                  <a:srgbClr val="FFFFFF"/>
                </a:solidFill>
              </a:rPr>
              <a:t>J. </a:t>
            </a:r>
            <a:r>
              <a:rPr lang="es-ES" sz="1200" dirty="0">
                <a:solidFill>
                  <a:srgbClr val="FFFFFF"/>
                </a:solidFill>
              </a:rPr>
              <a:t>Ignacio Méndez, </a:t>
            </a:r>
          </a:p>
          <a:p>
            <a:pPr algn="ctr"/>
            <a:r>
              <a:rPr lang="es-ES" sz="1200" dirty="0">
                <a:solidFill>
                  <a:srgbClr val="FFFFFF"/>
                </a:solidFill>
              </a:rPr>
              <a:t>director SATEP</a:t>
            </a:r>
          </a:p>
        </p:txBody>
      </p:sp>
      <p:pic>
        <p:nvPicPr>
          <p:cNvPr id="11" name="Imagen 10" descr="image0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9" t="11741" r="15042" b="13312"/>
          <a:stretch/>
        </p:blipFill>
        <p:spPr>
          <a:xfrm>
            <a:off x="2990852" y="3540037"/>
            <a:ext cx="1514309" cy="1126988"/>
          </a:xfrm>
          <a:prstGeom prst="roundRect">
            <a:avLst>
              <a:gd name="adj" fmla="val 16667"/>
            </a:avLst>
          </a:prstGeom>
          <a:ln w="28575" cmpd="sng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Imagen 26" descr="Captura de pantalla 2020-03-18 a la(s) 20.23.30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391" y="521259"/>
            <a:ext cx="4214345" cy="64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4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2732007" y="1306431"/>
            <a:ext cx="6415556" cy="3462498"/>
          </a:xfrm>
          <a:prstGeom prst="rect">
            <a:avLst/>
          </a:prstGeom>
          <a:solidFill>
            <a:srgbClr val="CA36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dondear rectángulo de esquina sencilla 6"/>
          <p:cNvSpPr/>
          <p:nvPr/>
        </p:nvSpPr>
        <p:spPr>
          <a:xfrm rot="10800000">
            <a:off x="170391" y="1306430"/>
            <a:ext cx="2741676" cy="3462498"/>
          </a:xfrm>
          <a:prstGeom prst="round1Rect">
            <a:avLst/>
          </a:prstGeom>
          <a:solidFill>
            <a:srgbClr val="CA36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53153" y="4835977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35" name="Redondear rectángulo de esquina sencilla 34"/>
          <p:cNvSpPr/>
          <p:nvPr/>
        </p:nvSpPr>
        <p:spPr>
          <a:xfrm rot="10800000">
            <a:off x="4587053" y="176453"/>
            <a:ext cx="4563712" cy="1009472"/>
          </a:xfrm>
          <a:prstGeom prst="round1Rect">
            <a:avLst/>
          </a:prstGeom>
          <a:solidFill>
            <a:srgbClr val="CA360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170391" y="189840"/>
            <a:ext cx="400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latin typeface="Calibri Light"/>
                <a:cs typeface="Calibri Light"/>
              </a:rPr>
              <a:t>ANDINA AVANZA PARA DETENER EL</a:t>
            </a:r>
            <a:endParaRPr lang="es-ES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4738572" y="307229"/>
            <a:ext cx="747655" cy="747655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4741727" y="276316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CA360B"/>
                </a:solidFill>
              </a:rPr>
              <a:t>22</a:t>
            </a:r>
            <a:endParaRPr lang="es-ES" sz="4000" b="1" dirty="0">
              <a:solidFill>
                <a:srgbClr val="CA360B"/>
              </a:solidFill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5592790" y="251913"/>
            <a:ext cx="3562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smtClean="0">
                <a:solidFill>
                  <a:srgbClr val="FFFFFF"/>
                </a:solidFill>
                <a:cs typeface="Calibri"/>
              </a:rPr>
              <a:t>¿CÓMO NOS CUIDAMOS </a:t>
            </a:r>
          </a:p>
          <a:p>
            <a:pPr algn="r"/>
            <a:r>
              <a:rPr lang="es-ES" sz="2400" b="1" dirty="0" smtClean="0">
                <a:solidFill>
                  <a:srgbClr val="FFFFFF"/>
                </a:solidFill>
                <a:cs typeface="Calibri"/>
              </a:rPr>
              <a:t>EN CAMPAMENTOS?</a:t>
            </a:r>
            <a:endParaRPr lang="es-ES" sz="2400" b="1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29" name="Imagen 28" descr="3_gráfica_coronavir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4" y="601513"/>
            <a:ext cx="4237164" cy="457316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322551" y="1439825"/>
            <a:ext cx="21385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>
                <a:solidFill>
                  <a:srgbClr val="FFFFFF"/>
                </a:solidFill>
                <a:cs typeface="Calibri"/>
              </a:rPr>
              <a:t>EN CAMPAMENTOS, SIGUE SIEMPRE ESTAS MEDIDAS.</a:t>
            </a:r>
            <a:endParaRPr lang="es-E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2516760" y="2476255"/>
            <a:ext cx="2094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FFFF"/>
                </a:solidFill>
              </a:rPr>
              <a:t>Lava tus manos con jabón constantemente</a:t>
            </a:r>
            <a:endParaRPr lang="es-ES" sz="1600" b="1" dirty="0">
              <a:solidFill>
                <a:srgbClr val="FFFFFF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4848854" y="2568189"/>
            <a:ext cx="2077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FFFF"/>
                </a:solidFill>
              </a:rPr>
              <a:t>Evita aglomeraciones</a:t>
            </a:r>
            <a:endParaRPr lang="es-ES" sz="1600" b="1" dirty="0">
              <a:solidFill>
                <a:srgbClr val="FFFFFF"/>
              </a:solidFill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2373443" y="4100757"/>
            <a:ext cx="24774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FFFFFF"/>
                </a:solidFill>
              </a:rPr>
              <a:t>Si compartes habitación, </a:t>
            </a:r>
            <a:r>
              <a:rPr lang="es-ES" sz="1400" b="1" dirty="0">
                <a:solidFill>
                  <a:srgbClr val="FFFFFF"/>
                </a:solidFill>
              </a:rPr>
              <a:t>u</a:t>
            </a:r>
            <a:r>
              <a:rPr lang="es-ES" sz="1400" b="1" dirty="0" smtClean="0">
                <a:solidFill>
                  <a:srgbClr val="FFFFFF"/>
                </a:solidFill>
              </a:rPr>
              <a:t>sa solo la almohada y cama que se te ha asignado</a:t>
            </a:r>
            <a:endParaRPr lang="es-ES" sz="1400" b="1" dirty="0">
              <a:solidFill>
                <a:srgbClr val="FFFFFF"/>
              </a:solidFill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4737197" y="4121510"/>
            <a:ext cx="2367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FFFFFF"/>
                </a:solidFill>
              </a:rPr>
              <a:t>Deja tu ropa sucia en la bolsa que se te entrega</a:t>
            </a:r>
            <a:endParaRPr lang="es-ES" sz="1400" b="1" dirty="0">
              <a:solidFill>
                <a:srgbClr val="FFFFFF"/>
              </a:solidFill>
            </a:endParaRPr>
          </a:p>
        </p:txBody>
      </p:sp>
      <p:grpSp>
        <p:nvGrpSpPr>
          <p:cNvPr id="58" name="Agrupar 57"/>
          <p:cNvGrpSpPr/>
          <p:nvPr/>
        </p:nvGrpSpPr>
        <p:grpSpPr>
          <a:xfrm>
            <a:off x="2796291" y="1397090"/>
            <a:ext cx="1603082" cy="1107997"/>
            <a:chOff x="3264418" y="1387142"/>
            <a:chExt cx="1603082" cy="1107997"/>
          </a:xfrm>
        </p:grpSpPr>
        <p:pic>
          <p:nvPicPr>
            <p:cNvPr id="59" name="Imagen 58" descr="Captura de pantalla 2020-04-13 a la(s) 14.14.4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112" y="1387142"/>
              <a:ext cx="1602388" cy="1107997"/>
            </a:xfrm>
            <a:prstGeom prst="rect">
              <a:avLst/>
            </a:prstGeom>
          </p:spPr>
        </p:pic>
        <p:sp>
          <p:nvSpPr>
            <p:cNvPr id="60" name="Elipse 59"/>
            <p:cNvSpPr/>
            <p:nvPr/>
          </p:nvSpPr>
          <p:spPr>
            <a:xfrm>
              <a:off x="3264418" y="1409924"/>
              <a:ext cx="1603081" cy="1082619"/>
            </a:xfrm>
            <a:prstGeom prst="ellipse">
              <a:avLst/>
            </a:prstGeom>
            <a:noFill/>
            <a:ln w="38100" cmpd="sng">
              <a:solidFill>
                <a:srgbClr val="FFDBC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grpSp>
        <p:nvGrpSpPr>
          <p:cNvPr id="61" name="Agrupar 60"/>
          <p:cNvGrpSpPr/>
          <p:nvPr/>
        </p:nvGrpSpPr>
        <p:grpSpPr>
          <a:xfrm>
            <a:off x="4980859" y="1407244"/>
            <a:ext cx="1836022" cy="1107995"/>
            <a:chOff x="5039345" y="1387144"/>
            <a:chExt cx="1836022" cy="1107995"/>
          </a:xfrm>
        </p:grpSpPr>
        <p:pic>
          <p:nvPicPr>
            <p:cNvPr id="62" name="Imagen 61" descr="Captura de pantalla 2020-04-13 a la(s) 14.14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345" y="1387144"/>
              <a:ext cx="1836022" cy="1082620"/>
            </a:xfrm>
            <a:prstGeom prst="rect">
              <a:avLst/>
            </a:prstGeom>
          </p:spPr>
        </p:pic>
        <p:sp>
          <p:nvSpPr>
            <p:cNvPr id="63" name="Elipse 62"/>
            <p:cNvSpPr/>
            <p:nvPr/>
          </p:nvSpPr>
          <p:spPr>
            <a:xfrm>
              <a:off x="5063356" y="1409924"/>
              <a:ext cx="1812011" cy="1085215"/>
            </a:xfrm>
            <a:prstGeom prst="ellipse">
              <a:avLst/>
            </a:prstGeom>
            <a:noFill/>
            <a:ln w="38100" cmpd="sng">
              <a:solidFill>
                <a:srgbClr val="FFDBC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64" name="CuadroTexto 63"/>
          <p:cNvSpPr txBox="1"/>
          <p:nvPr/>
        </p:nvSpPr>
        <p:spPr>
          <a:xfrm>
            <a:off x="6926285" y="2505087"/>
            <a:ext cx="220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FFFFF"/>
                </a:solidFill>
              </a:rPr>
              <a:t>Mantén distancia de </a:t>
            </a:r>
          </a:p>
          <a:p>
            <a:pPr algn="ctr"/>
            <a:r>
              <a:rPr lang="es-ES" sz="1600" b="1" dirty="0" smtClean="0">
                <a:solidFill>
                  <a:srgbClr val="FFFFFF"/>
                </a:solidFill>
              </a:rPr>
              <a:t>1 m de las personas</a:t>
            </a:r>
            <a:endParaRPr lang="es-ES" sz="1600" b="1" dirty="0">
              <a:solidFill>
                <a:srgbClr val="FFFFFF"/>
              </a:solidFill>
            </a:endParaRPr>
          </a:p>
        </p:txBody>
      </p:sp>
      <p:grpSp>
        <p:nvGrpSpPr>
          <p:cNvPr id="65" name="Agrupar 64"/>
          <p:cNvGrpSpPr/>
          <p:nvPr/>
        </p:nvGrpSpPr>
        <p:grpSpPr>
          <a:xfrm>
            <a:off x="7032949" y="1407242"/>
            <a:ext cx="1923587" cy="1105401"/>
            <a:chOff x="7032949" y="1387142"/>
            <a:chExt cx="1923587" cy="1105401"/>
          </a:xfrm>
        </p:grpSpPr>
        <p:pic>
          <p:nvPicPr>
            <p:cNvPr id="66" name="Imagen 65" descr="Captura de pantalla 2020-04-13 a la(s) 14.15.0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2949" y="1387142"/>
              <a:ext cx="1923587" cy="1082622"/>
            </a:xfrm>
            <a:prstGeom prst="rect">
              <a:avLst/>
            </a:prstGeom>
          </p:spPr>
        </p:pic>
        <p:sp>
          <p:nvSpPr>
            <p:cNvPr id="67" name="Elipse 66"/>
            <p:cNvSpPr/>
            <p:nvPr/>
          </p:nvSpPr>
          <p:spPr>
            <a:xfrm>
              <a:off x="7032949" y="1409924"/>
              <a:ext cx="1923587" cy="1082619"/>
            </a:xfrm>
            <a:prstGeom prst="ellipse">
              <a:avLst/>
            </a:prstGeom>
            <a:noFill/>
            <a:ln w="38100" cmpd="sng">
              <a:solidFill>
                <a:srgbClr val="FFDBC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grpSp>
        <p:nvGrpSpPr>
          <p:cNvPr id="68" name="Agrupar 67"/>
          <p:cNvGrpSpPr/>
          <p:nvPr/>
        </p:nvGrpSpPr>
        <p:grpSpPr>
          <a:xfrm>
            <a:off x="2762345" y="3166860"/>
            <a:ext cx="1614341" cy="936227"/>
            <a:chOff x="3265112" y="3107882"/>
            <a:chExt cx="1614341" cy="936227"/>
          </a:xfrm>
        </p:grpSpPr>
        <p:pic>
          <p:nvPicPr>
            <p:cNvPr id="69" name="Imagen 68" descr="Captura de pantalla 2020-04-13 a la(s) 14.15.5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7065" y="3107882"/>
              <a:ext cx="1602388" cy="936227"/>
            </a:xfrm>
            <a:prstGeom prst="rect">
              <a:avLst/>
            </a:prstGeom>
          </p:spPr>
        </p:pic>
        <p:sp>
          <p:nvSpPr>
            <p:cNvPr id="70" name="Elipse 69"/>
            <p:cNvSpPr/>
            <p:nvPr/>
          </p:nvSpPr>
          <p:spPr>
            <a:xfrm>
              <a:off x="3265112" y="3107882"/>
              <a:ext cx="1603081" cy="936227"/>
            </a:xfrm>
            <a:prstGeom prst="ellipse">
              <a:avLst/>
            </a:prstGeom>
            <a:noFill/>
            <a:ln w="38100" cmpd="sng">
              <a:solidFill>
                <a:srgbClr val="FFDBC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grpSp>
        <p:nvGrpSpPr>
          <p:cNvPr id="74" name="Agrupar 73"/>
          <p:cNvGrpSpPr/>
          <p:nvPr/>
        </p:nvGrpSpPr>
        <p:grpSpPr>
          <a:xfrm>
            <a:off x="5173502" y="3167045"/>
            <a:ext cx="1506475" cy="936227"/>
            <a:chOff x="7405271" y="3107882"/>
            <a:chExt cx="1506475" cy="936227"/>
          </a:xfrm>
        </p:grpSpPr>
        <p:pic>
          <p:nvPicPr>
            <p:cNvPr id="75" name="Imagen 74" descr="Captura de pantalla 2020-04-13 a la(s) 14.15.2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5271" y="3107882"/>
              <a:ext cx="1494620" cy="936227"/>
            </a:xfrm>
            <a:prstGeom prst="rect">
              <a:avLst/>
            </a:prstGeom>
          </p:spPr>
        </p:pic>
        <p:sp>
          <p:nvSpPr>
            <p:cNvPr id="76" name="Elipse 75"/>
            <p:cNvSpPr/>
            <p:nvPr/>
          </p:nvSpPr>
          <p:spPr>
            <a:xfrm>
              <a:off x="7405271" y="3107882"/>
              <a:ext cx="1506475" cy="936227"/>
            </a:xfrm>
            <a:prstGeom prst="ellipse">
              <a:avLst/>
            </a:prstGeom>
            <a:noFill/>
            <a:ln w="38100" cmpd="sng">
              <a:solidFill>
                <a:srgbClr val="FFDBC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7506768" y="3123495"/>
            <a:ext cx="985767" cy="821247"/>
            <a:chOff x="7506768" y="3123495"/>
            <a:chExt cx="985767" cy="821247"/>
          </a:xfrm>
        </p:grpSpPr>
        <p:grpSp>
          <p:nvGrpSpPr>
            <p:cNvPr id="10" name="Agrupar 9"/>
            <p:cNvGrpSpPr/>
            <p:nvPr/>
          </p:nvGrpSpPr>
          <p:grpSpPr>
            <a:xfrm>
              <a:off x="7506768" y="3384141"/>
              <a:ext cx="985767" cy="560601"/>
              <a:chOff x="7578987" y="3468054"/>
              <a:chExt cx="838214" cy="476688"/>
            </a:xfrm>
          </p:grpSpPr>
          <p:sp>
            <p:nvSpPr>
              <p:cNvPr id="3" name="Rectángulo 2"/>
              <p:cNvSpPr/>
              <p:nvPr/>
            </p:nvSpPr>
            <p:spPr>
              <a:xfrm>
                <a:off x="7619939" y="3743871"/>
                <a:ext cx="774653" cy="1124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FFFFFF"/>
                  </a:solidFill>
                </a:endParaRPr>
              </a:p>
            </p:txBody>
          </p:sp>
          <p:sp>
            <p:nvSpPr>
              <p:cNvPr id="4" name="Redondear rectángulo de esquina del mismo lado 3"/>
              <p:cNvSpPr/>
              <p:nvPr/>
            </p:nvSpPr>
            <p:spPr>
              <a:xfrm>
                <a:off x="7578987" y="3468054"/>
                <a:ext cx="63561" cy="476688"/>
              </a:xfrm>
              <a:prstGeom prst="round2SameRect">
                <a:avLst/>
              </a:prstGeom>
              <a:solidFill>
                <a:srgbClr val="FFDBC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dondear rectángulo de esquina del mismo lado 39"/>
              <p:cNvSpPr/>
              <p:nvPr/>
            </p:nvSpPr>
            <p:spPr>
              <a:xfrm>
                <a:off x="8353640" y="3558486"/>
                <a:ext cx="63561" cy="386255"/>
              </a:xfrm>
              <a:prstGeom prst="round2SameRect">
                <a:avLst/>
              </a:prstGeom>
              <a:solidFill>
                <a:srgbClr val="FFDBC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FFFFFF"/>
                  </a:solidFill>
                </a:endParaRPr>
              </a:p>
            </p:txBody>
          </p:sp>
          <p:sp>
            <p:nvSpPr>
              <p:cNvPr id="5" name="Trapecio 4"/>
              <p:cNvSpPr/>
              <p:nvPr/>
            </p:nvSpPr>
            <p:spPr>
              <a:xfrm rot="5400000">
                <a:off x="7592517" y="3648879"/>
                <a:ext cx="226162" cy="198956"/>
              </a:xfrm>
              <a:prstGeom prst="trapezoid">
                <a:avLst/>
              </a:prstGeom>
              <a:solidFill>
                <a:srgbClr val="FFDBC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Trapecio 5"/>
              <p:cNvSpPr/>
              <p:nvPr/>
            </p:nvSpPr>
            <p:spPr>
              <a:xfrm rot="5565387">
                <a:off x="7993146" y="3431905"/>
                <a:ext cx="220876" cy="524044"/>
              </a:xfrm>
              <a:prstGeom prst="trapezoid">
                <a:avLst/>
              </a:prstGeom>
              <a:solidFill>
                <a:srgbClr val="FFDBC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Elipse 7"/>
              <p:cNvSpPr/>
              <p:nvPr/>
            </p:nvSpPr>
            <p:spPr>
              <a:xfrm>
                <a:off x="7682944" y="3525932"/>
                <a:ext cx="122133" cy="121476"/>
              </a:xfrm>
              <a:prstGeom prst="ellipse">
                <a:avLst/>
              </a:prstGeom>
              <a:solidFill>
                <a:srgbClr val="FFDBC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CuadroTexto 43"/>
            <p:cNvSpPr txBox="1"/>
            <p:nvPr/>
          </p:nvSpPr>
          <p:spPr>
            <a:xfrm>
              <a:off x="7666692" y="3201422"/>
              <a:ext cx="218473" cy="22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smtClean="0">
                  <a:solidFill>
                    <a:srgbClr val="E55302">
                      <a:lumMod val="20000"/>
                      <a:lumOff val="80000"/>
                    </a:srgbClr>
                  </a:solidFill>
                </a:rPr>
                <a:t>Z</a:t>
              </a:r>
              <a:endParaRPr lang="es-ES" sz="1200" b="1" dirty="0">
                <a:solidFill>
                  <a:srgbClr val="E55302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45" name="CuadroTexto 44"/>
            <p:cNvSpPr txBox="1"/>
            <p:nvPr/>
          </p:nvSpPr>
          <p:spPr>
            <a:xfrm>
              <a:off x="7804051" y="3186697"/>
              <a:ext cx="2184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 smtClean="0">
                  <a:solidFill>
                    <a:srgbClr val="E55302">
                      <a:lumMod val="20000"/>
                      <a:lumOff val="80000"/>
                    </a:srgbClr>
                  </a:solidFill>
                </a:rPr>
                <a:t>Z</a:t>
              </a:r>
              <a:endParaRPr lang="es-ES" sz="900" b="1" dirty="0">
                <a:solidFill>
                  <a:srgbClr val="E55302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46" name="CuadroTexto 45"/>
            <p:cNvSpPr txBox="1"/>
            <p:nvPr/>
          </p:nvSpPr>
          <p:spPr>
            <a:xfrm>
              <a:off x="7902101" y="3123495"/>
              <a:ext cx="2184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b="1" dirty="0" smtClean="0">
                  <a:solidFill>
                    <a:srgbClr val="E55302">
                      <a:lumMod val="20000"/>
                      <a:lumOff val="80000"/>
                    </a:srgbClr>
                  </a:solidFill>
                </a:rPr>
                <a:t>Z</a:t>
              </a:r>
              <a:endParaRPr lang="es-ES" sz="800" b="1" dirty="0">
                <a:solidFill>
                  <a:srgbClr val="E55302">
                    <a:lumMod val="20000"/>
                    <a:lumOff val="80000"/>
                  </a:srgbClr>
                </a:solidFill>
              </a:endParaRPr>
            </a:p>
          </p:txBody>
        </p:sp>
      </p:grpSp>
      <p:sp>
        <p:nvSpPr>
          <p:cNvPr id="52" name="Elipse 51"/>
          <p:cNvSpPr/>
          <p:nvPr/>
        </p:nvSpPr>
        <p:spPr>
          <a:xfrm>
            <a:off x="7032949" y="3157559"/>
            <a:ext cx="1923587" cy="936227"/>
          </a:xfrm>
          <a:prstGeom prst="ellipse">
            <a:avLst/>
          </a:prstGeom>
          <a:noFill/>
          <a:ln w="38100" cmpd="sng">
            <a:solidFill>
              <a:srgbClr val="FFDBC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53" name="CuadroTexto 52"/>
          <p:cNvSpPr txBox="1"/>
          <p:nvPr/>
        </p:nvSpPr>
        <p:spPr>
          <a:xfrm>
            <a:off x="7041569" y="4121510"/>
            <a:ext cx="2201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FFFFFF"/>
                </a:solidFill>
              </a:rPr>
              <a:t>Respeta el descanso de tus compañero(a)s</a:t>
            </a:r>
            <a:endParaRPr lang="es-E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dondear rectángulo de esquina sencilla 22"/>
          <p:cNvSpPr/>
          <p:nvPr/>
        </p:nvSpPr>
        <p:spPr>
          <a:xfrm rot="10800000">
            <a:off x="221701" y="1364648"/>
            <a:ext cx="5996301" cy="3327564"/>
          </a:xfrm>
          <a:prstGeom prst="round1Rect">
            <a:avLst/>
          </a:prstGeom>
          <a:solidFill>
            <a:srgbClr val="E3401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88" name="Imagen 87">
            <a:extLst>
              <a:ext uri="{FF2B5EF4-FFF2-40B4-BE49-F238E27FC236}">
                <a16:creationId xmlns="" xmlns:a16="http://schemas.microsoft.com/office/drawing/2014/main" id="{C332D591-9A9E-AB4E-A4D2-9A542E44AC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44910" y="2562329"/>
            <a:ext cx="1487157" cy="1487157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="" xmlns:a16="http://schemas.microsoft.com/office/drawing/2014/main" id="{EABDBA14-D0D2-4B4D-AA1C-7A40815675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0545" y="2562329"/>
            <a:ext cx="1487157" cy="1487157"/>
          </a:xfrm>
          <a:prstGeom prst="rect">
            <a:avLst/>
          </a:prstGeom>
        </p:spPr>
      </p:pic>
      <p:sp>
        <p:nvSpPr>
          <p:cNvPr id="56" name="Rectángulo 55"/>
          <p:cNvSpPr/>
          <p:nvPr/>
        </p:nvSpPr>
        <p:spPr>
          <a:xfrm>
            <a:off x="453153" y="4835977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43" name="Redondear rectángulo de esquina sencilla 42"/>
          <p:cNvSpPr/>
          <p:nvPr/>
        </p:nvSpPr>
        <p:spPr>
          <a:xfrm rot="10800000">
            <a:off x="4587053" y="176453"/>
            <a:ext cx="4563712" cy="1009472"/>
          </a:xfrm>
          <a:prstGeom prst="round1Rect">
            <a:avLst/>
          </a:prstGeom>
          <a:solidFill>
            <a:srgbClr val="E3401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5" name="Elipse 44"/>
          <p:cNvSpPr/>
          <p:nvPr/>
        </p:nvSpPr>
        <p:spPr>
          <a:xfrm>
            <a:off x="4738572" y="307229"/>
            <a:ext cx="747655" cy="747655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4741727" y="276316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E34017"/>
                </a:solidFill>
              </a:rPr>
              <a:t>23</a:t>
            </a:r>
            <a:endParaRPr lang="es-ES" sz="4000" b="1" dirty="0">
              <a:solidFill>
                <a:srgbClr val="E34017"/>
              </a:solidFill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5576121" y="234947"/>
            <a:ext cx="3410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FFFF"/>
                </a:solidFill>
                <a:cs typeface="Calibri"/>
              </a:rPr>
              <a:t>PROTEJAMOS NUESTRAS VIAS RESPIRATORIAS</a:t>
            </a:r>
          </a:p>
        </p:txBody>
      </p:sp>
      <p:pic>
        <p:nvPicPr>
          <p:cNvPr id="31" name="Imagen 30" descr="3_gráfica_coronavir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4" y="601513"/>
            <a:ext cx="4237164" cy="457316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6497551" y="1854573"/>
            <a:ext cx="254876" cy="223237"/>
            <a:chOff x="5047014" y="-782086"/>
            <a:chExt cx="613457" cy="522598"/>
          </a:xfrm>
          <a:solidFill>
            <a:srgbClr val="FF0000"/>
          </a:solidFill>
        </p:grpSpPr>
        <p:sp>
          <p:nvSpPr>
            <p:cNvPr id="33" name="Cheurón 32"/>
            <p:cNvSpPr/>
            <p:nvPr/>
          </p:nvSpPr>
          <p:spPr>
            <a:xfrm>
              <a:off x="5047014" y="-782086"/>
              <a:ext cx="362019" cy="522399"/>
            </a:xfrm>
            <a:prstGeom prst="chevron">
              <a:avLst>
                <a:gd name="adj" fmla="val 55889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>
                <a:solidFill>
                  <a:srgbClr val="000000"/>
                </a:solidFill>
              </a:endParaRPr>
            </a:p>
          </p:txBody>
        </p:sp>
        <p:sp>
          <p:nvSpPr>
            <p:cNvPr id="34" name="Cheurón 33"/>
            <p:cNvSpPr/>
            <p:nvPr/>
          </p:nvSpPr>
          <p:spPr>
            <a:xfrm>
              <a:off x="5298452" y="-781887"/>
              <a:ext cx="362019" cy="522399"/>
            </a:xfrm>
            <a:prstGeom prst="chevron">
              <a:avLst>
                <a:gd name="adj" fmla="val 55889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>
                <a:solidFill>
                  <a:srgbClr val="000000"/>
                </a:solidFill>
              </a:endParaRPr>
            </a:p>
          </p:txBody>
        </p:sp>
      </p:grpSp>
      <p:sp>
        <p:nvSpPr>
          <p:cNvPr id="57" name="CuadroTexto 56"/>
          <p:cNvSpPr txBox="1"/>
          <p:nvPr/>
        </p:nvSpPr>
        <p:spPr>
          <a:xfrm>
            <a:off x="6784713" y="1744106"/>
            <a:ext cx="2068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0000"/>
                </a:solidFill>
                <a:latin typeface="Avenir Book"/>
                <a:cs typeface="Avenir Book"/>
              </a:rPr>
              <a:t>En buses, minibuses, van o camionetas.</a:t>
            </a:r>
          </a:p>
        </p:txBody>
      </p:sp>
      <p:sp>
        <p:nvSpPr>
          <p:cNvPr id="71" name="CuadroTexto 70"/>
          <p:cNvSpPr txBox="1"/>
          <p:nvPr/>
        </p:nvSpPr>
        <p:spPr>
          <a:xfrm>
            <a:off x="386504" y="1407854"/>
            <a:ext cx="5700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FFFFFF"/>
                </a:solidFill>
                <a:cs typeface="Calibri"/>
              </a:rPr>
              <a:t>El Ministerio de Salud ha decretado </a:t>
            </a:r>
            <a:r>
              <a:rPr lang="es-ES" sz="2000" b="1" u="sng" dirty="0">
                <a:solidFill>
                  <a:srgbClr val="FFFFFF"/>
                </a:solidFill>
                <a:cs typeface="Calibri"/>
              </a:rPr>
              <a:t>la obligación </a:t>
            </a:r>
          </a:p>
          <a:p>
            <a:pPr algn="ctr"/>
            <a:r>
              <a:rPr lang="es-ES" sz="2000" b="1" dirty="0">
                <a:solidFill>
                  <a:srgbClr val="FFFFFF"/>
                </a:solidFill>
                <a:cs typeface="Calibri"/>
              </a:rPr>
              <a:t>de protegernos las vías respiratorias. </a:t>
            </a:r>
          </a:p>
          <a:p>
            <a:pPr algn="ctr"/>
            <a:r>
              <a:rPr lang="es-ES" sz="2000" b="1" dirty="0">
                <a:solidFill>
                  <a:srgbClr val="FFFFFF"/>
                </a:solidFill>
                <a:cs typeface="Calibri"/>
              </a:rPr>
              <a:t>Tenemos tres opciones:</a:t>
            </a:r>
          </a:p>
        </p:txBody>
      </p:sp>
      <p:grpSp>
        <p:nvGrpSpPr>
          <p:cNvPr id="72" name="Agrupar 71"/>
          <p:cNvGrpSpPr/>
          <p:nvPr/>
        </p:nvGrpSpPr>
        <p:grpSpPr>
          <a:xfrm>
            <a:off x="6495959" y="2513705"/>
            <a:ext cx="254876" cy="223237"/>
            <a:chOff x="5047014" y="-782086"/>
            <a:chExt cx="613457" cy="522598"/>
          </a:xfrm>
          <a:solidFill>
            <a:srgbClr val="FF0000"/>
          </a:solidFill>
        </p:grpSpPr>
        <p:sp>
          <p:nvSpPr>
            <p:cNvPr id="73" name="Cheurón 72"/>
            <p:cNvSpPr/>
            <p:nvPr/>
          </p:nvSpPr>
          <p:spPr>
            <a:xfrm>
              <a:off x="5047014" y="-782086"/>
              <a:ext cx="362019" cy="522399"/>
            </a:xfrm>
            <a:prstGeom prst="chevron">
              <a:avLst>
                <a:gd name="adj" fmla="val 55889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>
                <a:solidFill>
                  <a:srgbClr val="000000"/>
                </a:solidFill>
              </a:endParaRPr>
            </a:p>
          </p:txBody>
        </p:sp>
        <p:sp>
          <p:nvSpPr>
            <p:cNvPr id="74" name="Cheurón 73"/>
            <p:cNvSpPr/>
            <p:nvPr/>
          </p:nvSpPr>
          <p:spPr>
            <a:xfrm>
              <a:off x="5298452" y="-781887"/>
              <a:ext cx="362019" cy="522399"/>
            </a:xfrm>
            <a:prstGeom prst="chevron">
              <a:avLst>
                <a:gd name="adj" fmla="val 55889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>
                <a:solidFill>
                  <a:srgbClr val="000000"/>
                </a:solidFill>
              </a:endParaRPr>
            </a:p>
          </p:txBody>
        </p:sp>
      </p:grpSp>
      <p:sp>
        <p:nvSpPr>
          <p:cNvPr id="75" name="CuadroTexto 74"/>
          <p:cNvSpPr txBox="1"/>
          <p:nvPr/>
        </p:nvSpPr>
        <p:spPr>
          <a:xfrm>
            <a:off x="6784712" y="2382499"/>
            <a:ext cx="230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0000"/>
                </a:solidFill>
                <a:latin typeface="Avenir Book"/>
                <a:cs typeface="Avenir Book"/>
              </a:rPr>
              <a:t>En espacios comunes, </a:t>
            </a:r>
            <a:r>
              <a:rPr lang="es-ES" sz="1400" dirty="0">
                <a:solidFill>
                  <a:srgbClr val="000000"/>
                </a:solidFill>
                <a:latin typeface="Avenir Book"/>
                <a:cs typeface="Avenir Book"/>
              </a:rPr>
              <a:t>andenes, oficinas, etc.</a:t>
            </a:r>
          </a:p>
        </p:txBody>
      </p:sp>
      <p:grpSp>
        <p:nvGrpSpPr>
          <p:cNvPr id="76" name="Agrupar 75"/>
          <p:cNvGrpSpPr/>
          <p:nvPr/>
        </p:nvGrpSpPr>
        <p:grpSpPr>
          <a:xfrm>
            <a:off x="6485747" y="3114068"/>
            <a:ext cx="254876" cy="223237"/>
            <a:chOff x="5047014" y="-782086"/>
            <a:chExt cx="613457" cy="522598"/>
          </a:xfrm>
          <a:solidFill>
            <a:srgbClr val="FF0000"/>
          </a:solidFill>
        </p:grpSpPr>
        <p:sp>
          <p:nvSpPr>
            <p:cNvPr id="77" name="Cheurón 76"/>
            <p:cNvSpPr/>
            <p:nvPr/>
          </p:nvSpPr>
          <p:spPr>
            <a:xfrm>
              <a:off x="5047014" y="-782086"/>
              <a:ext cx="362019" cy="522399"/>
            </a:xfrm>
            <a:prstGeom prst="chevron">
              <a:avLst>
                <a:gd name="adj" fmla="val 55889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>
                <a:solidFill>
                  <a:srgbClr val="000000"/>
                </a:solidFill>
              </a:endParaRPr>
            </a:p>
          </p:txBody>
        </p:sp>
        <p:sp>
          <p:nvSpPr>
            <p:cNvPr id="78" name="Cheurón 77"/>
            <p:cNvSpPr/>
            <p:nvPr/>
          </p:nvSpPr>
          <p:spPr>
            <a:xfrm>
              <a:off x="5298452" y="-781887"/>
              <a:ext cx="362019" cy="522399"/>
            </a:xfrm>
            <a:prstGeom prst="chevron">
              <a:avLst>
                <a:gd name="adj" fmla="val 55889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>
                <a:solidFill>
                  <a:srgbClr val="000000"/>
                </a:solidFill>
              </a:endParaRPr>
            </a:p>
          </p:txBody>
        </p:sp>
      </p:grpSp>
      <p:sp>
        <p:nvSpPr>
          <p:cNvPr id="79" name="CuadroTexto 78"/>
          <p:cNvSpPr txBox="1"/>
          <p:nvPr/>
        </p:nvSpPr>
        <p:spPr>
          <a:xfrm>
            <a:off x="6784713" y="3032249"/>
            <a:ext cx="1856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0000"/>
                </a:solidFill>
                <a:latin typeface="Avenir Book"/>
                <a:cs typeface="Avenir Book"/>
              </a:rPr>
              <a:t>En campamento.</a:t>
            </a:r>
          </a:p>
        </p:txBody>
      </p:sp>
      <p:sp>
        <p:nvSpPr>
          <p:cNvPr id="80" name="CuadroTexto 79"/>
          <p:cNvSpPr txBox="1"/>
          <p:nvPr/>
        </p:nvSpPr>
        <p:spPr>
          <a:xfrm>
            <a:off x="170391" y="189840"/>
            <a:ext cx="400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Calibri Light"/>
                <a:cs typeface="Calibri Light"/>
              </a:rPr>
              <a:t>ANDINA AVANZA PARA DETENER EL</a:t>
            </a:r>
          </a:p>
        </p:txBody>
      </p:sp>
      <p:grpSp>
        <p:nvGrpSpPr>
          <p:cNvPr id="81" name="Agrupar 80"/>
          <p:cNvGrpSpPr/>
          <p:nvPr/>
        </p:nvGrpSpPr>
        <p:grpSpPr>
          <a:xfrm>
            <a:off x="6498432" y="3558647"/>
            <a:ext cx="254876" cy="223237"/>
            <a:chOff x="5047014" y="-782086"/>
            <a:chExt cx="613457" cy="522598"/>
          </a:xfrm>
          <a:solidFill>
            <a:srgbClr val="FF0000"/>
          </a:solidFill>
        </p:grpSpPr>
        <p:sp>
          <p:nvSpPr>
            <p:cNvPr id="82" name="Cheurón 81"/>
            <p:cNvSpPr/>
            <p:nvPr/>
          </p:nvSpPr>
          <p:spPr>
            <a:xfrm>
              <a:off x="5047014" y="-782086"/>
              <a:ext cx="362019" cy="522399"/>
            </a:xfrm>
            <a:prstGeom prst="chevron">
              <a:avLst>
                <a:gd name="adj" fmla="val 55889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>
                <a:solidFill>
                  <a:srgbClr val="000000"/>
                </a:solidFill>
              </a:endParaRPr>
            </a:p>
          </p:txBody>
        </p:sp>
        <p:sp>
          <p:nvSpPr>
            <p:cNvPr id="83" name="Cheurón 82"/>
            <p:cNvSpPr/>
            <p:nvPr/>
          </p:nvSpPr>
          <p:spPr>
            <a:xfrm>
              <a:off x="5298452" y="-781887"/>
              <a:ext cx="362019" cy="522399"/>
            </a:xfrm>
            <a:prstGeom prst="chevron">
              <a:avLst>
                <a:gd name="adj" fmla="val 55889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>
                <a:solidFill>
                  <a:srgbClr val="000000"/>
                </a:solidFill>
              </a:endParaRPr>
            </a:p>
          </p:txBody>
        </p:sp>
      </p:grpSp>
      <p:sp>
        <p:nvSpPr>
          <p:cNvPr id="84" name="CuadroTexto 83"/>
          <p:cNvSpPr txBox="1"/>
          <p:nvPr/>
        </p:nvSpPr>
        <p:spPr>
          <a:xfrm>
            <a:off x="6784713" y="3447446"/>
            <a:ext cx="230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0000"/>
                </a:solidFill>
                <a:latin typeface="Avenir Book"/>
                <a:cs typeface="Avenir Book"/>
              </a:rPr>
              <a:t>En </a:t>
            </a:r>
            <a:r>
              <a:rPr lang="es-ES" sz="1400" b="1" dirty="0" smtClean="0">
                <a:solidFill>
                  <a:srgbClr val="000000"/>
                </a:solidFill>
                <a:latin typeface="Avenir Book"/>
                <a:cs typeface="Avenir Book"/>
              </a:rPr>
              <a:t>la fila y circulación dentro del </a:t>
            </a:r>
            <a:r>
              <a:rPr lang="es-ES" sz="1400" b="1" dirty="0">
                <a:solidFill>
                  <a:srgbClr val="000000"/>
                </a:solidFill>
                <a:latin typeface="Avenir Book"/>
                <a:cs typeface="Avenir Book"/>
              </a:rPr>
              <a:t>casino, </a:t>
            </a:r>
            <a:r>
              <a:rPr lang="es-ES" sz="14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sólo usa </a:t>
            </a:r>
            <a:r>
              <a:rPr lang="es-ES" sz="1400" u="sng" dirty="0">
                <a:solidFill>
                  <a:srgbClr val="000000"/>
                </a:solidFill>
                <a:latin typeface="Avenir Book"/>
                <a:cs typeface="Avenir Book"/>
              </a:rPr>
              <a:t>mascarilla </a:t>
            </a:r>
            <a:r>
              <a:rPr lang="es-ES" sz="1400" u="sng" dirty="0" smtClean="0">
                <a:solidFill>
                  <a:srgbClr val="000000"/>
                </a:solidFill>
                <a:latin typeface="Avenir Book"/>
                <a:cs typeface="Avenir Book"/>
              </a:rPr>
              <a:t>o bandana.</a:t>
            </a:r>
            <a:r>
              <a:rPr lang="es-E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s-ES" sz="1400" b="1" dirty="0" smtClean="0">
                <a:solidFill>
                  <a:srgbClr val="000000"/>
                </a:solidFill>
                <a:latin typeface="Avenir Book"/>
                <a:cs typeface="Avenir Book"/>
              </a:rPr>
              <a:t>NO INGRESES</a:t>
            </a:r>
            <a:r>
              <a:rPr lang="es-ES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con respirador medio rostro.</a:t>
            </a:r>
            <a:endParaRPr lang="es-ES" sz="1400" b="1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658368" y="4140169"/>
            <a:ext cx="1535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FFFFFF"/>
                </a:solidFill>
                <a:latin typeface="Avenir Book"/>
                <a:cs typeface="Avenir Book"/>
              </a:rPr>
              <a:t>MASCARILLA</a:t>
            </a:r>
          </a:p>
        </p:txBody>
      </p:sp>
      <p:sp>
        <p:nvSpPr>
          <p:cNvPr id="59" name="CuadroTexto 58"/>
          <p:cNvSpPr txBox="1"/>
          <p:nvPr/>
        </p:nvSpPr>
        <p:spPr>
          <a:xfrm>
            <a:off x="2634112" y="4140169"/>
            <a:ext cx="1390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FFFFFF"/>
                </a:solidFill>
                <a:latin typeface="Avenir Book"/>
                <a:cs typeface="Avenir Book"/>
              </a:rPr>
              <a:t>BANDANA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4442859" y="4140169"/>
            <a:ext cx="1593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FFFFFF"/>
                </a:solidFill>
                <a:latin typeface="Avenir Book"/>
                <a:cs typeface="Avenir Book"/>
              </a:rPr>
              <a:t>RESPIRADOR</a:t>
            </a:r>
          </a:p>
        </p:txBody>
      </p:sp>
      <p:sp>
        <p:nvSpPr>
          <p:cNvPr id="61" name="CuadroTexto 60"/>
          <p:cNvSpPr txBox="1"/>
          <p:nvPr/>
        </p:nvSpPr>
        <p:spPr>
          <a:xfrm>
            <a:off x="6369520" y="1318999"/>
            <a:ext cx="2717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00000"/>
                </a:solidFill>
                <a:cs typeface="Avenir Book"/>
              </a:rPr>
              <a:t>¿DÓNDE DEBO USARLOS?</a:t>
            </a:r>
          </a:p>
        </p:txBody>
      </p:sp>
      <p:sp>
        <p:nvSpPr>
          <p:cNvPr id="47" name="Elipse 46"/>
          <p:cNvSpPr/>
          <p:nvPr/>
        </p:nvSpPr>
        <p:spPr>
          <a:xfrm>
            <a:off x="524796" y="2578359"/>
            <a:ext cx="479523" cy="479525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531505" y="2492710"/>
            <a:ext cx="476897" cy="58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FFFFFF"/>
                </a:solidFill>
              </a:rPr>
              <a:t>A</a:t>
            </a:r>
          </a:p>
        </p:txBody>
      </p:sp>
      <p:grpSp>
        <p:nvGrpSpPr>
          <p:cNvPr id="66" name="Agrupar 65"/>
          <p:cNvGrpSpPr/>
          <p:nvPr/>
        </p:nvGrpSpPr>
        <p:grpSpPr>
          <a:xfrm>
            <a:off x="4381213" y="2492710"/>
            <a:ext cx="488633" cy="589135"/>
            <a:chOff x="2570711" y="2486160"/>
            <a:chExt cx="488633" cy="589135"/>
          </a:xfrm>
        </p:grpSpPr>
        <p:sp>
          <p:nvSpPr>
            <p:cNvPr id="67" name="Elipse 66"/>
            <p:cNvSpPr/>
            <p:nvPr/>
          </p:nvSpPr>
          <p:spPr>
            <a:xfrm>
              <a:off x="2579821" y="2571809"/>
              <a:ext cx="479523" cy="479525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68" name="CuadroTexto 67"/>
            <p:cNvSpPr txBox="1"/>
            <p:nvPr/>
          </p:nvSpPr>
          <p:spPr>
            <a:xfrm>
              <a:off x="2570711" y="2486160"/>
              <a:ext cx="476897" cy="589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dirty="0">
                  <a:solidFill>
                    <a:srgbClr val="FFFFFF"/>
                  </a:solidFill>
                </a:rPr>
                <a:t>C</a:t>
              </a:r>
            </a:p>
          </p:txBody>
        </p:sp>
      </p:grpSp>
      <p:pic>
        <p:nvPicPr>
          <p:cNvPr id="3" name="Imagen 2" descr="bandana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84" y="2549561"/>
            <a:ext cx="1539304" cy="1539304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2464997" y="2486160"/>
            <a:ext cx="489683" cy="589135"/>
            <a:chOff x="2579821" y="2486160"/>
            <a:chExt cx="489683" cy="589135"/>
          </a:xfrm>
        </p:grpSpPr>
        <p:sp>
          <p:nvSpPr>
            <p:cNvPr id="62" name="Elipse 61"/>
            <p:cNvSpPr/>
            <p:nvPr/>
          </p:nvSpPr>
          <p:spPr>
            <a:xfrm>
              <a:off x="2579821" y="2571809"/>
              <a:ext cx="479523" cy="479525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63" name="CuadroTexto 62"/>
            <p:cNvSpPr txBox="1"/>
            <p:nvPr/>
          </p:nvSpPr>
          <p:spPr>
            <a:xfrm>
              <a:off x="2592607" y="2486160"/>
              <a:ext cx="476897" cy="589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dirty="0">
                  <a:solidFill>
                    <a:srgbClr val="FFFFFF"/>
                  </a:solidFill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945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dondear rectángulo de esquina sencilla 46"/>
          <p:cNvSpPr/>
          <p:nvPr/>
        </p:nvSpPr>
        <p:spPr>
          <a:xfrm rot="10800000">
            <a:off x="205694" y="2173159"/>
            <a:ext cx="8945069" cy="2520756"/>
          </a:xfrm>
          <a:prstGeom prst="round1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205694" y="1101983"/>
            <a:ext cx="8797432" cy="108836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algn="ctr" defTabSz="685800">
              <a:defRPr/>
            </a:pPr>
            <a:r>
              <a:rPr lang="es-CL" sz="3300" kern="0" dirty="0">
                <a:solidFill>
                  <a:srgbClr val="000000"/>
                </a:solidFill>
                <a:cs typeface="Calibri"/>
              </a:rPr>
              <a:t>Ayudar a</a:t>
            </a:r>
            <a:r>
              <a:rPr lang="es-CL" sz="3300" b="1" kern="0" dirty="0">
                <a:solidFill>
                  <a:srgbClr val="000000"/>
                </a:solidFill>
                <a:cs typeface="Calibri"/>
              </a:rPr>
              <a:t> detectar personas </a:t>
            </a:r>
          </a:p>
          <a:p>
            <a:pPr algn="ctr" defTabSz="685800">
              <a:defRPr/>
            </a:pPr>
            <a:r>
              <a:rPr lang="es-CL" sz="3300" b="1" kern="0" dirty="0">
                <a:solidFill>
                  <a:srgbClr val="000000"/>
                </a:solidFill>
                <a:cs typeface="Calibri"/>
              </a:rPr>
              <a:t>con síntomas</a:t>
            </a:r>
            <a:r>
              <a:rPr lang="es-CL" sz="3300" kern="0" dirty="0">
                <a:solidFill>
                  <a:srgbClr val="000000"/>
                </a:solidFill>
                <a:cs typeface="Calibri"/>
              </a:rPr>
              <a:t> es nuestra </a:t>
            </a:r>
            <a:r>
              <a:rPr lang="es-CL" sz="3300" b="1" kern="0" dirty="0">
                <a:solidFill>
                  <a:srgbClr val="000000"/>
                </a:solidFill>
                <a:cs typeface="Calibri"/>
              </a:rPr>
              <a:t>obligación.</a:t>
            </a:r>
          </a:p>
        </p:txBody>
      </p:sp>
      <p:sp>
        <p:nvSpPr>
          <p:cNvPr id="59" name="Rectángulo 58"/>
          <p:cNvSpPr/>
          <p:nvPr/>
        </p:nvSpPr>
        <p:spPr>
          <a:xfrm>
            <a:off x="453154" y="4835978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49" name="Rectángulo 48"/>
          <p:cNvSpPr/>
          <p:nvPr/>
        </p:nvSpPr>
        <p:spPr>
          <a:xfrm>
            <a:off x="2550017" y="2451801"/>
            <a:ext cx="4063811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s-CL" sz="2100" b="1" kern="0" dirty="0">
                <a:solidFill>
                  <a:srgbClr val="FFFFFF"/>
                </a:solidFill>
                <a:latin typeface="Avenir Book"/>
                <a:cs typeface="Avenir Book"/>
              </a:rPr>
              <a:t>Antes de cada día de trabajo</a:t>
            </a:r>
            <a:endParaRPr lang="es-CL" sz="2700" b="1" kern="0" dirty="0">
              <a:solidFill>
                <a:srgbClr val="FFFFFF"/>
              </a:solidFill>
              <a:cs typeface="Avenir Book"/>
            </a:endParaRPr>
          </a:p>
          <a:p>
            <a:pPr defTabSz="685800">
              <a:defRPr/>
            </a:pPr>
            <a:r>
              <a:rPr lang="es-CL" sz="2400" kern="0" dirty="0">
                <a:solidFill>
                  <a:srgbClr val="FFFFFF"/>
                </a:solidFill>
                <a:cs typeface="Avenir Book"/>
              </a:rPr>
              <a:t>responde la encuesta desde tu teléfono celular.</a:t>
            </a:r>
            <a:endParaRPr lang="es-CL" kern="0" dirty="0">
              <a:solidFill>
                <a:srgbClr val="FFFFFF"/>
              </a:solidFill>
              <a:cs typeface="Avenir Book"/>
            </a:endParaRPr>
          </a:p>
          <a:p>
            <a:pPr defTabSz="685800">
              <a:defRPr/>
            </a:pPr>
            <a:r>
              <a:rPr lang="es-CL" sz="2100" i="1" u="sng" kern="0" dirty="0">
                <a:solidFill>
                  <a:srgbClr val="FFFFFF"/>
                </a:solidFill>
                <a:cs typeface="Calibri Light"/>
              </a:rPr>
              <a:t>Pincha el link</a:t>
            </a:r>
          </a:p>
          <a:p>
            <a:pPr defTabSz="685800">
              <a:defRPr/>
            </a:pPr>
            <a:endParaRPr lang="es-CL" sz="2100" b="1" kern="0" dirty="0">
              <a:solidFill>
                <a:srgbClr val="FFFFFF"/>
              </a:solidFill>
              <a:cs typeface="Avenir Book"/>
            </a:endParaRPr>
          </a:p>
        </p:txBody>
      </p:sp>
      <p:grpSp>
        <p:nvGrpSpPr>
          <p:cNvPr id="18" name="Agrupar 17"/>
          <p:cNvGrpSpPr/>
          <p:nvPr/>
        </p:nvGrpSpPr>
        <p:grpSpPr>
          <a:xfrm>
            <a:off x="222250" y="2303362"/>
            <a:ext cx="2212016" cy="2255750"/>
            <a:chOff x="7019235" y="3549001"/>
            <a:chExt cx="914400" cy="914400"/>
          </a:xfrm>
        </p:grpSpPr>
        <p:sp>
          <p:nvSpPr>
            <p:cNvPr id="16" name="Elipse 15"/>
            <p:cNvSpPr/>
            <p:nvPr/>
          </p:nvSpPr>
          <p:spPr>
            <a:xfrm>
              <a:off x="7019235" y="3549001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s-ES">
                <a:solidFill>
                  <a:srgbClr val="FFFFFF"/>
                </a:solidFill>
              </a:endParaRPr>
            </a:p>
          </p:txBody>
        </p:sp>
        <p:pic>
          <p:nvPicPr>
            <p:cNvPr id="15" name="Imagen 14" descr="531136491af532584fc329a964f53742-icono-de-tel--fono-m--vil-de-mano-by-vexels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7275" y="3637120"/>
              <a:ext cx="759756" cy="759756"/>
            </a:xfrm>
            <a:prstGeom prst="rect">
              <a:avLst/>
            </a:prstGeom>
          </p:spPr>
        </p:pic>
      </p:grpSp>
      <p:sp>
        <p:nvSpPr>
          <p:cNvPr id="27" name="Redondear rectángulo de esquina sencilla 26"/>
          <p:cNvSpPr/>
          <p:nvPr/>
        </p:nvSpPr>
        <p:spPr>
          <a:xfrm rot="10800000">
            <a:off x="4587054" y="176454"/>
            <a:ext cx="4563712" cy="1009472"/>
          </a:xfrm>
          <a:prstGeom prst="round1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4977153" y="199925"/>
            <a:ext cx="41065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s-ES" sz="2600" b="1" dirty="0">
                <a:solidFill>
                  <a:srgbClr val="FFFFFF"/>
                </a:solidFill>
                <a:cs typeface="Calibri"/>
              </a:rPr>
              <a:t>RECUERDA HACER LA ENCUESTA DE SÍNTOMAS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251050" y="181437"/>
            <a:ext cx="400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66"/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pic>
        <p:nvPicPr>
          <p:cNvPr id="37" name="Imagen 36" descr="4_gráfica_coronavir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95" y="539604"/>
            <a:ext cx="4237164" cy="457315"/>
          </a:xfrm>
          <a:prstGeom prst="rect">
            <a:avLst/>
          </a:prstGeom>
        </p:spPr>
      </p:pic>
      <p:sp>
        <p:nvSpPr>
          <p:cNvPr id="41" name="Elipse 40"/>
          <p:cNvSpPr/>
          <p:nvPr/>
        </p:nvSpPr>
        <p:spPr>
          <a:xfrm>
            <a:off x="6588897" y="2254361"/>
            <a:ext cx="2489459" cy="2304750"/>
          </a:xfrm>
          <a:prstGeom prst="ellipse">
            <a:avLst/>
          </a:prstGeom>
          <a:solidFill>
            <a:srgbClr val="FFFFFF"/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6588897" y="2382580"/>
            <a:ext cx="2489459" cy="4420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algn="ctr" defTabSz="685800">
              <a:defRPr/>
            </a:pPr>
            <a:r>
              <a:rPr lang="es-CL" sz="2400" b="1" kern="0" dirty="0">
                <a:solidFill>
                  <a:srgbClr val="E6500F"/>
                </a:solidFill>
                <a:cs typeface="Calibri Light"/>
              </a:rPr>
              <a:t>RECUERDA</a:t>
            </a:r>
          </a:p>
        </p:txBody>
      </p:sp>
      <p:pic>
        <p:nvPicPr>
          <p:cNvPr id="30" name="Imagen 29" descr="Captura de pantalla 2020-03-13 a la(s) 18.47.10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21" t="8675" r="4474" b="6752"/>
          <a:stretch/>
        </p:blipFill>
        <p:spPr>
          <a:xfrm>
            <a:off x="6797335" y="2754598"/>
            <a:ext cx="661109" cy="841742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7574195" y="2812097"/>
            <a:ext cx="1504161" cy="903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685800">
              <a:lnSpc>
                <a:spcPct val="90000"/>
              </a:lnSpc>
              <a:defRPr/>
            </a:pPr>
            <a:r>
              <a:rPr lang="es-CL" sz="1500" kern="0" dirty="0">
                <a:solidFill>
                  <a:srgbClr val="000000"/>
                </a:solidFill>
                <a:latin typeface="Avenir Book"/>
                <a:cs typeface="Avenir Book"/>
              </a:rPr>
              <a:t>Si tienes sobre </a:t>
            </a:r>
          </a:p>
          <a:p>
            <a:pPr defTabSz="685800">
              <a:lnSpc>
                <a:spcPct val="90000"/>
              </a:lnSpc>
              <a:defRPr/>
            </a:pPr>
            <a:r>
              <a:rPr lang="es-CL" sz="1500" kern="0" dirty="0">
                <a:solidFill>
                  <a:srgbClr val="000000"/>
                </a:solidFill>
                <a:latin typeface="Avenir Book"/>
                <a:cs typeface="Avenir Book"/>
              </a:rPr>
              <a:t>37,5°, tos o </a:t>
            </a:r>
          </a:p>
          <a:p>
            <a:pPr defTabSz="685800">
              <a:lnSpc>
                <a:spcPct val="90000"/>
              </a:lnSpc>
              <a:defRPr/>
            </a:pPr>
            <a:r>
              <a:rPr lang="es-CL" sz="1500" kern="0" dirty="0">
                <a:solidFill>
                  <a:srgbClr val="000000"/>
                </a:solidFill>
                <a:latin typeface="Avenir Book"/>
                <a:cs typeface="Avenir Book"/>
              </a:rPr>
              <a:t>dificultad para respirar: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6797334" y="3725640"/>
            <a:ext cx="2125863" cy="765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algn="ctr" defTabSz="685800">
              <a:defRPr/>
            </a:pPr>
            <a:r>
              <a:rPr lang="es-CL" sz="1500" b="1" kern="0" dirty="0">
                <a:solidFill>
                  <a:srgbClr val="000000"/>
                </a:solidFill>
                <a:cs typeface="Avenir Book"/>
              </a:rPr>
              <a:t>NO SUBAS A </a:t>
            </a:r>
          </a:p>
          <a:p>
            <a:pPr algn="ctr" defTabSz="685800">
              <a:defRPr/>
            </a:pPr>
            <a:r>
              <a:rPr lang="es-CL" sz="1500" b="1" kern="0" dirty="0">
                <a:solidFill>
                  <a:srgbClr val="000000"/>
                </a:solidFill>
                <a:cs typeface="Avenir Book"/>
              </a:rPr>
              <a:t>TRABAJAR Y AVISA </a:t>
            </a:r>
          </a:p>
          <a:p>
            <a:pPr algn="ctr" defTabSz="685800">
              <a:defRPr/>
            </a:pPr>
            <a:r>
              <a:rPr lang="es-CL" sz="1500" b="1" kern="0" dirty="0">
                <a:solidFill>
                  <a:srgbClr val="000000"/>
                </a:solidFill>
                <a:cs typeface="Avenir Book"/>
              </a:rPr>
              <a:t>A TU JEFATURA</a:t>
            </a:r>
          </a:p>
        </p:txBody>
      </p:sp>
      <p:sp>
        <p:nvSpPr>
          <p:cNvPr id="19" name="Elipse 18"/>
          <p:cNvSpPr/>
          <p:nvPr/>
        </p:nvSpPr>
        <p:spPr>
          <a:xfrm>
            <a:off x="4644175" y="268663"/>
            <a:ext cx="791536" cy="709208"/>
          </a:xfrm>
          <a:prstGeom prst="ellipse">
            <a:avLst/>
          </a:prstGeom>
          <a:solidFill>
            <a:srgbClr val="FFFFFF"/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644175" y="259098"/>
            <a:ext cx="7881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" sz="4050" b="1" dirty="0">
                <a:solidFill>
                  <a:srgbClr val="800000"/>
                </a:solidFill>
              </a:rPr>
              <a:t>24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2542819" y="4019761"/>
            <a:ext cx="42545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1500" b="1" dirty="0">
                <a:solidFill>
                  <a:srgbClr val="FFFFFF"/>
                </a:solidFill>
                <a:cs typeface="Calibri"/>
              </a:rPr>
              <a:t>¿Cómo pongo la encuesta en mi pantalla de inicio? </a:t>
            </a:r>
          </a:p>
          <a:p>
            <a:pPr defTabSz="457189"/>
            <a:r>
              <a:rPr lang="es-ES" sz="1500" b="1" dirty="0">
                <a:solidFill>
                  <a:srgbClr val="FFFFFF"/>
                </a:solidFill>
                <a:cs typeface="Calibri"/>
              </a:rPr>
              <a:t>Miras los videos adjuntos.</a:t>
            </a:r>
          </a:p>
        </p:txBody>
      </p:sp>
    </p:spTree>
    <p:extLst>
      <p:ext uri="{BB962C8B-B14F-4D97-AF65-F5344CB8AC3E}">
        <p14:creationId xmlns:p14="http://schemas.microsoft.com/office/powerpoint/2010/main" val="7542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dondear rectángulo de esquina sencilla 38"/>
          <p:cNvSpPr/>
          <p:nvPr/>
        </p:nvSpPr>
        <p:spPr>
          <a:xfrm rot="10800000">
            <a:off x="133936" y="1505585"/>
            <a:ext cx="1490681" cy="3224769"/>
          </a:xfrm>
          <a:prstGeom prst="round1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pic>
        <p:nvPicPr>
          <p:cNvPr id="23" name="Imagen 22" descr="IMG-20200329-WA000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5" y="1590284"/>
            <a:ext cx="853049" cy="876768"/>
          </a:xfrm>
          <a:prstGeom prst="rect">
            <a:avLst/>
          </a:prstGeom>
          <a:ln>
            <a:noFill/>
          </a:ln>
        </p:spPr>
      </p:pic>
      <p:sp>
        <p:nvSpPr>
          <p:cNvPr id="47" name="Redondear rectángulo de esquina sencilla 46"/>
          <p:cNvSpPr/>
          <p:nvPr/>
        </p:nvSpPr>
        <p:spPr>
          <a:xfrm rot="10800000">
            <a:off x="1744087" y="1505586"/>
            <a:ext cx="7399910" cy="3224769"/>
          </a:xfrm>
          <a:prstGeom prst="round1Rect">
            <a:avLst>
              <a:gd name="adj" fmla="val 0"/>
            </a:avLst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251050" y="1073481"/>
            <a:ext cx="8938307" cy="4420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algn="ctr" defTabSz="685800">
              <a:defRPr/>
            </a:pPr>
            <a:r>
              <a:rPr lang="es-CL" sz="2400" kern="0" dirty="0">
                <a:solidFill>
                  <a:srgbClr val="000000"/>
                </a:solidFill>
                <a:cs typeface="Calibri"/>
              </a:rPr>
              <a:t>Al comenzar cada día de trabajo sigamos </a:t>
            </a:r>
            <a:r>
              <a:rPr lang="es-CL" sz="2400" b="1" u="sng" kern="0" dirty="0">
                <a:solidFill>
                  <a:srgbClr val="000000"/>
                </a:solidFill>
                <a:cs typeface="Calibri"/>
              </a:rPr>
              <a:t>dos pasos:</a:t>
            </a:r>
            <a:endParaRPr lang="es-CL" sz="2400" b="1" kern="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453154" y="4835978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49" name="Rectángulo 48"/>
          <p:cNvSpPr/>
          <p:nvPr/>
        </p:nvSpPr>
        <p:spPr>
          <a:xfrm>
            <a:off x="1744087" y="2153450"/>
            <a:ext cx="237488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s-ES" sz="1500" kern="0" dirty="0">
                <a:solidFill>
                  <a:srgbClr val="FFFFFF"/>
                </a:solidFill>
                <a:cs typeface="Avenir Book"/>
              </a:rPr>
              <a:t>Pincha el link.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s-ES" sz="1500" kern="0" dirty="0">
                <a:solidFill>
                  <a:srgbClr val="FFFFFF"/>
                </a:solidFill>
                <a:cs typeface="Avenir Book"/>
              </a:rPr>
              <a:t>Llena todos los campos.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s-ES" sz="1500" kern="0" dirty="0">
                <a:solidFill>
                  <a:srgbClr val="FFFFFF"/>
                </a:solidFill>
                <a:cs typeface="Avenir Book"/>
              </a:rPr>
              <a:t>Si te dice </a:t>
            </a:r>
            <a:r>
              <a:rPr lang="es-ES" sz="1500" b="1" u="sng" kern="0" dirty="0">
                <a:solidFill>
                  <a:srgbClr val="FFFFFF"/>
                </a:solidFill>
                <a:cs typeface="Avenir Book"/>
              </a:rPr>
              <a:t>SIGA</a:t>
            </a:r>
            <a:r>
              <a:rPr lang="es-ES" sz="1500" kern="0" dirty="0">
                <a:solidFill>
                  <a:srgbClr val="FFFFFF"/>
                </a:solidFill>
                <a:cs typeface="Avenir Book"/>
              </a:rPr>
              <a:t>, inicia la jornada.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s-ES" sz="1500" kern="0" dirty="0">
                <a:solidFill>
                  <a:srgbClr val="FFFFFF"/>
                </a:solidFill>
                <a:cs typeface="Avenir Book"/>
              </a:rPr>
              <a:t>Si te dice </a:t>
            </a:r>
            <a:r>
              <a:rPr lang="es-ES" sz="1500" b="1" u="sng" kern="0" dirty="0">
                <a:solidFill>
                  <a:srgbClr val="FFFFFF"/>
                </a:solidFill>
                <a:cs typeface="Avenir Book"/>
              </a:rPr>
              <a:t>PARE</a:t>
            </a:r>
            <a:r>
              <a:rPr lang="es-ES" sz="1500" kern="0" dirty="0">
                <a:solidFill>
                  <a:srgbClr val="FFFFFF"/>
                </a:solidFill>
                <a:cs typeface="Avenir Book"/>
              </a:rPr>
              <a:t>, avisa a tu jefe y espera instrucciones.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s-ES" sz="1500" kern="0" dirty="0">
                <a:solidFill>
                  <a:srgbClr val="FFFFFF"/>
                </a:solidFill>
                <a:cs typeface="Avenir Book"/>
              </a:rPr>
              <a:t>Asegúrate de que la encuesta fue enviada, pinchando botón enviar.</a:t>
            </a:r>
          </a:p>
        </p:txBody>
      </p:sp>
      <p:sp>
        <p:nvSpPr>
          <p:cNvPr id="27" name="Redondear rectángulo de esquina sencilla 26"/>
          <p:cNvSpPr/>
          <p:nvPr/>
        </p:nvSpPr>
        <p:spPr>
          <a:xfrm rot="10800000">
            <a:off x="4587053" y="176453"/>
            <a:ext cx="4563712" cy="929267"/>
          </a:xfrm>
          <a:prstGeom prst="round1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4977153" y="199925"/>
            <a:ext cx="41065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s-ES" sz="2600" b="1" dirty="0">
                <a:solidFill>
                  <a:srgbClr val="FFFFFF"/>
                </a:solidFill>
                <a:cs typeface="Calibri"/>
              </a:rPr>
              <a:t>ENCUESTA DE SINTOMAS PARA TODOS Y TODAS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251050" y="181437"/>
            <a:ext cx="400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66"/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pic>
        <p:nvPicPr>
          <p:cNvPr id="37" name="Imagen 36" descr="4_gráfica_coronavir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95" y="539604"/>
            <a:ext cx="4237164" cy="457315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287327" y="3080249"/>
            <a:ext cx="1649927" cy="44665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685800">
              <a:lnSpc>
                <a:spcPct val="90000"/>
              </a:lnSpc>
              <a:defRPr/>
            </a:pPr>
            <a:r>
              <a:rPr lang="es-CL" sz="1350" kern="0" dirty="0">
                <a:solidFill>
                  <a:srgbClr val="FFFFFF"/>
                </a:solidFill>
                <a:latin typeface="Avenir Book"/>
                <a:cs typeface="Avenir Book"/>
              </a:rPr>
              <a:t>Si tienes sobre 37,5°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310005" y="3513166"/>
            <a:ext cx="1494217" cy="99603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685800">
              <a:defRPr/>
            </a:pPr>
            <a:r>
              <a:rPr lang="es-CL" sz="1500" b="1" kern="0" dirty="0">
                <a:solidFill>
                  <a:srgbClr val="FFFFFF"/>
                </a:solidFill>
                <a:cs typeface="Avenir Book"/>
              </a:rPr>
              <a:t>NO SUBAS A TRABAJAR Y AVISA A TU JEFATURA</a:t>
            </a:r>
          </a:p>
        </p:txBody>
      </p:sp>
      <p:sp>
        <p:nvSpPr>
          <p:cNvPr id="19" name="Elipse 18"/>
          <p:cNvSpPr/>
          <p:nvPr/>
        </p:nvSpPr>
        <p:spPr>
          <a:xfrm>
            <a:off x="4644175" y="268663"/>
            <a:ext cx="791536" cy="709208"/>
          </a:xfrm>
          <a:prstGeom prst="ellipse">
            <a:avLst/>
          </a:prstGeom>
          <a:solidFill>
            <a:srgbClr val="FFFFFF"/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644175" y="259098"/>
            <a:ext cx="7881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" sz="4050" b="1" dirty="0">
                <a:solidFill>
                  <a:srgbClr val="800000"/>
                </a:solidFill>
              </a:rPr>
              <a:t>25</a:t>
            </a:r>
          </a:p>
        </p:txBody>
      </p:sp>
      <p:sp>
        <p:nvSpPr>
          <p:cNvPr id="22" name="Elipse 21"/>
          <p:cNvSpPr/>
          <p:nvPr/>
        </p:nvSpPr>
        <p:spPr>
          <a:xfrm>
            <a:off x="134846" y="1422600"/>
            <a:ext cx="585895" cy="498374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CL" sz="2400" b="1" dirty="0">
                <a:solidFill>
                  <a:srgbClr val="7A2531"/>
                </a:solidFill>
              </a:rPr>
              <a:t>1°</a:t>
            </a:r>
          </a:p>
        </p:txBody>
      </p:sp>
      <p:sp>
        <p:nvSpPr>
          <p:cNvPr id="24" name="Elipse 23"/>
          <p:cNvSpPr/>
          <p:nvPr/>
        </p:nvSpPr>
        <p:spPr>
          <a:xfrm>
            <a:off x="1573015" y="1458123"/>
            <a:ext cx="528843" cy="48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CL" sz="2100" b="1" dirty="0">
                <a:solidFill>
                  <a:srgbClr val="7A2531"/>
                </a:solidFill>
              </a:rPr>
              <a:t>2°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247054" y="2421911"/>
            <a:ext cx="15571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1500" b="1" dirty="0">
                <a:solidFill>
                  <a:srgbClr val="FFFFFF"/>
                </a:solidFill>
                <a:cs typeface="Calibri"/>
              </a:rPr>
              <a:t>Tomémonos la temperatura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2170192" y="1518246"/>
            <a:ext cx="486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b="1" dirty="0">
                <a:solidFill>
                  <a:srgbClr val="FFFFFF"/>
                </a:solidFill>
                <a:cs typeface="Calibri"/>
              </a:rPr>
              <a:t>Respondamos la encuesta de síntomas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3952617" y="1810927"/>
            <a:ext cx="4889528" cy="2608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s-ES" sz="1350" kern="0" dirty="0">
                <a:solidFill>
                  <a:srgbClr val="FFFFFF"/>
                </a:solidFill>
                <a:cs typeface="Avenir Book"/>
              </a:rPr>
              <a:t>Accede directo “anclando” el cuestionario en el inicio de tu móvil: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endParaRPr lang="es-ES" sz="1500" b="1" kern="0" dirty="0">
              <a:solidFill>
                <a:srgbClr val="FFFFFF"/>
              </a:solidFill>
              <a:cs typeface="Avenir Book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endParaRPr lang="es-ES" sz="1500" b="1" kern="0" dirty="0">
              <a:solidFill>
                <a:srgbClr val="FFFFFF"/>
              </a:solidFill>
              <a:cs typeface="Avenir Book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s-ES" sz="1500" b="1" kern="0" dirty="0">
                <a:solidFill>
                  <a:srgbClr val="FFFFFF"/>
                </a:solidFill>
                <a:cs typeface="Avenir Book"/>
              </a:rPr>
              <a:t>Android: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endParaRPr lang="es-ES" sz="1500" b="1" kern="0" dirty="0">
              <a:solidFill>
                <a:srgbClr val="FFFFFF"/>
              </a:solidFill>
              <a:cs typeface="Avenir Book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endParaRPr lang="es-ES" sz="1500" b="1" kern="0" dirty="0">
              <a:solidFill>
                <a:srgbClr val="FFFFFF"/>
              </a:solidFill>
              <a:cs typeface="Avenir Book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endParaRPr lang="es-ES" sz="1500" b="1" kern="0" dirty="0">
              <a:solidFill>
                <a:srgbClr val="FFFFFF"/>
              </a:solidFill>
              <a:cs typeface="Avenir Book"/>
            </a:endParaRPr>
          </a:p>
          <a:p>
            <a:pPr defTabSz="685800">
              <a:defRPr/>
            </a:pPr>
            <a:endParaRPr lang="es-ES" sz="1500" b="1" kern="0" dirty="0">
              <a:solidFill>
                <a:srgbClr val="FFFFFF"/>
              </a:solidFill>
              <a:cs typeface="Avenir Book"/>
            </a:endParaRPr>
          </a:p>
          <a:p>
            <a:pPr defTabSz="685800">
              <a:defRPr/>
            </a:pPr>
            <a:endParaRPr lang="es-ES" sz="1500" b="1" kern="0" dirty="0">
              <a:solidFill>
                <a:srgbClr val="FFFFFF"/>
              </a:solidFill>
              <a:cs typeface="Avenir Book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s-ES" sz="1500" b="1" kern="0" dirty="0">
                <a:solidFill>
                  <a:srgbClr val="FFFFFF"/>
                </a:solidFill>
                <a:cs typeface="Avenir Book"/>
              </a:rPr>
              <a:t>I </a:t>
            </a:r>
            <a:r>
              <a:rPr lang="es-ES" sz="1500" b="1" kern="0" dirty="0" err="1">
                <a:solidFill>
                  <a:srgbClr val="FFFFFF"/>
                </a:solidFill>
                <a:cs typeface="Avenir Book"/>
              </a:rPr>
              <a:t>phone</a:t>
            </a:r>
            <a:r>
              <a:rPr lang="es-ES" sz="1500" b="1" kern="0" dirty="0">
                <a:solidFill>
                  <a:srgbClr val="FFFFFF"/>
                </a:solidFill>
                <a:cs typeface="Avenir Book"/>
              </a:rPr>
              <a:t>:</a:t>
            </a:r>
          </a:p>
          <a:p>
            <a:pPr defTabSz="685800">
              <a:defRPr/>
            </a:pPr>
            <a:endParaRPr lang="es-ES" sz="1500" b="1" kern="0" dirty="0">
              <a:solidFill>
                <a:srgbClr val="FFFFFF"/>
              </a:solidFill>
              <a:cs typeface="Avenir Book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57242"/>
          <a:stretch/>
        </p:blipFill>
        <p:spPr>
          <a:xfrm>
            <a:off x="6969991" y="2124403"/>
            <a:ext cx="1701968" cy="12173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7"/>
          <a:stretch/>
        </p:blipFill>
        <p:spPr>
          <a:xfrm>
            <a:off x="5292583" y="2123138"/>
            <a:ext cx="1501709" cy="1217199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6499539" y="2199172"/>
            <a:ext cx="354073" cy="2806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CL" sz="1350">
              <a:solidFill>
                <a:srgbClr val="FFFFFF"/>
              </a:solidFill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7410693" y="2998469"/>
            <a:ext cx="1026182" cy="2806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CL" sz="1350">
              <a:solidFill>
                <a:srgbClr val="FFFFFF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9"/>
          <a:stretch/>
        </p:blipFill>
        <p:spPr>
          <a:xfrm>
            <a:off x="5292583" y="3398755"/>
            <a:ext cx="1056131" cy="1382279"/>
          </a:xfrm>
          <a:prstGeom prst="rect">
            <a:avLst/>
          </a:prstGeom>
        </p:spPr>
      </p:pic>
      <p:sp>
        <p:nvSpPr>
          <p:cNvPr id="33" name="Elipse 32"/>
          <p:cNvSpPr/>
          <p:nvPr/>
        </p:nvSpPr>
        <p:spPr>
          <a:xfrm>
            <a:off x="5643612" y="4570633"/>
            <a:ext cx="354073" cy="2806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CL" sz="1350">
              <a:solidFill>
                <a:srgbClr val="FFFFFF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6"/>
          <a:stretch/>
        </p:blipFill>
        <p:spPr>
          <a:xfrm>
            <a:off x="6457648" y="3406941"/>
            <a:ext cx="1023727" cy="1380697"/>
          </a:xfrm>
          <a:prstGeom prst="rect">
            <a:avLst/>
          </a:prstGeom>
        </p:spPr>
      </p:pic>
      <p:sp>
        <p:nvSpPr>
          <p:cNvPr id="35" name="Elipse 34"/>
          <p:cNvSpPr/>
          <p:nvPr/>
        </p:nvSpPr>
        <p:spPr>
          <a:xfrm>
            <a:off x="6484982" y="4580324"/>
            <a:ext cx="814655" cy="2630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CL" sz="1350">
              <a:solidFill>
                <a:srgbClr val="FFFFFF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5" b="57372"/>
          <a:stretch/>
        </p:blipFill>
        <p:spPr>
          <a:xfrm>
            <a:off x="7567427" y="3399515"/>
            <a:ext cx="1373768" cy="908106"/>
          </a:xfrm>
          <a:prstGeom prst="rect">
            <a:avLst/>
          </a:prstGeom>
        </p:spPr>
      </p:pic>
      <p:sp>
        <p:nvSpPr>
          <p:cNvPr id="38" name="Elipse 37"/>
          <p:cNvSpPr/>
          <p:nvPr/>
        </p:nvSpPr>
        <p:spPr>
          <a:xfrm>
            <a:off x="8585118" y="3398755"/>
            <a:ext cx="354073" cy="2806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CL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5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dondear rectángulo de esquina sencilla 43"/>
          <p:cNvSpPr/>
          <p:nvPr/>
        </p:nvSpPr>
        <p:spPr>
          <a:xfrm rot="10800000">
            <a:off x="221695" y="4095087"/>
            <a:ext cx="8704988" cy="594337"/>
          </a:xfrm>
          <a:prstGeom prst="round1Rect">
            <a:avLst/>
          </a:prstGeom>
          <a:solidFill>
            <a:srgbClr val="0099A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23" name="Redondear rectángulo de esquina sencilla 22"/>
          <p:cNvSpPr/>
          <p:nvPr/>
        </p:nvSpPr>
        <p:spPr>
          <a:xfrm rot="10800000">
            <a:off x="221694" y="1364647"/>
            <a:ext cx="8704989" cy="2642138"/>
          </a:xfrm>
          <a:prstGeom prst="round1Rect">
            <a:avLst/>
          </a:prstGeom>
          <a:solidFill>
            <a:srgbClr val="E3401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xmlns="" id="{C332D591-9A9E-AB4E-A4D2-9A542E44AC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69992" y="2326207"/>
            <a:ext cx="1212828" cy="1212828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xmlns="" id="{EABDBA14-D0D2-4B4D-AA1C-7A40815675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9671" y="2326207"/>
            <a:ext cx="1212830" cy="1212830"/>
          </a:xfrm>
          <a:prstGeom prst="rect">
            <a:avLst/>
          </a:prstGeom>
        </p:spPr>
      </p:pic>
      <p:sp>
        <p:nvSpPr>
          <p:cNvPr id="56" name="Rectángulo 55"/>
          <p:cNvSpPr/>
          <p:nvPr/>
        </p:nvSpPr>
        <p:spPr>
          <a:xfrm>
            <a:off x="453153" y="4835977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43" name="Redondear rectángulo de esquina sencilla 42"/>
          <p:cNvSpPr/>
          <p:nvPr/>
        </p:nvSpPr>
        <p:spPr>
          <a:xfrm rot="10800000">
            <a:off x="4587053" y="176453"/>
            <a:ext cx="4563712" cy="1009472"/>
          </a:xfrm>
          <a:prstGeom prst="round1Rect">
            <a:avLst/>
          </a:prstGeom>
          <a:solidFill>
            <a:srgbClr val="E3401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5547730" y="307229"/>
            <a:ext cx="3893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FFFF"/>
                </a:solidFill>
                <a:cs typeface="Calibri"/>
              </a:rPr>
              <a:t>PROTEGER NUESTRAS VIAS RESPIRATORIAS ES OBLIGATORIO</a:t>
            </a:r>
            <a:endParaRPr lang="es-ES" sz="2000" b="1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31" name="Imagen 30" descr="3_gráfica_coronavir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4" y="601513"/>
            <a:ext cx="4237164" cy="457316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488550" y="2198296"/>
            <a:ext cx="174370" cy="150027"/>
            <a:chOff x="5047014" y="-782086"/>
            <a:chExt cx="613457" cy="522598"/>
          </a:xfrm>
          <a:solidFill>
            <a:srgbClr val="FFFFFF"/>
          </a:solidFill>
        </p:grpSpPr>
        <p:sp>
          <p:nvSpPr>
            <p:cNvPr id="33" name="Cheurón 32"/>
            <p:cNvSpPr/>
            <p:nvPr/>
          </p:nvSpPr>
          <p:spPr>
            <a:xfrm>
              <a:off x="5047014" y="-782086"/>
              <a:ext cx="362019" cy="522399"/>
            </a:xfrm>
            <a:prstGeom prst="chevron">
              <a:avLst>
                <a:gd name="adj" fmla="val 55889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>
                <a:solidFill>
                  <a:srgbClr val="FFFFFF"/>
                </a:solidFill>
              </a:endParaRPr>
            </a:p>
          </p:txBody>
        </p:sp>
        <p:sp>
          <p:nvSpPr>
            <p:cNvPr id="34" name="Cheurón 33"/>
            <p:cNvSpPr/>
            <p:nvPr/>
          </p:nvSpPr>
          <p:spPr>
            <a:xfrm>
              <a:off x="5298452" y="-781887"/>
              <a:ext cx="362019" cy="522399"/>
            </a:xfrm>
            <a:prstGeom prst="chevron">
              <a:avLst>
                <a:gd name="adj" fmla="val 55889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>
                <a:solidFill>
                  <a:srgbClr val="FFFFFF"/>
                </a:solidFill>
              </a:endParaRPr>
            </a:p>
          </p:txBody>
        </p:sp>
      </p:grpSp>
      <p:sp>
        <p:nvSpPr>
          <p:cNvPr id="57" name="CuadroTexto 56"/>
          <p:cNvSpPr txBox="1"/>
          <p:nvPr/>
        </p:nvSpPr>
        <p:spPr>
          <a:xfrm>
            <a:off x="5704591" y="2130246"/>
            <a:ext cx="3221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Durante los trayectos en buses</a:t>
            </a:r>
            <a:r>
              <a:rPr lang="es-ES" sz="1200" b="1" dirty="0">
                <a:solidFill>
                  <a:srgbClr val="FFFFFF"/>
                </a:solidFill>
                <a:latin typeface="Avenir Book"/>
                <a:cs typeface="Avenir Book"/>
              </a:rPr>
              <a:t>, minibuses, van o camionetas.</a:t>
            </a:r>
          </a:p>
        </p:txBody>
      </p:sp>
      <p:sp>
        <p:nvSpPr>
          <p:cNvPr id="71" name="CuadroTexto 70"/>
          <p:cNvSpPr txBox="1"/>
          <p:nvPr/>
        </p:nvSpPr>
        <p:spPr>
          <a:xfrm>
            <a:off x="386505" y="1407854"/>
            <a:ext cx="7980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>
                <a:solidFill>
                  <a:srgbClr val="FFFFFF"/>
                </a:solidFill>
                <a:cs typeface="Calibri"/>
              </a:rPr>
              <a:t>Protege tus vías respiratorias. Así lo ha dispuesto el Ministerio de Salud y </a:t>
            </a:r>
            <a:r>
              <a:rPr lang="es-ES" sz="2200" b="1" dirty="0" err="1" smtClean="0">
                <a:solidFill>
                  <a:srgbClr val="FFFFFF"/>
                </a:solidFill>
                <a:cs typeface="Calibri"/>
              </a:rPr>
              <a:t>tod@s</a:t>
            </a:r>
            <a:r>
              <a:rPr lang="es-ES" sz="2200" b="1" dirty="0" smtClean="0">
                <a:solidFill>
                  <a:srgbClr val="FFFFFF"/>
                </a:solidFill>
                <a:cs typeface="Calibri"/>
              </a:rPr>
              <a:t> debemos</a:t>
            </a:r>
            <a:r>
              <a:rPr lang="es-ES" sz="22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s-ES" sz="2200" b="1" dirty="0" smtClean="0">
                <a:solidFill>
                  <a:srgbClr val="FFFFFF"/>
                </a:solidFill>
                <a:cs typeface="Calibri"/>
              </a:rPr>
              <a:t>hacerlo. Puedes usar:</a:t>
            </a:r>
            <a:endParaRPr lang="es-ES" sz="2200" b="1" dirty="0">
              <a:solidFill>
                <a:srgbClr val="FFFFFF"/>
              </a:solidFill>
              <a:cs typeface="Calibri"/>
            </a:endParaRPr>
          </a:p>
        </p:txBody>
      </p:sp>
      <p:grpSp>
        <p:nvGrpSpPr>
          <p:cNvPr id="72" name="Agrupar 71"/>
          <p:cNvGrpSpPr/>
          <p:nvPr/>
        </p:nvGrpSpPr>
        <p:grpSpPr>
          <a:xfrm>
            <a:off x="5486958" y="2678317"/>
            <a:ext cx="174370" cy="150027"/>
            <a:chOff x="5047014" y="-782086"/>
            <a:chExt cx="613457" cy="522598"/>
          </a:xfrm>
          <a:solidFill>
            <a:srgbClr val="FFFFFF"/>
          </a:solidFill>
        </p:grpSpPr>
        <p:sp>
          <p:nvSpPr>
            <p:cNvPr id="73" name="Cheurón 72"/>
            <p:cNvSpPr/>
            <p:nvPr/>
          </p:nvSpPr>
          <p:spPr>
            <a:xfrm>
              <a:off x="5047014" y="-782086"/>
              <a:ext cx="362019" cy="522399"/>
            </a:xfrm>
            <a:prstGeom prst="chevron">
              <a:avLst>
                <a:gd name="adj" fmla="val 55889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>
                <a:solidFill>
                  <a:srgbClr val="FFFFFF"/>
                </a:solidFill>
              </a:endParaRPr>
            </a:p>
          </p:txBody>
        </p:sp>
        <p:sp>
          <p:nvSpPr>
            <p:cNvPr id="74" name="Cheurón 73"/>
            <p:cNvSpPr/>
            <p:nvPr/>
          </p:nvSpPr>
          <p:spPr>
            <a:xfrm>
              <a:off x="5298452" y="-781887"/>
              <a:ext cx="362019" cy="522399"/>
            </a:xfrm>
            <a:prstGeom prst="chevron">
              <a:avLst>
                <a:gd name="adj" fmla="val 55889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>
                <a:solidFill>
                  <a:srgbClr val="FFFFFF"/>
                </a:solidFill>
              </a:endParaRPr>
            </a:p>
          </p:txBody>
        </p:sp>
      </p:grpSp>
      <p:sp>
        <p:nvSpPr>
          <p:cNvPr id="75" name="CuadroTexto 74"/>
          <p:cNvSpPr txBox="1"/>
          <p:nvPr/>
        </p:nvSpPr>
        <p:spPr>
          <a:xfrm>
            <a:off x="5704591" y="2594176"/>
            <a:ext cx="322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En espacios </a:t>
            </a:r>
            <a:r>
              <a:rPr lang="es-ES" sz="1200" b="1" dirty="0">
                <a:solidFill>
                  <a:srgbClr val="FFFFFF"/>
                </a:solidFill>
                <a:latin typeface="Avenir Book"/>
                <a:cs typeface="Avenir Book"/>
              </a:rPr>
              <a:t>comunes, </a:t>
            </a:r>
            <a:r>
              <a:rPr lang="es-ES" sz="1200" dirty="0">
                <a:solidFill>
                  <a:srgbClr val="FFFFFF"/>
                </a:solidFill>
                <a:latin typeface="Avenir Book"/>
                <a:cs typeface="Avenir Book"/>
              </a:rPr>
              <a:t>andenes, oficinas, etc.</a:t>
            </a:r>
          </a:p>
        </p:txBody>
      </p:sp>
      <p:grpSp>
        <p:nvGrpSpPr>
          <p:cNvPr id="76" name="Agrupar 75"/>
          <p:cNvGrpSpPr/>
          <p:nvPr/>
        </p:nvGrpSpPr>
        <p:grpSpPr>
          <a:xfrm>
            <a:off x="5476746" y="3056907"/>
            <a:ext cx="174370" cy="150027"/>
            <a:chOff x="5047014" y="-782086"/>
            <a:chExt cx="613457" cy="522598"/>
          </a:xfrm>
          <a:solidFill>
            <a:srgbClr val="FFFFFF"/>
          </a:solidFill>
        </p:grpSpPr>
        <p:sp>
          <p:nvSpPr>
            <p:cNvPr id="77" name="Cheurón 76"/>
            <p:cNvSpPr/>
            <p:nvPr/>
          </p:nvSpPr>
          <p:spPr>
            <a:xfrm>
              <a:off x="5047014" y="-782086"/>
              <a:ext cx="362019" cy="522399"/>
            </a:xfrm>
            <a:prstGeom prst="chevron">
              <a:avLst>
                <a:gd name="adj" fmla="val 55889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>
                <a:solidFill>
                  <a:srgbClr val="FFFFFF"/>
                </a:solidFill>
              </a:endParaRPr>
            </a:p>
          </p:txBody>
        </p:sp>
        <p:sp>
          <p:nvSpPr>
            <p:cNvPr id="78" name="Cheurón 77"/>
            <p:cNvSpPr/>
            <p:nvPr/>
          </p:nvSpPr>
          <p:spPr>
            <a:xfrm>
              <a:off x="5298452" y="-781887"/>
              <a:ext cx="362019" cy="522399"/>
            </a:xfrm>
            <a:prstGeom prst="chevron">
              <a:avLst>
                <a:gd name="adj" fmla="val 55889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>
                <a:solidFill>
                  <a:srgbClr val="FFFFFF"/>
                </a:solidFill>
              </a:endParaRPr>
            </a:p>
          </p:txBody>
        </p:sp>
      </p:grpSp>
      <p:sp>
        <p:nvSpPr>
          <p:cNvPr id="79" name="CuadroTexto 78"/>
          <p:cNvSpPr txBox="1"/>
          <p:nvPr/>
        </p:nvSpPr>
        <p:spPr>
          <a:xfrm>
            <a:off x="5704591" y="2992843"/>
            <a:ext cx="2623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En campamentos.</a:t>
            </a:r>
            <a:endParaRPr lang="es-ES" sz="1200" b="1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80" name="CuadroTexto 79"/>
          <p:cNvSpPr txBox="1"/>
          <p:nvPr/>
        </p:nvSpPr>
        <p:spPr>
          <a:xfrm>
            <a:off x="170391" y="189840"/>
            <a:ext cx="400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Calibri Light"/>
                <a:cs typeface="Calibri Light"/>
              </a:rPr>
              <a:t>ANDINA AVANZA PARA DETENER EL</a:t>
            </a:r>
          </a:p>
        </p:txBody>
      </p:sp>
      <p:grpSp>
        <p:nvGrpSpPr>
          <p:cNvPr id="81" name="Agrupar 80"/>
          <p:cNvGrpSpPr/>
          <p:nvPr/>
        </p:nvGrpSpPr>
        <p:grpSpPr>
          <a:xfrm>
            <a:off x="5489431" y="3432249"/>
            <a:ext cx="174370" cy="150027"/>
            <a:chOff x="5047014" y="-782086"/>
            <a:chExt cx="613457" cy="522598"/>
          </a:xfrm>
          <a:solidFill>
            <a:srgbClr val="FFFFFF"/>
          </a:solidFill>
        </p:grpSpPr>
        <p:sp>
          <p:nvSpPr>
            <p:cNvPr id="82" name="Cheurón 81"/>
            <p:cNvSpPr/>
            <p:nvPr/>
          </p:nvSpPr>
          <p:spPr>
            <a:xfrm>
              <a:off x="5047014" y="-782086"/>
              <a:ext cx="362019" cy="522399"/>
            </a:xfrm>
            <a:prstGeom prst="chevron">
              <a:avLst>
                <a:gd name="adj" fmla="val 55889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>
                <a:solidFill>
                  <a:srgbClr val="FFFFFF"/>
                </a:solidFill>
              </a:endParaRPr>
            </a:p>
          </p:txBody>
        </p:sp>
        <p:sp>
          <p:nvSpPr>
            <p:cNvPr id="83" name="Cheurón 82"/>
            <p:cNvSpPr/>
            <p:nvPr/>
          </p:nvSpPr>
          <p:spPr>
            <a:xfrm>
              <a:off x="5298452" y="-781887"/>
              <a:ext cx="362019" cy="522399"/>
            </a:xfrm>
            <a:prstGeom prst="chevron">
              <a:avLst>
                <a:gd name="adj" fmla="val 55889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>
                <a:solidFill>
                  <a:srgbClr val="FFFFFF"/>
                </a:solidFill>
              </a:endParaRPr>
            </a:p>
          </p:txBody>
        </p:sp>
      </p:grpSp>
      <p:sp>
        <p:nvSpPr>
          <p:cNvPr id="84" name="CuadroTexto 83"/>
          <p:cNvSpPr txBox="1"/>
          <p:nvPr/>
        </p:nvSpPr>
        <p:spPr>
          <a:xfrm>
            <a:off x="5704591" y="3331119"/>
            <a:ext cx="325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FFFFFF"/>
                </a:solidFill>
                <a:latin typeface="Avenir Book"/>
                <a:cs typeface="Avenir Book"/>
              </a:rPr>
              <a:t>En </a:t>
            </a:r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el </a:t>
            </a:r>
            <a:r>
              <a:rPr lang="es-ES" sz="1200" b="1" dirty="0">
                <a:solidFill>
                  <a:srgbClr val="FFFFFF"/>
                </a:solidFill>
                <a:latin typeface="Avenir Book"/>
                <a:cs typeface="Avenir Book"/>
              </a:rPr>
              <a:t>casino, </a:t>
            </a:r>
            <a:r>
              <a:rPr lang="es-ES" sz="1200" u="sng" dirty="0" smtClean="0">
                <a:solidFill>
                  <a:srgbClr val="FFFFFF"/>
                </a:solidFill>
                <a:latin typeface="Avenir Book"/>
                <a:cs typeface="Avenir Book"/>
              </a:rPr>
              <a:t>sólo usa </a:t>
            </a:r>
            <a:r>
              <a:rPr lang="es-ES" sz="1200" u="sng" dirty="0">
                <a:solidFill>
                  <a:srgbClr val="FFFFFF"/>
                </a:solidFill>
                <a:latin typeface="Avenir Book"/>
                <a:cs typeface="Avenir Book"/>
              </a:rPr>
              <a:t>mascarilla </a:t>
            </a:r>
            <a:r>
              <a:rPr lang="es-ES" sz="1200" u="sng" dirty="0" smtClean="0">
                <a:solidFill>
                  <a:srgbClr val="FFFFFF"/>
                </a:solidFill>
                <a:latin typeface="Avenir Book"/>
                <a:cs typeface="Avenir Book"/>
              </a:rPr>
              <a:t>o bandana.</a:t>
            </a:r>
            <a:r>
              <a:rPr lang="es-ES" sz="1200" dirty="0" smtClean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NO INGRESES</a:t>
            </a:r>
            <a:r>
              <a:rPr lang="es-ES" sz="1200" dirty="0" smtClean="0">
                <a:solidFill>
                  <a:srgbClr val="FFFFFF"/>
                </a:solidFill>
                <a:latin typeface="Avenir Book"/>
                <a:cs typeface="Avenir Book"/>
              </a:rPr>
              <a:t> con respirador medio rostro.</a:t>
            </a:r>
            <a:endParaRPr lang="es-ES" sz="1200" b="1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347004" y="3592127"/>
            <a:ext cx="1452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FFFFFF"/>
                </a:solidFill>
                <a:latin typeface="Avenir Book"/>
                <a:cs typeface="Avenir Book"/>
              </a:rPr>
              <a:t>MASCARILLA</a:t>
            </a:r>
          </a:p>
        </p:txBody>
      </p:sp>
      <p:sp>
        <p:nvSpPr>
          <p:cNvPr id="59" name="CuadroTexto 58"/>
          <p:cNvSpPr txBox="1"/>
          <p:nvPr/>
        </p:nvSpPr>
        <p:spPr>
          <a:xfrm>
            <a:off x="2147634" y="3592127"/>
            <a:ext cx="1299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FFFFFF"/>
                </a:solidFill>
                <a:latin typeface="Avenir Book"/>
                <a:cs typeface="Avenir Book"/>
              </a:rPr>
              <a:t>BANDANA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3869993" y="3592127"/>
            <a:ext cx="1460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FFFFFF"/>
                </a:solidFill>
                <a:latin typeface="Avenir Book"/>
                <a:cs typeface="Avenir Book"/>
              </a:rPr>
              <a:t>RESPIRADOR</a:t>
            </a:r>
          </a:p>
        </p:txBody>
      </p:sp>
      <p:pic>
        <p:nvPicPr>
          <p:cNvPr id="3" name="Imagen 2" descr="bandana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35" y="2326293"/>
            <a:ext cx="1212828" cy="1212828"/>
          </a:xfrm>
          <a:prstGeom prst="rect">
            <a:avLst/>
          </a:prstGeom>
        </p:spPr>
      </p:pic>
      <p:sp>
        <p:nvSpPr>
          <p:cNvPr id="40" name="Elipse 39"/>
          <p:cNvSpPr/>
          <p:nvPr/>
        </p:nvSpPr>
        <p:spPr>
          <a:xfrm>
            <a:off x="4738572" y="307229"/>
            <a:ext cx="747655" cy="747655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4741727" y="276316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CA360B"/>
                </a:solidFill>
              </a:rPr>
              <a:t>26</a:t>
            </a:r>
            <a:endParaRPr lang="es-ES" sz="4000" b="1" dirty="0">
              <a:solidFill>
                <a:srgbClr val="CA360B"/>
              </a:solidFill>
            </a:endParaRPr>
          </a:p>
        </p:txBody>
      </p:sp>
      <p:pic>
        <p:nvPicPr>
          <p:cNvPr id="2" name="Imagen 1" descr="Captura de pantalla 2020-04-27 a la(s) 17.38.4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 b="11418"/>
          <a:stretch/>
        </p:blipFill>
        <p:spPr>
          <a:xfrm>
            <a:off x="5993941" y="4163967"/>
            <a:ext cx="1717790" cy="476472"/>
          </a:xfrm>
          <a:prstGeom prst="rect">
            <a:avLst/>
          </a:prstGeom>
        </p:spPr>
      </p:pic>
      <p:sp>
        <p:nvSpPr>
          <p:cNvPr id="45" name="CuadroTexto 44"/>
          <p:cNvSpPr txBox="1"/>
          <p:nvPr/>
        </p:nvSpPr>
        <p:spPr>
          <a:xfrm>
            <a:off x="581071" y="4172388"/>
            <a:ext cx="5403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FFFF"/>
                </a:solidFill>
                <a:cs typeface="Calibri"/>
              </a:rPr>
              <a:t>Hazlo por </a:t>
            </a:r>
            <a:r>
              <a:rPr lang="es-ES" sz="2400" b="1" dirty="0" err="1" smtClean="0">
                <a:solidFill>
                  <a:srgbClr val="FFFFFF"/>
                </a:solidFill>
                <a:cs typeface="Calibri"/>
              </a:rPr>
              <a:t>tí</a:t>
            </a:r>
            <a:r>
              <a:rPr lang="es-ES" sz="2400" b="1" dirty="0" smtClean="0">
                <a:solidFill>
                  <a:srgbClr val="FFFFFF"/>
                </a:solidFill>
                <a:cs typeface="Calibri"/>
              </a:rPr>
              <a:t>, por tu familia y por </a:t>
            </a:r>
            <a:r>
              <a:rPr lang="es-ES" sz="2400" b="1" dirty="0" err="1" smtClean="0">
                <a:solidFill>
                  <a:srgbClr val="FFFFFF"/>
                </a:solidFill>
                <a:cs typeface="Calibri"/>
              </a:rPr>
              <a:t>tod@s</a:t>
            </a:r>
            <a:endParaRPr lang="es-ES" sz="2400" b="1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46" name="4 Imagen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93" b="37218"/>
          <a:stretch/>
        </p:blipFill>
        <p:spPr>
          <a:xfrm>
            <a:off x="7574671" y="4021016"/>
            <a:ext cx="1351784" cy="711809"/>
          </a:xfrm>
          <a:prstGeom prst="rect">
            <a:avLst/>
          </a:prstGeom>
        </p:spPr>
      </p:pic>
      <p:grpSp>
        <p:nvGrpSpPr>
          <p:cNvPr id="37" name="Agrupar 36"/>
          <p:cNvGrpSpPr/>
          <p:nvPr/>
        </p:nvGrpSpPr>
        <p:grpSpPr>
          <a:xfrm>
            <a:off x="332919" y="2172951"/>
            <a:ext cx="458560" cy="535904"/>
            <a:chOff x="524796" y="2492710"/>
            <a:chExt cx="483606" cy="565174"/>
          </a:xfrm>
        </p:grpSpPr>
        <p:sp>
          <p:nvSpPr>
            <p:cNvPr id="38" name="Elipse 37"/>
            <p:cNvSpPr/>
            <p:nvPr/>
          </p:nvSpPr>
          <p:spPr>
            <a:xfrm>
              <a:off x="524796" y="2578359"/>
              <a:ext cx="479523" cy="479525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531505" y="2492710"/>
              <a:ext cx="476897" cy="551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>
                  <a:solidFill>
                    <a:srgbClr val="FFFFFF"/>
                  </a:solidFill>
                </a:rPr>
                <a:t>A</a:t>
              </a:r>
            </a:p>
          </p:txBody>
        </p:sp>
      </p:grpSp>
      <p:grpSp>
        <p:nvGrpSpPr>
          <p:cNvPr id="42" name="Agrupar 41"/>
          <p:cNvGrpSpPr/>
          <p:nvPr/>
        </p:nvGrpSpPr>
        <p:grpSpPr>
          <a:xfrm>
            <a:off x="3705075" y="2172951"/>
            <a:ext cx="463327" cy="535904"/>
            <a:chOff x="2570711" y="2486160"/>
            <a:chExt cx="488633" cy="565174"/>
          </a:xfrm>
        </p:grpSpPr>
        <p:sp>
          <p:nvSpPr>
            <p:cNvPr id="47" name="Elipse 46"/>
            <p:cNvSpPr/>
            <p:nvPr/>
          </p:nvSpPr>
          <p:spPr>
            <a:xfrm>
              <a:off x="2579821" y="2571809"/>
              <a:ext cx="479523" cy="479525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2570711" y="2486160"/>
              <a:ext cx="476897" cy="551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>
                  <a:solidFill>
                    <a:srgbClr val="FFFFFF"/>
                  </a:solidFill>
                </a:rPr>
                <a:t>C</a:t>
              </a:r>
            </a:p>
          </p:txBody>
        </p:sp>
      </p:grpSp>
      <p:grpSp>
        <p:nvGrpSpPr>
          <p:cNvPr id="49" name="Agrupar 48"/>
          <p:cNvGrpSpPr/>
          <p:nvPr/>
        </p:nvGrpSpPr>
        <p:grpSpPr>
          <a:xfrm>
            <a:off x="2026421" y="2166401"/>
            <a:ext cx="464323" cy="535904"/>
            <a:chOff x="2579821" y="2486160"/>
            <a:chExt cx="489683" cy="565174"/>
          </a:xfrm>
        </p:grpSpPr>
        <p:sp>
          <p:nvSpPr>
            <p:cNvPr id="50" name="Elipse 49"/>
            <p:cNvSpPr/>
            <p:nvPr/>
          </p:nvSpPr>
          <p:spPr>
            <a:xfrm>
              <a:off x="2579821" y="2571809"/>
              <a:ext cx="479523" cy="479525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51" name="CuadroTexto 50"/>
            <p:cNvSpPr txBox="1"/>
            <p:nvPr/>
          </p:nvSpPr>
          <p:spPr>
            <a:xfrm>
              <a:off x="2592607" y="2486160"/>
              <a:ext cx="476897" cy="551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>
                  <a:solidFill>
                    <a:srgbClr val="FFFFFF"/>
                  </a:solidFill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07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ángulo 58"/>
          <p:cNvSpPr/>
          <p:nvPr/>
        </p:nvSpPr>
        <p:spPr>
          <a:xfrm>
            <a:off x="453153" y="4826756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46" name="Redondear rectángulo de esquina sencilla 45"/>
          <p:cNvSpPr/>
          <p:nvPr/>
        </p:nvSpPr>
        <p:spPr>
          <a:xfrm rot="10800000">
            <a:off x="218490" y="938793"/>
            <a:ext cx="8922306" cy="3188022"/>
          </a:xfrm>
          <a:prstGeom prst="round1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55" name="Redondear rectángulo de esquina sencilla 54"/>
          <p:cNvSpPr/>
          <p:nvPr/>
        </p:nvSpPr>
        <p:spPr>
          <a:xfrm rot="10800000">
            <a:off x="218497" y="4171693"/>
            <a:ext cx="8929071" cy="546109"/>
          </a:xfrm>
          <a:prstGeom prst="round1Rect">
            <a:avLst/>
          </a:prstGeom>
          <a:solidFill>
            <a:srgbClr val="DA3D1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61" name="CuadroTexto 60"/>
          <p:cNvSpPr txBox="1"/>
          <p:nvPr/>
        </p:nvSpPr>
        <p:spPr>
          <a:xfrm>
            <a:off x="854646" y="1048612"/>
            <a:ext cx="1525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LAVA TUS </a:t>
            </a:r>
          </a:p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MANOS CON AGUA Y JABÓN DE FORMA FRECUENTE.</a:t>
            </a:r>
          </a:p>
        </p:txBody>
      </p:sp>
      <p:sp>
        <p:nvSpPr>
          <p:cNvPr id="72" name="CuadroTexto 71"/>
          <p:cNvSpPr txBox="1"/>
          <p:nvPr/>
        </p:nvSpPr>
        <p:spPr>
          <a:xfrm>
            <a:off x="198503" y="832464"/>
            <a:ext cx="4521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b="1" dirty="0" smtClean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endParaRPr lang="es-ES" sz="6800" b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pic>
        <p:nvPicPr>
          <p:cNvPr id="73" name="Imagen 72" descr="Captura de pantalla 2020-05-04 a la(s) 14.3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74" y="4194150"/>
            <a:ext cx="1829051" cy="504566"/>
          </a:xfrm>
          <a:prstGeom prst="rect">
            <a:avLst/>
          </a:prstGeom>
        </p:spPr>
      </p:pic>
      <p:sp>
        <p:nvSpPr>
          <p:cNvPr id="74" name="CuadroTexto 73"/>
          <p:cNvSpPr txBox="1"/>
          <p:nvPr/>
        </p:nvSpPr>
        <p:spPr>
          <a:xfrm>
            <a:off x="3714666" y="1040934"/>
            <a:ext cx="1310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MANTÉN DISTANCIA </a:t>
            </a:r>
          </a:p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DE AL MENOS </a:t>
            </a:r>
          </a:p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1 MT DE LAS PERSONAS.</a:t>
            </a:r>
            <a:endParaRPr lang="es-ES" sz="1200" b="1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75" name="CuadroTexto 74"/>
          <p:cNvSpPr txBox="1"/>
          <p:nvPr/>
        </p:nvSpPr>
        <p:spPr>
          <a:xfrm>
            <a:off x="6847038" y="1040873"/>
            <a:ext cx="1620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USA PROTECCIÓN RESPIRATORIA </a:t>
            </a:r>
          </a:p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EN TODOS </a:t>
            </a:r>
          </a:p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LOS ESPACIOS COMUNES.</a:t>
            </a:r>
            <a:endParaRPr lang="es-ES" sz="1200" b="1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1601185" y="2450664"/>
            <a:ext cx="2014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RESPONDE TODOS </a:t>
            </a:r>
          </a:p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LOS DÍAS LA ENCUESTA DE SÍNTOMAS DESDE TU CELULAR.</a:t>
            </a:r>
            <a:endParaRPr lang="es-ES" sz="1200" b="1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77" name="CuadroTexto 76"/>
          <p:cNvSpPr txBox="1"/>
          <p:nvPr/>
        </p:nvSpPr>
        <p:spPr>
          <a:xfrm>
            <a:off x="2938107" y="824561"/>
            <a:ext cx="4521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b="1" dirty="0" smtClean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endParaRPr lang="es-ES" sz="6800" b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78" name="CuadroTexto 77"/>
          <p:cNvSpPr txBox="1"/>
          <p:nvPr/>
        </p:nvSpPr>
        <p:spPr>
          <a:xfrm>
            <a:off x="6115445" y="797656"/>
            <a:ext cx="4521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b="1" dirty="0" smtClean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endParaRPr lang="es-ES" sz="6800" b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79" name="CuadroTexto 78"/>
          <p:cNvSpPr txBox="1"/>
          <p:nvPr/>
        </p:nvSpPr>
        <p:spPr>
          <a:xfrm>
            <a:off x="818317" y="2256757"/>
            <a:ext cx="4521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b="1" dirty="0" smtClean="0">
                <a:solidFill>
                  <a:srgbClr val="FFFFFF"/>
                </a:solidFill>
                <a:latin typeface="Arial Black"/>
                <a:cs typeface="Arial Black"/>
              </a:rPr>
              <a:t>4</a:t>
            </a:r>
            <a:endParaRPr lang="es-ES" sz="6800" b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80" name="CuadroTexto 79"/>
          <p:cNvSpPr txBox="1"/>
          <p:nvPr/>
        </p:nvSpPr>
        <p:spPr>
          <a:xfrm>
            <a:off x="4553396" y="2223337"/>
            <a:ext cx="4521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b="1" dirty="0" smtClean="0">
                <a:solidFill>
                  <a:srgbClr val="FFFFFF"/>
                </a:solidFill>
                <a:latin typeface="Arial Black"/>
                <a:cs typeface="Arial Black"/>
              </a:rPr>
              <a:t>5</a:t>
            </a:r>
            <a:endParaRPr lang="es-ES" sz="6800" b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cxnSp>
        <p:nvCxnSpPr>
          <p:cNvPr id="81" name="Conector recto 80"/>
          <p:cNvCxnSpPr/>
          <p:nvPr/>
        </p:nvCxnSpPr>
        <p:spPr>
          <a:xfrm flipH="1">
            <a:off x="2946375" y="1002482"/>
            <a:ext cx="2" cy="121448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/>
          <p:nvPr/>
        </p:nvCxnSpPr>
        <p:spPr>
          <a:xfrm flipH="1">
            <a:off x="6134905" y="1002543"/>
            <a:ext cx="2" cy="119754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/>
          <p:cNvCxnSpPr/>
          <p:nvPr/>
        </p:nvCxnSpPr>
        <p:spPr>
          <a:xfrm>
            <a:off x="4422038" y="2216965"/>
            <a:ext cx="0" cy="124666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/>
          <p:cNvCxnSpPr/>
          <p:nvPr/>
        </p:nvCxnSpPr>
        <p:spPr>
          <a:xfrm flipV="1">
            <a:off x="342574" y="2200088"/>
            <a:ext cx="8609080" cy="1687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CuadroTexto 84"/>
          <p:cNvSpPr txBox="1"/>
          <p:nvPr/>
        </p:nvSpPr>
        <p:spPr>
          <a:xfrm>
            <a:off x="5318663" y="2425809"/>
            <a:ext cx="2222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CONTROLA TODOS LOS DÍAS TU TEMPERATURA </a:t>
            </a:r>
          </a:p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Y AVISA A TU JEFATURA </a:t>
            </a:r>
          </a:p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SI TIENES SOBRE </a:t>
            </a:r>
          </a:p>
          <a:p>
            <a:r>
              <a:rPr lang="es-ES" sz="1200" b="1" dirty="0" smtClean="0">
                <a:solidFill>
                  <a:srgbClr val="FFFFFF"/>
                </a:solidFill>
                <a:latin typeface="Avenir Book"/>
                <a:cs typeface="Avenir Book"/>
              </a:rPr>
              <a:t>37,5 GRADOS.</a:t>
            </a:r>
            <a:endParaRPr lang="es-ES" sz="1200" b="1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grpSp>
        <p:nvGrpSpPr>
          <p:cNvPr id="86" name="Agrupar 4"/>
          <p:cNvGrpSpPr/>
          <p:nvPr/>
        </p:nvGrpSpPr>
        <p:grpSpPr>
          <a:xfrm>
            <a:off x="5016332" y="1103777"/>
            <a:ext cx="1033131" cy="935556"/>
            <a:chOff x="4880140" y="2018757"/>
            <a:chExt cx="1033131" cy="935556"/>
          </a:xfrm>
        </p:grpSpPr>
        <p:pic>
          <p:nvPicPr>
            <p:cNvPr id="87" name="Imagen 86" descr="Captura de pantalla 2020-05-04 a la(s) 14.59.5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421" y="2018757"/>
              <a:ext cx="1025850" cy="935556"/>
            </a:xfrm>
            <a:prstGeom prst="rect">
              <a:avLst/>
            </a:prstGeom>
          </p:spPr>
        </p:pic>
        <p:sp>
          <p:nvSpPr>
            <p:cNvPr id="88" name="Elipse 87"/>
            <p:cNvSpPr/>
            <p:nvPr/>
          </p:nvSpPr>
          <p:spPr>
            <a:xfrm>
              <a:off x="4880140" y="2023949"/>
              <a:ext cx="1024250" cy="928046"/>
            </a:xfrm>
            <a:prstGeom prst="ellipse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grpSp>
        <p:nvGrpSpPr>
          <p:cNvPr id="89" name="Agrupar 13"/>
          <p:cNvGrpSpPr/>
          <p:nvPr/>
        </p:nvGrpSpPr>
        <p:grpSpPr>
          <a:xfrm>
            <a:off x="3540460" y="2545337"/>
            <a:ext cx="837698" cy="813274"/>
            <a:chOff x="3404268" y="3460317"/>
            <a:chExt cx="837698" cy="813274"/>
          </a:xfrm>
        </p:grpSpPr>
        <p:pic>
          <p:nvPicPr>
            <p:cNvPr id="90" name="Imagen 89" descr="Captura de pantalla 2020-05-04 a la(s) 14.59.3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268" y="3460317"/>
              <a:ext cx="837697" cy="813274"/>
            </a:xfrm>
            <a:prstGeom prst="rect">
              <a:avLst/>
            </a:prstGeom>
          </p:spPr>
        </p:pic>
        <p:sp>
          <p:nvSpPr>
            <p:cNvPr id="91" name="Elipse 90"/>
            <p:cNvSpPr/>
            <p:nvPr/>
          </p:nvSpPr>
          <p:spPr>
            <a:xfrm>
              <a:off x="3404268" y="3460317"/>
              <a:ext cx="837698" cy="813274"/>
            </a:xfrm>
            <a:prstGeom prst="ellipse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grpSp>
        <p:nvGrpSpPr>
          <p:cNvPr id="92" name="Agrupar 12"/>
          <p:cNvGrpSpPr/>
          <p:nvPr/>
        </p:nvGrpSpPr>
        <p:grpSpPr>
          <a:xfrm>
            <a:off x="7315792" y="2510404"/>
            <a:ext cx="1089227" cy="870105"/>
            <a:chOff x="7179600" y="3425384"/>
            <a:chExt cx="1089227" cy="870105"/>
          </a:xfrm>
        </p:grpSpPr>
        <p:pic>
          <p:nvPicPr>
            <p:cNvPr id="93" name="Imagen 92" descr="Captura de pantalla 2020-05-04 a la(s) 15.31.4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9600" y="3425384"/>
              <a:ext cx="1089227" cy="870105"/>
            </a:xfrm>
            <a:prstGeom prst="rect">
              <a:avLst/>
            </a:prstGeom>
          </p:spPr>
        </p:pic>
        <p:sp>
          <p:nvSpPr>
            <p:cNvPr id="94" name="Elipse 93"/>
            <p:cNvSpPr/>
            <p:nvPr/>
          </p:nvSpPr>
          <p:spPr>
            <a:xfrm>
              <a:off x="7179600" y="3426580"/>
              <a:ext cx="1089227" cy="868909"/>
            </a:xfrm>
            <a:prstGeom prst="ellipse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grpSp>
        <p:nvGrpSpPr>
          <p:cNvPr id="95" name="Agrupar 10"/>
          <p:cNvGrpSpPr/>
          <p:nvPr/>
        </p:nvGrpSpPr>
        <p:grpSpPr>
          <a:xfrm>
            <a:off x="2148769" y="1153379"/>
            <a:ext cx="781520" cy="827016"/>
            <a:chOff x="2051489" y="2068359"/>
            <a:chExt cx="781520" cy="827016"/>
          </a:xfrm>
        </p:grpSpPr>
        <p:sp>
          <p:nvSpPr>
            <p:cNvPr id="96" name="Elipse 95"/>
            <p:cNvSpPr/>
            <p:nvPr/>
          </p:nvSpPr>
          <p:spPr>
            <a:xfrm>
              <a:off x="2051489" y="2068359"/>
              <a:ext cx="781520" cy="827016"/>
            </a:xfrm>
            <a:prstGeom prst="ellipse">
              <a:avLst/>
            </a:prstGeom>
            <a:solidFill>
              <a:srgbClr val="E4460B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pic>
          <p:nvPicPr>
            <p:cNvPr id="97" name="Imagen 9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8572" y="2123719"/>
              <a:ext cx="559050" cy="727246"/>
            </a:xfrm>
            <a:prstGeom prst="rect">
              <a:avLst/>
            </a:prstGeom>
          </p:spPr>
        </p:pic>
      </p:grpSp>
      <p:grpSp>
        <p:nvGrpSpPr>
          <p:cNvPr id="98" name="Agrupar 2"/>
          <p:cNvGrpSpPr/>
          <p:nvPr/>
        </p:nvGrpSpPr>
        <p:grpSpPr>
          <a:xfrm>
            <a:off x="8242851" y="1164969"/>
            <a:ext cx="870364" cy="848243"/>
            <a:chOff x="8106659" y="2079949"/>
            <a:chExt cx="870364" cy="848243"/>
          </a:xfrm>
        </p:grpSpPr>
        <p:pic>
          <p:nvPicPr>
            <p:cNvPr id="99" name="Imagen 98" descr="Captura de pantalla 2020-05-04 a la(s) 14.59.23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6659" y="2079950"/>
              <a:ext cx="870364" cy="839555"/>
            </a:xfrm>
            <a:prstGeom prst="rect">
              <a:avLst/>
            </a:prstGeom>
          </p:spPr>
        </p:pic>
        <p:sp>
          <p:nvSpPr>
            <p:cNvPr id="100" name="Elipse 99"/>
            <p:cNvSpPr/>
            <p:nvPr/>
          </p:nvSpPr>
          <p:spPr>
            <a:xfrm>
              <a:off x="8106659" y="2079949"/>
              <a:ext cx="870364" cy="848243"/>
            </a:xfrm>
            <a:prstGeom prst="ellipse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101" name="Redondear rectángulo de esquina sencilla 100"/>
          <p:cNvSpPr/>
          <p:nvPr/>
        </p:nvSpPr>
        <p:spPr>
          <a:xfrm rot="10800000">
            <a:off x="3936999" y="53476"/>
            <a:ext cx="5206995" cy="854517"/>
          </a:xfrm>
          <a:prstGeom prst="round1Rect">
            <a:avLst/>
          </a:prstGeom>
          <a:solidFill>
            <a:srgbClr val="DA3D1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102" name="CuadroTexto 101"/>
          <p:cNvSpPr txBox="1"/>
          <p:nvPr/>
        </p:nvSpPr>
        <p:spPr>
          <a:xfrm>
            <a:off x="420877" y="4137336"/>
            <a:ext cx="4659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rgbClr val="FFFFFF"/>
                </a:solidFill>
                <a:cs typeface="Calibri"/>
              </a:rPr>
              <a:t>Hazlo por ti y por tu familia</a:t>
            </a:r>
            <a:endParaRPr lang="es-ES" sz="30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03" name="Elipse 102"/>
          <p:cNvSpPr/>
          <p:nvPr/>
        </p:nvSpPr>
        <p:spPr>
          <a:xfrm>
            <a:off x="4152433" y="137166"/>
            <a:ext cx="654328" cy="654328"/>
          </a:xfrm>
          <a:prstGeom prst="ellipse">
            <a:avLst/>
          </a:prstGeom>
          <a:solidFill>
            <a:schemeClr val="accent5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104" name="CuadroTexto 103"/>
          <p:cNvSpPr txBox="1"/>
          <p:nvPr/>
        </p:nvSpPr>
        <p:spPr>
          <a:xfrm>
            <a:off x="4113614" y="137449"/>
            <a:ext cx="74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FFFFF"/>
                </a:solidFill>
              </a:rPr>
              <a:t>27</a:t>
            </a:r>
            <a:endParaRPr lang="es-ES" sz="3600" b="1" dirty="0">
              <a:solidFill>
                <a:srgbClr val="FFFFFF"/>
              </a:solidFill>
            </a:endParaRPr>
          </a:p>
        </p:txBody>
      </p:sp>
      <p:sp>
        <p:nvSpPr>
          <p:cNvPr id="105" name="CuadroTexto 104"/>
          <p:cNvSpPr txBox="1"/>
          <p:nvPr/>
        </p:nvSpPr>
        <p:spPr>
          <a:xfrm>
            <a:off x="4966272" y="85663"/>
            <a:ext cx="3980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>
                <a:solidFill>
                  <a:srgbClr val="FFFFFF"/>
                </a:solidFill>
                <a:latin typeface="Arial Black"/>
                <a:cs typeface="Arial Black"/>
              </a:rPr>
              <a:t>5</a:t>
            </a:r>
            <a:r>
              <a:rPr lang="es-ES" sz="2200" b="1" dirty="0" smtClean="0">
                <a:solidFill>
                  <a:srgbClr val="FFFFFF"/>
                </a:solidFill>
                <a:cs typeface="Avenir Book"/>
              </a:rPr>
              <a:t> medidas básica para prevenir </a:t>
            </a:r>
          </a:p>
          <a:p>
            <a:r>
              <a:rPr lang="es-ES" sz="2200" b="1" dirty="0" smtClean="0">
                <a:solidFill>
                  <a:srgbClr val="FFFFFF"/>
                </a:solidFill>
                <a:cs typeface="Avenir Book"/>
              </a:rPr>
              <a:t>el CORONAVIRUS en las faenas</a:t>
            </a:r>
            <a:endParaRPr lang="es-ES" sz="2200" b="1" dirty="0">
              <a:solidFill>
                <a:srgbClr val="FFFFFF"/>
              </a:solidFill>
              <a:cs typeface="Avenir Book"/>
            </a:endParaRPr>
          </a:p>
        </p:txBody>
      </p:sp>
      <p:pic>
        <p:nvPicPr>
          <p:cNvPr id="106" name="4 Imagen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00" t="19430" r="7106" b="39034"/>
          <a:stretch/>
        </p:blipFill>
        <p:spPr>
          <a:xfrm>
            <a:off x="7164360" y="4031399"/>
            <a:ext cx="985713" cy="675884"/>
          </a:xfrm>
          <a:prstGeom prst="rect">
            <a:avLst/>
          </a:prstGeom>
        </p:spPr>
      </p:pic>
      <p:pic>
        <p:nvPicPr>
          <p:cNvPr id="107" name="4 Imagen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48" t="58454" r="20929" b="24632"/>
          <a:stretch/>
        </p:blipFill>
        <p:spPr>
          <a:xfrm>
            <a:off x="7986897" y="4293583"/>
            <a:ext cx="1068312" cy="413700"/>
          </a:xfrm>
          <a:prstGeom prst="rect">
            <a:avLst/>
          </a:prstGeom>
        </p:spPr>
      </p:pic>
      <p:pic>
        <p:nvPicPr>
          <p:cNvPr id="108" name="Imagen 107" descr="Captura de pantalla 2020-03-18 a la(s) 20.23.30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51" y="391992"/>
            <a:ext cx="3628490" cy="553361"/>
          </a:xfrm>
          <a:prstGeom prst="rect">
            <a:avLst/>
          </a:prstGeom>
        </p:spPr>
      </p:pic>
      <p:sp>
        <p:nvSpPr>
          <p:cNvPr id="109" name="CuadroTexto 108"/>
          <p:cNvSpPr txBox="1"/>
          <p:nvPr/>
        </p:nvSpPr>
        <p:spPr>
          <a:xfrm>
            <a:off x="276448" y="93890"/>
            <a:ext cx="3359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45" name="Redondear rectángulo de esquina sencilla 44"/>
          <p:cNvSpPr/>
          <p:nvPr/>
        </p:nvSpPr>
        <p:spPr>
          <a:xfrm rot="10800000">
            <a:off x="507764" y="3514512"/>
            <a:ext cx="8547445" cy="546109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07764" y="3550595"/>
            <a:ext cx="8443890" cy="4516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rgbClr val="C00000"/>
                </a:solidFill>
              </a:rPr>
              <a:t>NUESTRA OBLIGACION ES CUIDARNOS SIEMPRE, </a:t>
            </a:r>
          </a:p>
          <a:p>
            <a:pPr algn="ctr"/>
            <a:r>
              <a:rPr lang="es-CL" b="1" dirty="0" smtClean="0">
                <a:solidFill>
                  <a:srgbClr val="C00000"/>
                </a:solidFill>
              </a:rPr>
              <a:t>POR ESO SIGUE ESTAS MEDIDAS DENTRO Y FUERA DE FAENA</a:t>
            </a:r>
            <a:endParaRPr lang="es-C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4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" y="4689497"/>
            <a:ext cx="9147742" cy="420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sp>
        <p:nvSpPr>
          <p:cNvPr id="23" name="Redondear rectángulo de esquina sencilla 22"/>
          <p:cNvSpPr/>
          <p:nvPr/>
        </p:nvSpPr>
        <p:spPr>
          <a:xfrm rot="10800000">
            <a:off x="230830" y="989293"/>
            <a:ext cx="8922306" cy="3154745"/>
          </a:xfrm>
          <a:prstGeom prst="round1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sp>
        <p:nvSpPr>
          <p:cNvPr id="43" name="Redondear rectángulo de esquina sencilla 42"/>
          <p:cNvSpPr/>
          <p:nvPr/>
        </p:nvSpPr>
        <p:spPr>
          <a:xfrm rot="10800000">
            <a:off x="227378" y="4205948"/>
            <a:ext cx="8929071" cy="884259"/>
          </a:xfrm>
          <a:prstGeom prst="round1Rect">
            <a:avLst/>
          </a:prstGeom>
          <a:solidFill>
            <a:srgbClr val="DA3D1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1459534" y="1522907"/>
            <a:ext cx="25220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2200" b="1" dirty="0">
                <a:solidFill>
                  <a:srgbClr val="FFFFFF"/>
                </a:solidFill>
                <a:latin typeface="Avenir Book"/>
                <a:cs typeface="Avenir Book"/>
              </a:rPr>
              <a:t>LAVA TUS MANOS CON AGUA Y JABÓN DE FORMA FRECUENTE.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256872" y="1132023"/>
            <a:ext cx="12026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14000" b="1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</a:p>
        </p:txBody>
      </p:sp>
      <p:sp>
        <p:nvSpPr>
          <p:cNvPr id="67" name="CuadroTexto 66"/>
          <p:cNvSpPr txBox="1"/>
          <p:nvPr/>
        </p:nvSpPr>
        <p:spPr>
          <a:xfrm>
            <a:off x="6828064" y="1167790"/>
            <a:ext cx="1366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1400" b="1" dirty="0">
                <a:solidFill>
                  <a:srgbClr val="FFFFFF"/>
                </a:solidFill>
                <a:cs typeface="Avenir Book"/>
              </a:rPr>
              <a:t>MANTÉN </a:t>
            </a:r>
          </a:p>
          <a:p>
            <a:pPr defTabSz="457189"/>
            <a:r>
              <a:rPr lang="es-ES" sz="1400" b="1" dirty="0">
                <a:solidFill>
                  <a:srgbClr val="FFFFFF"/>
                </a:solidFill>
                <a:cs typeface="Avenir Book"/>
              </a:rPr>
              <a:t>DISTANCIA</a:t>
            </a:r>
          </a:p>
        </p:txBody>
      </p:sp>
      <p:sp>
        <p:nvSpPr>
          <p:cNvPr id="85" name="CuadroTexto 84"/>
          <p:cNvSpPr txBox="1"/>
          <p:nvPr/>
        </p:nvSpPr>
        <p:spPr>
          <a:xfrm>
            <a:off x="6828064" y="1821686"/>
            <a:ext cx="13664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1400" b="1" dirty="0">
                <a:solidFill>
                  <a:srgbClr val="FFFFFF"/>
                </a:solidFill>
                <a:cs typeface="Avenir Book"/>
              </a:rPr>
              <a:t>USA PROTECCIÓN RESPIRATORIA</a:t>
            </a:r>
          </a:p>
        </p:txBody>
      </p:sp>
      <p:sp>
        <p:nvSpPr>
          <p:cNvPr id="94" name="CuadroTexto 93"/>
          <p:cNvSpPr txBox="1"/>
          <p:nvPr/>
        </p:nvSpPr>
        <p:spPr>
          <a:xfrm>
            <a:off x="6828063" y="2658862"/>
            <a:ext cx="1366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1400" b="1" dirty="0">
                <a:solidFill>
                  <a:srgbClr val="FFFFFF"/>
                </a:solidFill>
                <a:cs typeface="Avenir Book"/>
              </a:rPr>
              <a:t>RESPONDE ENCUESTA </a:t>
            </a:r>
          </a:p>
          <a:p>
            <a:pPr defTabSz="457189"/>
            <a:r>
              <a:rPr lang="es-ES" sz="1400" b="1" dirty="0">
                <a:solidFill>
                  <a:srgbClr val="FFFFFF"/>
                </a:solidFill>
                <a:cs typeface="Avenir Book"/>
              </a:rPr>
              <a:t>DE SÍNTOMAS</a:t>
            </a:r>
          </a:p>
        </p:txBody>
      </p:sp>
      <p:sp>
        <p:nvSpPr>
          <p:cNvPr id="100" name="CuadroTexto 99"/>
          <p:cNvSpPr txBox="1"/>
          <p:nvPr/>
        </p:nvSpPr>
        <p:spPr>
          <a:xfrm>
            <a:off x="6365371" y="1096666"/>
            <a:ext cx="452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3600" b="1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</a:p>
        </p:txBody>
      </p:sp>
      <p:sp>
        <p:nvSpPr>
          <p:cNvPr id="101" name="CuadroTexto 100"/>
          <p:cNvSpPr txBox="1"/>
          <p:nvPr/>
        </p:nvSpPr>
        <p:spPr>
          <a:xfrm>
            <a:off x="6365371" y="1777690"/>
            <a:ext cx="452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3600" b="1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</a:p>
        </p:txBody>
      </p:sp>
      <p:sp>
        <p:nvSpPr>
          <p:cNvPr id="102" name="CuadroTexto 101"/>
          <p:cNvSpPr txBox="1"/>
          <p:nvPr/>
        </p:nvSpPr>
        <p:spPr>
          <a:xfrm>
            <a:off x="6365371" y="2606805"/>
            <a:ext cx="452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3600" b="1" dirty="0">
                <a:solidFill>
                  <a:srgbClr val="FFFFFF"/>
                </a:solidFill>
                <a:latin typeface="Arial Black"/>
                <a:cs typeface="Arial Black"/>
              </a:rPr>
              <a:t>4</a:t>
            </a:r>
          </a:p>
        </p:txBody>
      </p:sp>
      <p:sp>
        <p:nvSpPr>
          <p:cNvPr id="103" name="CuadroTexto 102"/>
          <p:cNvSpPr txBox="1"/>
          <p:nvPr/>
        </p:nvSpPr>
        <p:spPr>
          <a:xfrm>
            <a:off x="6365371" y="3452670"/>
            <a:ext cx="452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3600" b="1" dirty="0">
                <a:solidFill>
                  <a:srgbClr val="FFFFFF"/>
                </a:solidFill>
                <a:latin typeface="Arial Black"/>
                <a:cs typeface="Arial Black"/>
              </a:rPr>
              <a:t>5</a:t>
            </a:r>
          </a:p>
        </p:txBody>
      </p:sp>
      <p:sp>
        <p:nvSpPr>
          <p:cNvPr id="98" name="CuadroTexto 97"/>
          <p:cNvSpPr txBox="1"/>
          <p:nvPr/>
        </p:nvSpPr>
        <p:spPr>
          <a:xfrm>
            <a:off x="6828063" y="3503667"/>
            <a:ext cx="136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1400" b="1" dirty="0">
                <a:solidFill>
                  <a:srgbClr val="FFFFFF"/>
                </a:solidFill>
                <a:cs typeface="Avenir Book"/>
              </a:rPr>
              <a:t>CONTROLA TU TEMPERATURA 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8249036" y="1139834"/>
            <a:ext cx="599826" cy="543175"/>
            <a:chOff x="4880140" y="2018757"/>
            <a:chExt cx="1033131" cy="935556"/>
          </a:xfrm>
        </p:grpSpPr>
        <p:pic>
          <p:nvPicPr>
            <p:cNvPr id="8" name="Imagen 7" descr="Captura de pantalla 2020-05-04 a la(s) 14.59.58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421" y="2018757"/>
              <a:ext cx="1025850" cy="935556"/>
            </a:xfrm>
            <a:prstGeom prst="rect">
              <a:avLst/>
            </a:prstGeom>
          </p:spPr>
        </p:pic>
        <p:sp>
          <p:nvSpPr>
            <p:cNvPr id="2" name="Elipse 1"/>
            <p:cNvSpPr/>
            <p:nvPr/>
          </p:nvSpPr>
          <p:spPr>
            <a:xfrm>
              <a:off x="4880140" y="2023949"/>
              <a:ext cx="1024250" cy="928046"/>
            </a:xfrm>
            <a:prstGeom prst="ellipse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s-ES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8253845" y="2727326"/>
            <a:ext cx="583787" cy="566766"/>
            <a:chOff x="3404268" y="3460317"/>
            <a:chExt cx="837698" cy="813274"/>
          </a:xfrm>
        </p:grpSpPr>
        <p:pic>
          <p:nvPicPr>
            <p:cNvPr id="9" name="Imagen 8" descr="Captura de pantalla 2020-05-04 a la(s) 14.59.34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268" y="3460317"/>
              <a:ext cx="837697" cy="813274"/>
            </a:xfrm>
            <a:prstGeom prst="rect">
              <a:avLst/>
            </a:prstGeom>
          </p:spPr>
        </p:pic>
        <p:sp>
          <p:nvSpPr>
            <p:cNvPr id="30" name="Elipse 29"/>
            <p:cNvSpPr/>
            <p:nvPr/>
          </p:nvSpPr>
          <p:spPr>
            <a:xfrm>
              <a:off x="3404268" y="3460317"/>
              <a:ext cx="837698" cy="813274"/>
            </a:xfrm>
            <a:prstGeom prst="ellipse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s-ES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8248746" y="3530525"/>
            <a:ext cx="588268" cy="469925"/>
            <a:chOff x="7179600" y="3425384"/>
            <a:chExt cx="1089227" cy="870105"/>
          </a:xfrm>
        </p:grpSpPr>
        <p:pic>
          <p:nvPicPr>
            <p:cNvPr id="10" name="Imagen 9" descr="Captura de pantalla 2020-05-04 a la(s) 15.31.46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9600" y="3425384"/>
              <a:ext cx="1089227" cy="870105"/>
            </a:xfrm>
            <a:prstGeom prst="rect">
              <a:avLst/>
            </a:prstGeom>
          </p:spPr>
        </p:pic>
        <p:sp>
          <p:nvSpPr>
            <p:cNvPr id="31" name="Elipse 30"/>
            <p:cNvSpPr/>
            <p:nvPr/>
          </p:nvSpPr>
          <p:spPr>
            <a:xfrm>
              <a:off x="7179600" y="3426580"/>
              <a:ext cx="1089227" cy="868909"/>
            </a:xfrm>
            <a:prstGeom prst="ellipse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s-ES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3859428" y="1348062"/>
            <a:ext cx="2259514" cy="2223250"/>
            <a:chOff x="2051489" y="2068359"/>
            <a:chExt cx="781520" cy="827016"/>
          </a:xfrm>
        </p:grpSpPr>
        <p:sp>
          <p:nvSpPr>
            <p:cNvPr id="32" name="Elipse 31"/>
            <p:cNvSpPr/>
            <p:nvPr/>
          </p:nvSpPr>
          <p:spPr>
            <a:xfrm>
              <a:off x="2051489" y="2068359"/>
              <a:ext cx="781520" cy="827016"/>
            </a:xfrm>
            <a:prstGeom prst="ellipse">
              <a:avLst/>
            </a:prstGeom>
            <a:solidFill>
              <a:srgbClr val="E4460B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s-ES">
                <a:solidFill>
                  <a:srgbClr val="FFFFFF"/>
                </a:solidFill>
              </a:endParaRPr>
            </a:p>
          </p:txBody>
        </p:sp>
        <p:pic>
          <p:nvPicPr>
            <p:cNvPr id="54" name="Imagen 5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8572" y="2123719"/>
              <a:ext cx="559050" cy="727246"/>
            </a:xfrm>
            <a:prstGeom prst="rect">
              <a:avLst/>
            </a:prstGeom>
          </p:spPr>
        </p:pic>
      </p:grpSp>
      <p:grpSp>
        <p:nvGrpSpPr>
          <p:cNvPr id="3" name="Agrupar 2"/>
          <p:cNvGrpSpPr/>
          <p:nvPr/>
        </p:nvGrpSpPr>
        <p:grpSpPr>
          <a:xfrm>
            <a:off x="8248746" y="1913211"/>
            <a:ext cx="588269" cy="573318"/>
            <a:chOff x="8106659" y="2079949"/>
            <a:chExt cx="870364" cy="848243"/>
          </a:xfrm>
        </p:grpSpPr>
        <p:pic>
          <p:nvPicPr>
            <p:cNvPr id="7" name="Imagen 6" descr="Captura de pantalla 2020-05-04 a la(s) 14.59.23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6659" y="2079950"/>
              <a:ext cx="870364" cy="839555"/>
            </a:xfrm>
            <a:prstGeom prst="rect">
              <a:avLst/>
            </a:prstGeom>
          </p:spPr>
        </p:pic>
        <p:sp>
          <p:nvSpPr>
            <p:cNvPr id="33" name="Elipse 32"/>
            <p:cNvSpPr/>
            <p:nvPr/>
          </p:nvSpPr>
          <p:spPr>
            <a:xfrm>
              <a:off x="8106659" y="2079949"/>
              <a:ext cx="870364" cy="848243"/>
            </a:xfrm>
            <a:prstGeom prst="ellipse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40" name="Redondear rectángulo de esquina sencilla 39"/>
          <p:cNvSpPr/>
          <p:nvPr/>
        </p:nvSpPr>
        <p:spPr>
          <a:xfrm rot="10800000">
            <a:off x="3937000" y="87733"/>
            <a:ext cx="5206995" cy="854517"/>
          </a:xfrm>
          <a:prstGeom prst="round1Rect">
            <a:avLst/>
          </a:prstGeom>
          <a:solidFill>
            <a:srgbClr val="DA3D1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420877" y="4361917"/>
            <a:ext cx="5070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3000" b="1" dirty="0">
                <a:solidFill>
                  <a:srgbClr val="FFFFFF"/>
                </a:solidFill>
                <a:cs typeface="Calibri"/>
              </a:rPr>
              <a:t>Hazlo por </a:t>
            </a:r>
            <a:r>
              <a:rPr lang="es-ES" sz="3000" b="1" dirty="0" err="1">
                <a:solidFill>
                  <a:srgbClr val="FFFFFF"/>
                </a:solidFill>
                <a:cs typeface="Calibri"/>
              </a:rPr>
              <a:t>tí</a:t>
            </a:r>
            <a:r>
              <a:rPr lang="es-ES" sz="3000" b="1" dirty="0">
                <a:solidFill>
                  <a:srgbClr val="FFFFFF"/>
                </a:solidFill>
                <a:cs typeface="Calibri"/>
              </a:rPr>
              <a:t> y por tu familia</a:t>
            </a:r>
          </a:p>
        </p:txBody>
      </p:sp>
      <p:sp>
        <p:nvSpPr>
          <p:cNvPr id="42" name="Elipse 41"/>
          <p:cNvSpPr/>
          <p:nvPr/>
        </p:nvSpPr>
        <p:spPr>
          <a:xfrm>
            <a:off x="4152434" y="171423"/>
            <a:ext cx="654328" cy="654328"/>
          </a:xfrm>
          <a:prstGeom prst="ellipse">
            <a:avLst/>
          </a:prstGeom>
          <a:solidFill>
            <a:schemeClr val="accent5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4113615" y="171706"/>
            <a:ext cx="74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s-ES" sz="3200" b="1" dirty="0">
                <a:solidFill>
                  <a:srgbClr val="FFFFFF"/>
                </a:solidFill>
              </a:rPr>
              <a:t>28</a:t>
            </a:r>
          </a:p>
        </p:txBody>
      </p:sp>
      <p:sp>
        <p:nvSpPr>
          <p:cNvPr id="71" name="CuadroTexto 70"/>
          <p:cNvSpPr txBox="1"/>
          <p:nvPr/>
        </p:nvSpPr>
        <p:spPr>
          <a:xfrm>
            <a:off x="4966817" y="110488"/>
            <a:ext cx="41777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2300" b="1" dirty="0">
                <a:solidFill>
                  <a:srgbClr val="FFFFFF"/>
                </a:solidFill>
                <a:latin typeface="Arial Black"/>
                <a:cs typeface="Arial Black"/>
              </a:rPr>
              <a:t>5</a:t>
            </a:r>
            <a:r>
              <a:rPr lang="es-ES" sz="2300" b="1" dirty="0">
                <a:solidFill>
                  <a:srgbClr val="FFFFFF"/>
                </a:solidFill>
                <a:cs typeface="Avenir Book"/>
              </a:rPr>
              <a:t> medidas básicas </a:t>
            </a:r>
          </a:p>
          <a:p>
            <a:pPr defTabSz="457189"/>
            <a:r>
              <a:rPr lang="es-ES" sz="2300" b="1" dirty="0">
                <a:solidFill>
                  <a:srgbClr val="FFFFFF"/>
                </a:solidFill>
                <a:cs typeface="Avenir Book"/>
              </a:rPr>
              <a:t>DENTRO Y FUERA DE LA FAENA</a:t>
            </a:r>
          </a:p>
        </p:txBody>
      </p:sp>
      <p:cxnSp>
        <p:nvCxnSpPr>
          <p:cNvPr id="17" name="Conector recto 16"/>
          <p:cNvCxnSpPr/>
          <p:nvPr/>
        </p:nvCxnSpPr>
        <p:spPr>
          <a:xfrm flipV="1">
            <a:off x="6265674" y="1763991"/>
            <a:ext cx="2789536" cy="13570"/>
          </a:xfrm>
          <a:prstGeom prst="line">
            <a:avLst/>
          </a:prstGeom>
          <a:ln w="31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 flipV="1">
            <a:off x="6265674" y="2615568"/>
            <a:ext cx="2789536" cy="13570"/>
          </a:xfrm>
          <a:prstGeom prst="line">
            <a:avLst/>
          </a:prstGeom>
          <a:ln w="31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 flipV="1">
            <a:off x="6265674" y="3410940"/>
            <a:ext cx="2789536" cy="13570"/>
          </a:xfrm>
          <a:prstGeom prst="line">
            <a:avLst/>
          </a:prstGeom>
          <a:ln w="31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>
            <a:off x="6265673" y="1089555"/>
            <a:ext cx="0" cy="2948442"/>
          </a:xfrm>
          <a:prstGeom prst="line">
            <a:avLst/>
          </a:prstGeom>
          <a:ln w="31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familia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25" y="4388835"/>
            <a:ext cx="1480086" cy="394164"/>
          </a:xfrm>
          <a:prstGeom prst="rect">
            <a:avLst/>
          </a:prstGeom>
        </p:spPr>
      </p:pic>
      <p:sp>
        <p:nvSpPr>
          <p:cNvPr id="47" name="CuadroTexto 46"/>
          <p:cNvSpPr txBox="1"/>
          <p:nvPr/>
        </p:nvSpPr>
        <p:spPr>
          <a:xfrm>
            <a:off x="257412" y="157024"/>
            <a:ext cx="3486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/>
            <a:r>
              <a:rPr lang="es-ES" sz="1100" dirty="0">
                <a:solidFill>
                  <a:srgbClr val="FFFFFF">
                    <a:lumMod val="50000"/>
                  </a:srgbClr>
                </a:solidFill>
                <a:cs typeface="Calibri"/>
              </a:rPr>
              <a:t>NUESTRA OBLIGACIÓN ES CUIDARNOS SIEMPRE DEL</a:t>
            </a:r>
          </a:p>
        </p:txBody>
      </p:sp>
      <p:pic>
        <p:nvPicPr>
          <p:cNvPr id="51" name="Imagen 50" descr="Captura de pantalla 2020-03-18 a la(s) 20.23.30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089" y="420165"/>
            <a:ext cx="3348453" cy="510654"/>
          </a:xfrm>
          <a:prstGeom prst="rect">
            <a:avLst/>
          </a:prstGeom>
        </p:spPr>
      </p:pic>
      <p:pic>
        <p:nvPicPr>
          <p:cNvPr id="53" name="4 Imagen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00" t="19430" r="7106" b="39034"/>
          <a:stretch/>
        </p:blipFill>
        <p:spPr>
          <a:xfrm>
            <a:off x="7054471" y="4100565"/>
            <a:ext cx="1089227" cy="746861"/>
          </a:xfrm>
          <a:prstGeom prst="rect">
            <a:avLst/>
          </a:prstGeom>
        </p:spPr>
      </p:pic>
      <p:sp>
        <p:nvSpPr>
          <p:cNvPr id="56" name="CuadroTexto 55"/>
          <p:cNvSpPr txBox="1"/>
          <p:nvPr/>
        </p:nvSpPr>
        <p:spPr>
          <a:xfrm>
            <a:off x="5491425" y="4849737"/>
            <a:ext cx="348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s-ES" sz="1000" b="1" dirty="0">
                <a:solidFill>
                  <a:srgbClr val="FFFFFF"/>
                </a:solidFill>
                <a:latin typeface="Avenir Book"/>
                <a:cs typeface="Avenir Book"/>
              </a:rPr>
              <a:t>DIRECCIÓN DE COMUNICACIONES</a:t>
            </a:r>
          </a:p>
        </p:txBody>
      </p:sp>
      <p:pic>
        <p:nvPicPr>
          <p:cNvPr id="57" name="Imagen 56" descr="andina_blanco4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63" y="4475454"/>
            <a:ext cx="885332" cy="3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0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" y="4689497"/>
            <a:ext cx="9147742" cy="420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sp>
        <p:nvSpPr>
          <p:cNvPr id="23" name="Redondear rectángulo de esquina sencilla 22"/>
          <p:cNvSpPr/>
          <p:nvPr/>
        </p:nvSpPr>
        <p:spPr>
          <a:xfrm rot="10800000">
            <a:off x="276259" y="1689899"/>
            <a:ext cx="5664122" cy="2474643"/>
          </a:xfrm>
          <a:prstGeom prst="round1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sp>
        <p:nvSpPr>
          <p:cNvPr id="43" name="Redondear rectángulo de esquina sencilla 42"/>
          <p:cNvSpPr/>
          <p:nvPr/>
        </p:nvSpPr>
        <p:spPr>
          <a:xfrm rot="10800000">
            <a:off x="227378" y="4205948"/>
            <a:ext cx="8929071" cy="884259"/>
          </a:xfrm>
          <a:prstGeom prst="round1Rect">
            <a:avLst/>
          </a:prstGeom>
          <a:solidFill>
            <a:srgbClr val="DA3D1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312547" y="981719"/>
            <a:ext cx="88314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1500" dirty="0">
                <a:solidFill>
                  <a:srgbClr val="000000"/>
                </a:solidFill>
                <a:cs typeface="Avenir Book"/>
              </a:rPr>
              <a:t>AUTORIDAD ESTABLECIÓ MÁS DE 120 ADUANAS SANITARIAS EN CHILE PARA CIRCULAR ENTRE REGIONES. </a:t>
            </a:r>
          </a:p>
          <a:p>
            <a:pPr defTabSz="457189"/>
            <a:r>
              <a:rPr lang="es-ES" b="1" dirty="0">
                <a:solidFill>
                  <a:srgbClr val="000000"/>
                </a:solidFill>
                <a:cs typeface="Avenir Book"/>
              </a:rPr>
              <a:t>DESDE HOY VIERNES 8 DE MAYO A LAS 22:00, DEBES TENER UN PASAPORTE SANITARIO:</a:t>
            </a:r>
          </a:p>
        </p:txBody>
      </p:sp>
      <p:sp>
        <p:nvSpPr>
          <p:cNvPr id="67" name="CuadroTexto 66"/>
          <p:cNvSpPr txBox="1"/>
          <p:nvPr/>
        </p:nvSpPr>
        <p:spPr>
          <a:xfrm>
            <a:off x="420877" y="1743840"/>
            <a:ext cx="56186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b="1" dirty="0">
                <a:solidFill>
                  <a:srgbClr val="FFFFFF"/>
                </a:solidFill>
                <a:cs typeface="Avenir Book"/>
              </a:rPr>
              <a:t>1.- Ingresa a </a:t>
            </a:r>
            <a:r>
              <a:rPr lang="es-ES" b="1" dirty="0">
                <a:solidFill>
                  <a:srgbClr val="FFFFFF"/>
                </a:solidFill>
                <a:cs typeface="Avenir Book"/>
                <a:hlinkClick r:id="rId2"/>
              </a:rPr>
              <a:t>www.c19.cl</a:t>
            </a:r>
            <a:endParaRPr lang="es-ES" b="1" dirty="0">
              <a:solidFill>
                <a:srgbClr val="FFFFFF"/>
              </a:solidFill>
              <a:cs typeface="Avenir Book"/>
            </a:endParaRPr>
          </a:p>
          <a:p>
            <a:pPr defTabSz="457189"/>
            <a:r>
              <a:rPr lang="es-ES" b="1" dirty="0">
                <a:solidFill>
                  <a:srgbClr val="FFFFFF"/>
                </a:solidFill>
                <a:cs typeface="Avenir Book"/>
              </a:rPr>
              <a:t>2.- Selecciona </a:t>
            </a:r>
            <a:r>
              <a:rPr lang="es-ES" b="1" i="1" u="sng" dirty="0">
                <a:solidFill>
                  <a:srgbClr val="FFFFFF"/>
                </a:solidFill>
                <a:cs typeface="Avenir Book"/>
              </a:rPr>
              <a:t>viajeros regionales</a:t>
            </a:r>
            <a:r>
              <a:rPr lang="es-ES" b="1" dirty="0">
                <a:solidFill>
                  <a:srgbClr val="FFFFFF"/>
                </a:solidFill>
                <a:cs typeface="Avenir Book"/>
              </a:rPr>
              <a:t>, completar formulario</a:t>
            </a:r>
          </a:p>
          <a:p>
            <a:pPr defTabSz="457189"/>
            <a:r>
              <a:rPr lang="es-ES" b="1" dirty="0">
                <a:solidFill>
                  <a:srgbClr val="FFFFFF"/>
                </a:solidFill>
                <a:cs typeface="Avenir Book"/>
              </a:rPr>
              <a:t>3.- Completa el formulario </a:t>
            </a:r>
            <a:r>
              <a:rPr lang="es-ES" b="1" i="1" u="sng" dirty="0">
                <a:solidFill>
                  <a:srgbClr val="FFFFFF"/>
                </a:solidFill>
                <a:cs typeface="Avenir Book"/>
              </a:rPr>
              <a:t>Declaración Jurada</a:t>
            </a:r>
          </a:p>
          <a:p>
            <a:pPr marL="600075" lvl="1" indent="-257175" defTabSz="457189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FFFFFF"/>
                </a:solidFill>
                <a:cs typeface="Avenir Book"/>
              </a:rPr>
              <a:t>Rut sin puntos y con </a:t>
            </a:r>
            <a:r>
              <a:rPr lang="es-ES" b="1" dirty="0" err="1">
                <a:solidFill>
                  <a:srgbClr val="FFFFFF"/>
                </a:solidFill>
                <a:cs typeface="Avenir Book"/>
              </a:rPr>
              <a:t>guión</a:t>
            </a:r>
            <a:r>
              <a:rPr lang="es-ES" b="1" dirty="0">
                <a:solidFill>
                  <a:srgbClr val="FFFFFF"/>
                </a:solidFill>
                <a:cs typeface="Avenir Book"/>
              </a:rPr>
              <a:t>.</a:t>
            </a:r>
          </a:p>
          <a:p>
            <a:pPr marL="600075" lvl="1" indent="-257175" defTabSz="457189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FFFFFF"/>
                </a:solidFill>
                <a:cs typeface="Avenir Book"/>
              </a:rPr>
              <a:t>Tu correo electrónico (institucional o personal).</a:t>
            </a:r>
          </a:p>
          <a:p>
            <a:pPr defTabSz="457189"/>
            <a:r>
              <a:rPr lang="es-ES" b="1" dirty="0">
                <a:solidFill>
                  <a:srgbClr val="FFFFFF"/>
                </a:solidFill>
                <a:cs typeface="Avenir Book"/>
              </a:rPr>
              <a:t>5.- Enviar una vez completados los datos</a:t>
            </a:r>
          </a:p>
          <a:p>
            <a:pPr defTabSz="457189"/>
            <a:r>
              <a:rPr lang="es-ES" b="1" dirty="0">
                <a:solidFill>
                  <a:srgbClr val="FFFFFF"/>
                </a:solidFill>
                <a:cs typeface="Avenir Book"/>
              </a:rPr>
              <a:t>6.- Recibirás pasaporte con código QR en tu correo</a:t>
            </a:r>
          </a:p>
        </p:txBody>
      </p:sp>
      <p:sp>
        <p:nvSpPr>
          <p:cNvPr id="40" name="Redondear rectángulo de esquina sencilla 39"/>
          <p:cNvSpPr/>
          <p:nvPr/>
        </p:nvSpPr>
        <p:spPr>
          <a:xfrm rot="10800000">
            <a:off x="3937000" y="87733"/>
            <a:ext cx="5206995" cy="854517"/>
          </a:xfrm>
          <a:prstGeom prst="round1Rect">
            <a:avLst/>
          </a:prstGeom>
          <a:solidFill>
            <a:srgbClr val="DA3D1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420877" y="4361917"/>
            <a:ext cx="5070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3000" b="1" dirty="0">
                <a:solidFill>
                  <a:srgbClr val="FFFFFF"/>
                </a:solidFill>
                <a:cs typeface="Calibri"/>
              </a:rPr>
              <a:t>Hazlo por </a:t>
            </a:r>
            <a:r>
              <a:rPr lang="es-ES" sz="3000" b="1" dirty="0" err="1">
                <a:solidFill>
                  <a:srgbClr val="FFFFFF"/>
                </a:solidFill>
                <a:cs typeface="Calibri"/>
              </a:rPr>
              <a:t>tí</a:t>
            </a:r>
            <a:r>
              <a:rPr lang="es-ES" sz="3000" b="1" dirty="0">
                <a:solidFill>
                  <a:srgbClr val="FFFFFF"/>
                </a:solidFill>
                <a:cs typeface="Calibri"/>
              </a:rPr>
              <a:t> y por tu familia</a:t>
            </a:r>
          </a:p>
        </p:txBody>
      </p:sp>
      <p:sp>
        <p:nvSpPr>
          <p:cNvPr id="42" name="Elipse 41"/>
          <p:cNvSpPr/>
          <p:nvPr/>
        </p:nvSpPr>
        <p:spPr>
          <a:xfrm>
            <a:off x="4058791" y="171610"/>
            <a:ext cx="654328" cy="654328"/>
          </a:xfrm>
          <a:prstGeom prst="ellipse">
            <a:avLst/>
          </a:prstGeom>
          <a:solidFill>
            <a:schemeClr val="accent5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4019972" y="171893"/>
            <a:ext cx="74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s-ES" sz="3200" b="1" dirty="0">
                <a:solidFill>
                  <a:srgbClr val="FFFFFF"/>
                </a:solidFill>
              </a:rPr>
              <a:t>29</a:t>
            </a:r>
          </a:p>
        </p:txBody>
      </p:sp>
      <p:sp>
        <p:nvSpPr>
          <p:cNvPr id="71" name="CuadroTexto 70"/>
          <p:cNvSpPr txBox="1"/>
          <p:nvPr/>
        </p:nvSpPr>
        <p:spPr>
          <a:xfrm>
            <a:off x="4113615" y="128838"/>
            <a:ext cx="5084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s-ES" sz="2100" b="1" dirty="0">
                <a:solidFill>
                  <a:srgbClr val="FFFFFF"/>
                </a:solidFill>
                <a:cs typeface="Arial Black"/>
              </a:rPr>
              <a:t>PASAPORTE SANITARIO OBLIGATORIO </a:t>
            </a:r>
          </a:p>
          <a:p>
            <a:pPr algn="r" defTabSz="457189"/>
            <a:r>
              <a:rPr lang="es-ES" sz="2100" b="1" u="sng" dirty="0">
                <a:solidFill>
                  <a:srgbClr val="FFFFFF"/>
                </a:solidFill>
                <a:cs typeface="Arial Black"/>
              </a:rPr>
              <a:t>PARA TRASLADO ENTRE REGIONES</a:t>
            </a:r>
            <a:endParaRPr lang="es-ES" sz="2100" b="1" u="sng" dirty="0">
              <a:solidFill>
                <a:srgbClr val="FFFFFF"/>
              </a:solidFill>
              <a:cs typeface="Avenir Book"/>
            </a:endParaRPr>
          </a:p>
        </p:txBody>
      </p:sp>
      <p:pic>
        <p:nvPicPr>
          <p:cNvPr id="12" name="Imagen 11" descr="familia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25" y="4388835"/>
            <a:ext cx="1480086" cy="394164"/>
          </a:xfrm>
          <a:prstGeom prst="rect">
            <a:avLst/>
          </a:prstGeom>
        </p:spPr>
      </p:pic>
      <p:sp>
        <p:nvSpPr>
          <p:cNvPr id="47" name="CuadroTexto 46"/>
          <p:cNvSpPr txBox="1"/>
          <p:nvPr/>
        </p:nvSpPr>
        <p:spPr>
          <a:xfrm>
            <a:off x="257412" y="157024"/>
            <a:ext cx="3486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/>
            <a:r>
              <a:rPr lang="es-ES" sz="1100" dirty="0">
                <a:solidFill>
                  <a:srgbClr val="FFFFFF">
                    <a:lumMod val="50000"/>
                  </a:srgbClr>
                </a:solidFill>
                <a:cs typeface="Calibri"/>
              </a:rPr>
              <a:t>NUESTRA OBLIGACIÓN ES CUIDARNOS SIEMPRE DEL</a:t>
            </a:r>
          </a:p>
        </p:txBody>
      </p:sp>
      <p:pic>
        <p:nvPicPr>
          <p:cNvPr id="51" name="Imagen 50" descr="Captura de pantalla 2020-03-18 a la(s) 20.23.30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089" y="420165"/>
            <a:ext cx="3348453" cy="510654"/>
          </a:xfrm>
          <a:prstGeom prst="rect">
            <a:avLst/>
          </a:prstGeom>
        </p:spPr>
      </p:pic>
      <p:pic>
        <p:nvPicPr>
          <p:cNvPr id="53" name="4 Imagen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00" t="19430" r="7106" b="39034"/>
          <a:stretch/>
        </p:blipFill>
        <p:spPr>
          <a:xfrm>
            <a:off x="7054471" y="4100565"/>
            <a:ext cx="1089227" cy="746861"/>
          </a:xfrm>
          <a:prstGeom prst="rect">
            <a:avLst/>
          </a:prstGeom>
        </p:spPr>
      </p:pic>
      <p:sp>
        <p:nvSpPr>
          <p:cNvPr id="56" name="CuadroTexto 55"/>
          <p:cNvSpPr txBox="1"/>
          <p:nvPr/>
        </p:nvSpPr>
        <p:spPr>
          <a:xfrm>
            <a:off x="5491425" y="4849737"/>
            <a:ext cx="348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s-ES" sz="1000" b="1" dirty="0">
                <a:solidFill>
                  <a:srgbClr val="FFFFFF"/>
                </a:solidFill>
                <a:latin typeface="Avenir Book"/>
                <a:cs typeface="Avenir Book"/>
              </a:rPr>
              <a:t>DIRECCIÓN DE COMUNICACIONES</a:t>
            </a:r>
          </a:p>
        </p:txBody>
      </p:sp>
      <p:pic>
        <p:nvPicPr>
          <p:cNvPr id="57" name="Imagen 56" descr="andina_blanco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63" y="4475454"/>
            <a:ext cx="885332" cy="319469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5940381" y="1673906"/>
            <a:ext cx="3174947" cy="2500296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s-CL" b="1" dirty="0">
                <a:solidFill>
                  <a:srgbClr val="000000"/>
                </a:solidFill>
              </a:rPr>
              <a:t>TEN PRESENTE</a:t>
            </a:r>
          </a:p>
          <a:p>
            <a:pPr defTabSz="685800"/>
            <a:r>
              <a:rPr lang="es-CL" dirty="0">
                <a:solidFill>
                  <a:srgbClr val="000000"/>
                </a:solidFill>
              </a:rPr>
              <a:t>Cuando viajes es </a:t>
            </a:r>
            <a:r>
              <a:rPr lang="es-CL" b="1" dirty="0">
                <a:solidFill>
                  <a:srgbClr val="000000"/>
                </a:solidFill>
              </a:rPr>
              <a:t>OBLIGATORIO</a:t>
            </a:r>
            <a:r>
              <a:rPr lang="es-CL" dirty="0">
                <a:solidFill>
                  <a:srgbClr val="000000"/>
                </a:solidFill>
              </a:rPr>
              <a:t> portar: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000000"/>
                </a:solidFill>
              </a:rPr>
              <a:t>Pasaporte sanitario </a:t>
            </a:r>
            <a:r>
              <a:rPr lang="es-CL" dirty="0">
                <a:solidFill>
                  <a:srgbClr val="000000"/>
                </a:solidFill>
              </a:rPr>
              <a:t>en tu celular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000000"/>
                </a:solidFill>
              </a:rPr>
              <a:t>Carnet de identidad</a:t>
            </a:r>
            <a:r>
              <a:rPr lang="es-CL" dirty="0">
                <a:solidFill>
                  <a:srgbClr val="000000"/>
                </a:solidFill>
              </a:rPr>
              <a:t>.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000000"/>
                </a:solidFill>
              </a:rPr>
              <a:t>Credencial divisional </a:t>
            </a:r>
            <a:r>
              <a:rPr lang="es-CL" dirty="0">
                <a:solidFill>
                  <a:srgbClr val="000000"/>
                </a:solidFill>
              </a:rPr>
              <a:t>cuando tus traslados sean por trabajo.</a:t>
            </a:r>
          </a:p>
        </p:txBody>
      </p:sp>
    </p:spTree>
    <p:extLst>
      <p:ext uri="{BB962C8B-B14F-4D97-AF65-F5344CB8AC3E}">
        <p14:creationId xmlns:p14="http://schemas.microsoft.com/office/powerpoint/2010/main" val="26098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>
            <a:off x="4226928" y="1287750"/>
            <a:ext cx="1520546" cy="1701899"/>
          </a:xfrm>
          <a:prstGeom prst="rect">
            <a:avLst/>
          </a:prstGeom>
          <a:noFill/>
          <a:ln>
            <a:solidFill>
              <a:srgbClr val="0072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73" name="Elipse 72"/>
          <p:cNvSpPr/>
          <p:nvPr/>
        </p:nvSpPr>
        <p:spPr>
          <a:xfrm>
            <a:off x="4070414" y="1179087"/>
            <a:ext cx="481746" cy="48174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75" name="Redondear rectángulo de esquina sencilla 74"/>
          <p:cNvSpPr/>
          <p:nvPr/>
        </p:nvSpPr>
        <p:spPr>
          <a:xfrm rot="10800000">
            <a:off x="2438522" y="1287750"/>
            <a:ext cx="1498475" cy="1701900"/>
          </a:xfrm>
          <a:prstGeom prst="round1Rect">
            <a:avLst/>
          </a:prstGeom>
          <a:noFill/>
          <a:ln>
            <a:solidFill>
              <a:srgbClr val="0072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72" name="Elipse 71"/>
          <p:cNvSpPr/>
          <p:nvPr/>
        </p:nvSpPr>
        <p:spPr>
          <a:xfrm>
            <a:off x="2302833" y="1173158"/>
            <a:ext cx="481746" cy="48174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0" name="Redondear rectángulo de esquina sencilla 39"/>
          <p:cNvSpPr/>
          <p:nvPr/>
        </p:nvSpPr>
        <p:spPr>
          <a:xfrm rot="10800000">
            <a:off x="3936999" y="87732"/>
            <a:ext cx="5206995" cy="854517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4152433" y="171422"/>
            <a:ext cx="654328" cy="654328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4113614" y="171705"/>
            <a:ext cx="744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FFFFF"/>
                </a:solidFill>
              </a:rPr>
              <a:t>31</a:t>
            </a:r>
            <a:endParaRPr lang="es-ES" sz="3200" b="1" dirty="0">
              <a:solidFill>
                <a:srgbClr val="FFFFFF"/>
              </a:solidFill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257411" y="157023"/>
            <a:ext cx="3486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s-ES" sz="1100" dirty="0">
                <a:solidFill>
                  <a:srgbClr val="FFFFFF">
                    <a:lumMod val="50000"/>
                  </a:srgbClr>
                </a:solidFill>
                <a:cs typeface="Calibri"/>
              </a:rPr>
              <a:t>NUESTRA OBLIGACIÓN ES CUIDARNOS SIEMPRE DEL</a:t>
            </a:r>
          </a:p>
        </p:txBody>
      </p:sp>
      <p:sp>
        <p:nvSpPr>
          <p:cNvPr id="60" name="Rectángulo 59"/>
          <p:cNvSpPr/>
          <p:nvPr/>
        </p:nvSpPr>
        <p:spPr>
          <a:xfrm>
            <a:off x="1" y="4689496"/>
            <a:ext cx="9147742" cy="420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61" name="Redondear rectángulo de esquina sencilla 60"/>
          <p:cNvSpPr/>
          <p:nvPr/>
        </p:nvSpPr>
        <p:spPr>
          <a:xfrm rot="10800000">
            <a:off x="227378" y="4205948"/>
            <a:ext cx="8929071" cy="884259"/>
          </a:xfrm>
          <a:prstGeom prst="round1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585343" y="4252285"/>
            <a:ext cx="4586283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b="1" dirty="0" smtClean="0">
                <a:solidFill>
                  <a:srgbClr val="FFFFFF"/>
                </a:solidFill>
                <a:cs typeface="Calibri"/>
              </a:rPr>
              <a:t>Hazlo por </a:t>
            </a:r>
            <a:r>
              <a:rPr lang="es-ES" sz="2400" b="1" dirty="0" err="1" smtClean="0">
                <a:solidFill>
                  <a:srgbClr val="FFFFFF"/>
                </a:solidFill>
                <a:cs typeface="Calibri"/>
              </a:rPr>
              <a:t>tí</a:t>
            </a:r>
            <a:r>
              <a:rPr lang="es-ES" sz="2400" b="1" dirty="0" smtClean="0">
                <a:solidFill>
                  <a:srgbClr val="FFFFFF"/>
                </a:solidFill>
                <a:cs typeface="Calibri"/>
              </a:rPr>
              <a:t>, por tu familia y </a:t>
            </a:r>
          </a:p>
          <a:p>
            <a:pPr>
              <a:lnSpc>
                <a:spcPct val="90000"/>
              </a:lnSpc>
            </a:pPr>
            <a:r>
              <a:rPr lang="es-ES" sz="2400" b="1" dirty="0" smtClean="0">
                <a:solidFill>
                  <a:srgbClr val="FFFFFF"/>
                </a:solidFill>
                <a:cs typeface="Calibri"/>
              </a:rPr>
              <a:t>por tus </a:t>
            </a:r>
            <a:r>
              <a:rPr lang="es-ES" sz="2400" b="1" dirty="0" err="1" smtClean="0">
                <a:solidFill>
                  <a:srgbClr val="FFFFFF"/>
                </a:solidFill>
                <a:cs typeface="Calibri"/>
              </a:rPr>
              <a:t>compañer@s</a:t>
            </a:r>
            <a:endParaRPr lang="es-ES" sz="2400" b="1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64" name="4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00" t="19430" r="7106" b="39034"/>
          <a:stretch/>
        </p:blipFill>
        <p:spPr>
          <a:xfrm>
            <a:off x="7054470" y="4100564"/>
            <a:ext cx="1089227" cy="746861"/>
          </a:xfrm>
          <a:prstGeom prst="rect">
            <a:avLst/>
          </a:prstGeom>
        </p:spPr>
      </p:pic>
      <p:sp>
        <p:nvSpPr>
          <p:cNvPr id="65" name="CuadroTexto 64"/>
          <p:cNvSpPr txBox="1"/>
          <p:nvPr/>
        </p:nvSpPr>
        <p:spPr>
          <a:xfrm>
            <a:off x="5491425" y="4849737"/>
            <a:ext cx="348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rgbClr val="FFFFFF"/>
                </a:solidFill>
                <a:latin typeface="Avenir Book"/>
                <a:cs typeface="Avenir Book"/>
              </a:rPr>
              <a:t>DIRECCIÓN DE COMUNICACIONES</a:t>
            </a:r>
            <a:endParaRPr lang="es-ES" sz="1000" b="1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pic>
        <p:nvPicPr>
          <p:cNvPr id="66" name="Imagen 65" descr="andina_blanco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63" y="4475453"/>
            <a:ext cx="885332" cy="319469"/>
          </a:xfrm>
          <a:prstGeom prst="rect">
            <a:avLst/>
          </a:prstGeom>
        </p:spPr>
      </p:pic>
      <p:sp>
        <p:nvSpPr>
          <p:cNvPr id="68" name="CuadroTexto 67"/>
          <p:cNvSpPr txBox="1"/>
          <p:nvPr/>
        </p:nvSpPr>
        <p:spPr>
          <a:xfrm>
            <a:off x="4966817" y="119623"/>
            <a:ext cx="4177722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FFFFFF"/>
                </a:solidFill>
                <a:cs typeface="Avenir Book"/>
              </a:rPr>
              <a:t>Para circular por zonas </a:t>
            </a:r>
          </a:p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FFFFFF"/>
                </a:solidFill>
                <a:cs typeface="Avenir Book"/>
              </a:rPr>
              <a:t>en cuarentena</a:t>
            </a:r>
            <a:endParaRPr lang="es-ES" sz="2800" b="1" dirty="0">
              <a:solidFill>
                <a:srgbClr val="FFFFFF"/>
              </a:solidFill>
              <a:cs typeface="Avenir Book"/>
            </a:endParaRPr>
          </a:p>
        </p:txBody>
      </p:sp>
      <p:pic>
        <p:nvPicPr>
          <p:cNvPr id="4" name="Imagen 3" descr="1_gráfica_coronavir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7" y="437821"/>
            <a:ext cx="3362780" cy="362943"/>
          </a:xfrm>
          <a:prstGeom prst="rect">
            <a:avLst/>
          </a:prstGeom>
        </p:spPr>
      </p:pic>
      <p:pic>
        <p:nvPicPr>
          <p:cNvPr id="47" name="Imagen 46" descr="familia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25" y="4388835"/>
            <a:ext cx="1480086" cy="394164"/>
          </a:xfrm>
          <a:prstGeom prst="rect">
            <a:avLst/>
          </a:prstGeom>
        </p:spPr>
      </p:pic>
      <p:sp>
        <p:nvSpPr>
          <p:cNvPr id="48" name="CuadroTexto 47"/>
          <p:cNvSpPr txBox="1"/>
          <p:nvPr/>
        </p:nvSpPr>
        <p:spPr>
          <a:xfrm>
            <a:off x="180038" y="1302915"/>
            <a:ext cx="1947238" cy="159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ES" sz="4000" b="1" dirty="0" smtClean="0">
                <a:solidFill>
                  <a:srgbClr val="36424A"/>
                </a:solidFill>
                <a:cs typeface="Avenir Book"/>
              </a:rPr>
              <a:t>Debes </a:t>
            </a:r>
          </a:p>
          <a:p>
            <a:pPr algn="r">
              <a:lnSpc>
                <a:spcPct val="80000"/>
              </a:lnSpc>
            </a:pPr>
            <a:r>
              <a:rPr lang="es-ES" sz="4000" b="1" dirty="0" smtClean="0">
                <a:solidFill>
                  <a:srgbClr val="36424A"/>
                </a:solidFill>
                <a:cs typeface="Avenir Book"/>
              </a:rPr>
              <a:t>portar siempre</a:t>
            </a:r>
            <a:endParaRPr lang="es-ES" sz="4000" b="1" dirty="0">
              <a:solidFill>
                <a:srgbClr val="36424A"/>
              </a:solidFill>
              <a:cs typeface="Avenir Book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2806468" y="1310566"/>
            <a:ext cx="119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smtClean="0">
                <a:solidFill>
                  <a:srgbClr val="36424A"/>
                </a:solidFill>
                <a:latin typeface="Avenir Book"/>
                <a:cs typeface="Avenir Book"/>
              </a:rPr>
              <a:t>TU CÉDULA </a:t>
            </a:r>
          </a:p>
          <a:p>
            <a:r>
              <a:rPr lang="es-ES" sz="1000" b="1" dirty="0" smtClean="0">
                <a:solidFill>
                  <a:srgbClr val="36424A"/>
                </a:solidFill>
                <a:latin typeface="Avenir Book"/>
                <a:cs typeface="Avenir Book"/>
              </a:rPr>
              <a:t>DE IDENTIDAD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2328350" y="1137613"/>
            <a:ext cx="45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endParaRPr lang="es-ES" sz="2800" b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4573545" y="1301246"/>
            <a:ext cx="117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smtClean="0">
                <a:solidFill>
                  <a:srgbClr val="36424A"/>
                </a:solidFill>
                <a:latin typeface="Avenir Book"/>
                <a:cs typeface="Avenir Book"/>
              </a:rPr>
              <a:t>TU CREDENCIAL DE ANDINA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4093117" y="1138601"/>
            <a:ext cx="45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endParaRPr lang="es-ES" sz="2800" b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pic>
        <p:nvPicPr>
          <p:cNvPr id="69" name="Imagen 68" descr="credencial_acreditado_propi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747" y="1622397"/>
            <a:ext cx="800378" cy="1269563"/>
          </a:xfrm>
          <a:prstGeom prst="rect">
            <a:avLst/>
          </a:prstGeom>
          <a:ln>
            <a:noFill/>
          </a:ln>
        </p:spPr>
      </p:pic>
      <p:grpSp>
        <p:nvGrpSpPr>
          <p:cNvPr id="16" name="Agrupar 15"/>
          <p:cNvGrpSpPr/>
          <p:nvPr/>
        </p:nvGrpSpPr>
        <p:grpSpPr>
          <a:xfrm>
            <a:off x="2512728" y="1872672"/>
            <a:ext cx="1359627" cy="868650"/>
            <a:chOff x="2659608" y="2036286"/>
            <a:chExt cx="1537190" cy="982093"/>
          </a:xfrm>
        </p:grpSpPr>
        <p:pic>
          <p:nvPicPr>
            <p:cNvPr id="15" name="Imagen 14" descr="Captura de pantalla 2020-05-15 a la(s) 14.24.1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08" y="2036286"/>
              <a:ext cx="1537190" cy="982093"/>
            </a:xfrm>
            <a:prstGeom prst="rect">
              <a:avLst/>
            </a:prstGeom>
          </p:spPr>
        </p:pic>
        <p:pic>
          <p:nvPicPr>
            <p:cNvPr id="70" name="Imagen 69" descr="credencial_acreditado_propio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19" t="27950" r="23438" b="40822"/>
            <a:stretch/>
          </p:blipFill>
          <p:spPr>
            <a:xfrm>
              <a:off x="2733676" y="2268520"/>
              <a:ext cx="431800" cy="550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Imagen 70" descr="credencial_acreditado_propio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19" t="27950" r="23438" b="40822"/>
            <a:stretch/>
          </p:blipFill>
          <p:spPr>
            <a:xfrm>
              <a:off x="3904389" y="2414570"/>
              <a:ext cx="158046" cy="20163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8" name="Redondear rectángulo de esquina sencilla 77"/>
          <p:cNvSpPr/>
          <p:nvPr/>
        </p:nvSpPr>
        <p:spPr>
          <a:xfrm rot="10800000">
            <a:off x="227375" y="3342539"/>
            <a:ext cx="8745817" cy="748592"/>
          </a:xfrm>
          <a:prstGeom prst="round1Rect">
            <a:avLst/>
          </a:prstGeom>
          <a:solidFill>
            <a:srgbClr val="00727F"/>
          </a:solidFill>
          <a:ln>
            <a:solidFill>
              <a:srgbClr val="0072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79" name="CuadroTexto 78"/>
          <p:cNvSpPr txBox="1"/>
          <p:nvPr/>
        </p:nvSpPr>
        <p:spPr>
          <a:xfrm>
            <a:off x="349660" y="3476438"/>
            <a:ext cx="1953173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FFFFFF"/>
                </a:solidFill>
                <a:cs typeface="Avenir Book"/>
              </a:rPr>
              <a:t>RECUERDA</a:t>
            </a:r>
            <a:endParaRPr lang="es-ES" sz="2800" b="1" dirty="0">
              <a:solidFill>
                <a:srgbClr val="FFFFFF"/>
              </a:solidFill>
              <a:cs typeface="Avenir Book"/>
            </a:endParaRPr>
          </a:p>
        </p:txBody>
      </p:sp>
      <p:sp>
        <p:nvSpPr>
          <p:cNvPr id="80" name="CuadroTexto 79"/>
          <p:cNvSpPr txBox="1"/>
          <p:nvPr/>
        </p:nvSpPr>
        <p:spPr>
          <a:xfrm>
            <a:off x="2383572" y="3369728"/>
            <a:ext cx="423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FFFFFF"/>
                </a:solidFill>
                <a:latin typeface="Avenir Book"/>
                <a:cs typeface="Avenir Book"/>
              </a:rPr>
              <a:t>EN LAS ADUANAS SANITARIAS, DEBES ADEMÁS PRESENTAR TU PASAPORTE SANITARIO.</a:t>
            </a:r>
          </a:p>
        </p:txBody>
      </p:sp>
      <p:sp>
        <p:nvSpPr>
          <p:cNvPr id="81" name="CuadroTexto 80"/>
          <p:cNvSpPr txBox="1"/>
          <p:nvPr/>
        </p:nvSpPr>
        <p:spPr>
          <a:xfrm>
            <a:off x="6713975" y="3403135"/>
            <a:ext cx="1953173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b="1" dirty="0" smtClean="0">
                <a:solidFill>
                  <a:srgbClr val="FFFFFF"/>
                </a:solidFill>
                <a:cs typeface="Avenir Book"/>
              </a:rPr>
              <a:t>obtenlo en</a:t>
            </a:r>
          </a:p>
          <a:p>
            <a:pPr algn="ctr">
              <a:lnSpc>
                <a:spcPct val="80000"/>
              </a:lnSpc>
            </a:pPr>
            <a:r>
              <a:rPr lang="es-ES" sz="2800" b="1" dirty="0" smtClean="0">
                <a:solidFill>
                  <a:srgbClr val="FFFFFF"/>
                </a:solidFill>
                <a:cs typeface="Avenir Book"/>
              </a:rPr>
              <a:t>www.c19.cl</a:t>
            </a:r>
            <a:endParaRPr lang="es-ES" sz="2800" b="1" dirty="0">
              <a:solidFill>
                <a:srgbClr val="FFFFFF"/>
              </a:solidFill>
              <a:cs typeface="Avenir Book"/>
            </a:endParaRPr>
          </a:p>
        </p:txBody>
      </p:sp>
      <p:sp>
        <p:nvSpPr>
          <p:cNvPr id="45" name="Redondear rectángulo de esquina sencilla 44"/>
          <p:cNvSpPr/>
          <p:nvPr/>
        </p:nvSpPr>
        <p:spPr>
          <a:xfrm rot="10800000">
            <a:off x="6080459" y="1287749"/>
            <a:ext cx="2892732" cy="1701900"/>
          </a:xfrm>
          <a:prstGeom prst="round1Rect">
            <a:avLst/>
          </a:prstGeom>
          <a:noFill/>
          <a:ln>
            <a:solidFill>
              <a:srgbClr val="0072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6448406" y="1310565"/>
            <a:ext cx="2524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smtClean="0">
                <a:solidFill>
                  <a:srgbClr val="36424A"/>
                </a:solidFill>
                <a:latin typeface="Avenir Book"/>
                <a:cs typeface="Avenir Book"/>
              </a:rPr>
              <a:t>RESOLUCIÓN EXENTA </a:t>
            </a:r>
            <a:r>
              <a:rPr lang="es-ES" sz="1000" b="1" dirty="0" smtClean="0">
                <a:solidFill>
                  <a:srgbClr val="36424A"/>
                </a:solidFill>
                <a:latin typeface="Avenir Book"/>
                <a:cs typeface="Avenir Book"/>
              </a:rPr>
              <a:t>Nº 1967 DEL MINISTERIO DEL INTERIOR</a:t>
            </a:r>
          </a:p>
        </p:txBody>
      </p:sp>
      <p:sp>
        <p:nvSpPr>
          <p:cNvPr id="55" name="Elipse 54"/>
          <p:cNvSpPr/>
          <p:nvPr/>
        </p:nvSpPr>
        <p:spPr>
          <a:xfrm>
            <a:off x="5905818" y="1208703"/>
            <a:ext cx="481746" cy="48174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5931335" y="1173158"/>
            <a:ext cx="45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endParaRPr lang="es-ES" sz="2800" b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59" name="CuadroTexto 58"/>
          <p:cNvSpPr txBox="1"/>
          <p:nvPr/>
        </p:nvSpPr>
        <p:spPr>
          <a:xfrm>
            <a:off x="6142363" y="1698447"/>
            <a:ext cx="269694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36424A"/>
                </a:solidFill>
                <a:cs typeface="Avenir Book"/>
              </a:rPr>
              <a:t>INDICA EXPRESAMENTE</a:t>
            </a:r>
          </a:p>
          <a:p>
            <a:r>
              <a:rPr lang="es-ES" sz="1100" dirty="0" smtClean="0">
                <a:solidFill>
                  <a:srgbClr val="36424A"/>
                </a:solidFill>
                <a:latin typeface="Avenir Book"/>
                <a:cs typeface="Avenir Book"/>
              </a:rPr>
              <a:t>“Autorícese el desplazamiento a través de comunas declaradas en cuarentena, o bien desde o hacia alguna de ellas, a personas que prestan servicios en CODELCO División Andina”.</a:t>
            </a:r>
          </a:p>
        </p:txBody>
      </p:sp>
      <p:sp>
        <p:nvSpPr>
          <p:cNvPr id="63" name="Redondear rectángulo de esquina sencilla 62"/>
          <p:cNvSpPr/>
          <p:nvPr/>
        </p:nvSpPr>
        <p:spPr>
          <a:xfrm rot="10800000">
            <a:off x="7068881" y="2820587"/>
            <a:ext cx="1832624" cy="374296"/>
          </a:xfrm>
          <a:prstGeom prst="round1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67" name="CuadroTexto 66"/>
          <p:cNvSpPr txBox="1"/>
          <p:nvPr/>
        </p:nvSpPr>
        <p:spPr>
          <a:xfrm>
            <a:off x="7068881" y="2823411"/>
            <a:ext cx="1847035" cy="3488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2000" b="1" dirty="0" smtClean="0">
                <a:solidFill>
                  <a:srgbClr val="FFFFFF"/>
                </a:solidFill>
                <a:cs typeface="Avenir Book"/>
              </a:rPr>
              <a:t>ver documento</a:t>
            </a:r>
            <a:endParaRPr lang="es-ES" sz="2000" b="1" dirty="0">
              <a:solidFill>
                <a:srgbClr val="FFFFFF"/>
              </a:solidFill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19764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Agrupar 24"/>
          <p:cNvGrpSpPr/>
          <p:nvPr/>
        </p:nvGrpSpPr>
        <p:grpSpPr>
          <a:xfrm>
            <a:off x="5440964" y="1364991"/>
            <a:ext cx="3703037" cy="3341886"/>
            <a:chOff x="5039361" y="2600960"/>
            <a:chExt cx="4104640" cy="1988907"/>
          </a:xfrm>
          <a:solidFill>
            <a:srgbClr val="800000"/>
          </a:solidFill>
        </p:grpSpPr>
        <p:sp>
          <p:nvSpPr>
            <p:cNvPr id="26" name="Redondear rectángulo de esquina diagonal 25"/>
            <p:cNvSpPr/>
            <p:nvPr/>
          </p:nvSpPr>
          <p:spPr>
            <a:xfrm rot="16200000">
              <a:off x="6457907" y="1903772"/>
              <a:ext cx="1267550" cy="4104639"/>
            </a:xfrm>
            <a:prstGeom prst="round2Diag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5039361" y="2600960"/>
              <a:ext cx="4104637" cy="112776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s-ES">
                <a:solidFill>
                  <a:srgbClr val="FFFFFF"/>
                </a:solidFill>
              </a:endParaRPr>
            </a:p>
          </p:txBody>
        </p:sp>
      </p:grpSp>
      <p:pic>
        <p:nvPicPr>
          <p:cNvPr id="21" name="Imagen 20" descr="Captura de pantalla 2020-03-18 a la(s) 20.23.3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52" y="479540"/>
            <a:ext cx="4323178" cy="659304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276449" y="181437"/>
            <a:ext cx="400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/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25519" y="4855780"/>
            <a:ext cx="2680138" cy="178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CL" sz="1100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23978562-B126-4E8C-9385-3F183A7773DF}"/>
              </a:ext>
            </a:extLst>
          </p:cNvPr>
          <p:cNvSpPr/>
          <p:nvPr/>
        </p:nvSpPr>
        <p:spPr>
          <a:xfrm>
            <a:off x="6723520" y="3388759"/>
            <a:ext cx="24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" defTabSz="685783"/>
            <a:r>
              <a:rPr lang="es-CL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El envase individual </a:t>
            </a:r>
            <a:r>
              <a:rPr lang="es-CL" b="1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es sólo para uso en faena. Guárdalo, </a:t>
            </a:r>
            <a:r>
              <a:rPr lang="es-CL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 recargará en tu próximo ciclo.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2033848E-4A1B-4FDD-93E3-809E8A8C337A}"/>
              </a:ext>
            </a:extLst>
          </p:cNvPr>
          <p:cNvSpPr/>
          <p:nvPr/>
        </p:nvSpPr>
        <p:spPr>
          <a:xfrm>
            <a:off x="111575" y="3187003"/>
            <a:ext cx="2401912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 algn="ctr" defTabSz="685783"/>
            <a:r>
              <a:rPr lang="es-CL" dirty="0">
                <a:solidFill>
                  <a:srgbClr val="333333"/>
                </a:solidFill>
                <a:cs typeface="Calibri" panose="020F0502020204030204" pitchFamily="34" charset="0"/>
              </a:rPr>
              <a:t>La </a:t>
            </a:r>
            <a:r>
              <a:rPr lang="es-CL" b="1" dirty="0">
                <a:solidFill>
                  <a:srgbClr val="000000"/>
                </a:solidFill>
                <a:cs typeface="Calibri" panose="020F0502020204030204" pitchFamily="34" charset="0"/>
              </a:rPr>
              <a:t>MEJOR MEDIDA</a:t>
            </a:r>
            <a:r>
              <a:rPr lang="es-CL" b="1" dirty="0">
                <a:solidFill>
                  <a:srgbClr val="0098AA"/>
                </a:solidFill>
                <a:cs typeface="Calibri" panose="020F0502020204030204" pitchFamily="34" charset="0"/>
              </a:rPr>
              <a:t> </a:t>
            </a:r>
            <a:r>
              <a:rPr lang="es-CL" dirty="0">
                <a:solidFill>
                  <a:srgbClr val="000000"/>
                </a:solidFill>
                <a:cs typeface="Calibri" panose="020F0502020204030204" pitchFamily="34" charset="0"/>
              </a:rPr>
              <a:t>para prevenir el contagio es </a:t>
            </a:r>
            <a:r>
              <a:rPr lang="es-CL" dirty="0">
                <a:solidFill>
                  <a:srgbClr val="333333"/>
                </a:solidFill>
                <a:cs typeface="Calibri" panose="020F0502020204030204" pitchFamily="34" charset="0"/>
              </a:rPr>
              <a:t>el </a:t>
            </a:r>
            <a:r>
              <a:rPr lang="es-CL" b="1" dirty="0">
                <a:solidFill>
                  <a:srgbClr val="000000"/>
                </a:solidFill>
                <a:cs typeface="Calibri" panose="020F0502020204030204" pitchFamily="34" charset="0"/>
              </a:rPr>
              <a:t>LAVADO DE MANOS con agua y jabón</a:t>
            </a:r>
            <a:r>
              <a:rPr lang="es-CL" b="1" dirty="0">
                <a:solidFill>
                  <a:srgbClr val="0098AA"/>
                </a:solidFill>
                <a:cs typeface="Calibri" panose="020F0502020204030204" pitchFamily="34" charset="0"/>
              </a:rPr>
              <a:t> </a:t>
            </a:r>
            <a:r>
              <a:rPr lang="es-CL" dirty="0">
                <a:solidFill>
                  <a:srgbClr val="333333"/>
                </a:solidFill>
                <a:cs typeface="Calibri" panose="020F0502020204030204" pitchFamily="34" charset="0"/>
              </a:rPr>
              <a:t>por 20 segundos.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E40B2636-F34B-4DF3-BFB4-63362AB39175}"/>
              </a:ext>
            </a:extLst>
          </p:cNvPr>
          <p:cNvSpPr/>
          <p:nvPr/>
        </p:nvSpPr>
        <p:spPr>
          <a:xfrm>
            <a:off x="5529414" y="1340167"/>
            <a:ext cx="3294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/>
            <a:r>
              <a:rPr lang="es-MX" sz="2000" dirty="0">
                <a:solidFill>
                  <a:srgbClr val="FFFFFF"/>
                </a:solidFill>
                <a:cs typeface="Calibri" panose="020F0502020204030204" pitchFamily="34" charset="0"/>
              </a:rPr>
              <a:t>El </a:t>
            </a:r>
            <a:r>
              <a:rPr lang="es-MX" sz="2000" b="1" dirty="0">
                <a:solidFill>
                  <a:srgbClr val="FFFFFF"/>
                </a:solidFill>
                <a:cs typeface="Calibri" panose="020F0502020204030204" pitchFamily="34" charset="0"/>
              </a:rPr>
              <a:t>alcohol gel NO REEMPLAZA </a:t>
            </a:r>
            <a:r>
              <a:rPr lang="es-MX" sz="2000" dirty="0">
                <a:solidFill>
                  <a:srgbClr val="FFFFFF"/>
                </a:solidFill>
                <a:cs typeface="Calibri" panose="020F0502020204030204" pitchFamily="34" charset="0"/>
              </a:rPr>
              <a:t>el lavado de manos</a:t>
            </a:r>
            <a:endParaRPr lang="es-MX" sz="2000" dirty="0">
              <a:solidFill>
                <a:srgbClr val="FFFFFF"/>
              </a:solidFill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4607469" y="160658"/>
            <a:ext cx="4536536" cy="978187"/>
            <a:chOff x="200351" y="1198880"/>
            <a:chExt cx="8943650" cy="1287867"/>
          </a:xfrm>
          <a:solidFill>
            <a:srgbClr val="800000"/>
          </a:solidFill>
        </p:grpSpPr>
        <p:sp>
          <p:nvSpPr>
            <p:cNvPr id="14" name="Redondear rectángulo de esquina diagonal 13"/>
            <p:cNvSpPr/>
            <p:nvPr/>
          </p:nvSpPr>
          <p:spPr>
            <a:xfrm rot="16200000">
              <a:off x="4038403" y="-2618852"/>
              <a:ext cx="1267550" cy="8943647"/>
            </a:xfrm>
            <a:prstGeom prst="round2Diag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200351" y="1198880"/>
              <a:ext cx="8943642" cy="7416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5634045" y="201361"/>
            <a:ext cx="3593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2800" b="1" dirty="0">
                <a:solidFill>
                  <a:srgbClr val="FFFFFF"/>
                </a:solidFill>
                <a:cs typeface="Calibri"/>
              </a:rPr>
              <a:t>LO MÁS IMPORTANTE, LAVADO DE MANOS</a:t>
            </a:r>
          </a:p>
        </p:txBody>
      </p:sp>
      <p:sp>
        <p:nvSpPr>
          <p:cNvPr id="17" name="Elipse 16"/>
          <p:cNvSpPr/>
          <p:nvPr/>
        </p:nvSpPr>
        <p:spPr>
          <a:xfrm>
            <a:off x="4797943" y="255177"/>
            <a:ext cx="747655" cy="747655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801098" y="224264"/>
            <a:ext cx="74450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s-ES" sz="4950" b="1" dirty="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6" name="Elipse 5"/>
          <p:cNvSpPr/>
          <p:nvPr/>
        </p:nvSpPr>
        <p:spPr>
          <a:xfrm>
            <a:off x="429092" y="1326605"/>
            <a:ext cx="1760479" cy="1760479"/>
          </a:xfrm>
          <a:prstGeom prst="ellipse">
            <a:avLst/>
          </a:prstGeom>
          <a:solidFill>
            <a:srgbClr val="800000"/>
          </a:solidFill>
          <a:ln w="38100" cmpd="sng">
            <a:solidFill>
              <a:srgbClr val="1B2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srgbClr val="FFFFFF"/>
              </a:solidFill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083" y="1364992"/>
            <a:ext cx="1323810" cy="1722092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23978562-B126-4E8C-9385-3F183A7773DF}"/>
              </a:ext>
            </a:extLst>
          </p:cNvPr>
          <p:cNvSpPr/>
          <p:nvPr/>
        </p:nvSpPr>
        <p:spPr>
          <a:xfrm>
            <a:off x="2618432" y="3187003"/>
            <a:ext cx="2612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" algn="ctr" defTabSz="685783"/>
            <a:r>
              <a:rPr lang="es-CL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Hemos instalado </a:t>
            </a:r>
            <a:r>
              <a:rPr lang="es-CL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MÁS LAVAMANOS </a:t>
            </a:r>
            <a:r>
              <a:rPr lang="es-CL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 Casino Saladillo y en Centralizado JM.</a:t>
            </a:r>
          </a:p>
        </p:txBody>
      </p:sp>
      <p:grpSp>
        <p:nvGrpSpPr>
          <p:cNvPr id="22" name="Agrupar 21"/>
          <p:cNvGrpSpPr/>
          <p:nvPr/>
        </p:nvGrpSpPr>
        <p:grpSpPr>
          <a:xfrm>
            <a:off x="5553738" y="2596196"/>
            <a:ext cx="1051577" cy="943701"/>
            <a:chOff x="5725001" y="2253277"/>
            <a:chExt cx="1051577" cy="943701"/>
          </a:xfrm>
        </p:grpSpPr>
        <p:pic>
          <p:nvPicPr>
            <p:cNvPr id="28" name="Imagen 27" descr="IMG-20200327-WA001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5001" y="2266437"/>
              <a:ext cx="1051577" cy="920566"/>
            </a:xfrm>
            <a:prstGeom prst="rect">
              <a:avLst/>
            </a:prstGeom>
          </p:spPr>
        </p:pic>
        <p:sp>
          <p:nvSpPr>
            <p:cNvPr id="31" name="Elipse 30"/>
            <p:cNvSpPr/>
            <p:nvPr/>
          </p:nvSpPr>
          <p:spPr>
            <a:xfrm>
              <a:off x="5741738" y="2253277"/>
              <a:ext cx="1014890" cy="943701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s-ES">
                <a:solidFill>
                  <a:srgbClr val="FFFFFF"/>
                </a:solidFill>
              </a:endParaRPr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5560781" y="3667329"/>
            <a:ext cx="1051577" cy="823439"/>
            <a:chOff x="5725000" y="3390028"/>
            <a:chExt cx="1051577" cy="750371"/>
          </a:xfrm>
        </p:grpSpPr>
        <p:pic>
          <p:nvPicPr>
            <p:cNvPr id="29" name="Imagen 28" descr="Sin títul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5000" y="3390028"/>
              <a:ext cx="1051577" cy="750371"/>
            </a:xfrm>
            <a:prstGeom prst="rect">
              <a:avLst/>
            </a:prstGeom>
          </p:spPr>
        </p:pic>
        <p:sp>
          <p:nvSpPr>
            <p:cNvPr id="32" name="Elipse 31"/>
            <p:cNvSpPr/>
            <p:nvPr/>
          </p:nvSpPr>
          <p:spPr>
            <a:xfrm>
              <a:off x="5741738" y="3390028"/>
              <a:ext cx="1014890" cy="750371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E40B2636-F34B-4DF3-BFB4-63362AB39175}"/>
              </a:ext>
            </a:extLst>
          </p:cNvPr>
          <p:cNvSpPr/>
          <p:nvPr/>
        </p:nvSpPr>
        <p:spPr>
          <a:xfrm>
            <a:off x="5545598" y="2018344"/>
            <a:ext cx="3434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/>
            <a:r>
              <a:rPr lang="es-MX" sz="1600" dirty="0">
                <a:solidFill>
                  <a:srgbClr val="FFFFFF"/>
                </a:solidFill>
                <a:latin typeface="Calibri Light"/>
                <a:cs typeface="Calibri Light"/>
              </a:rPr>
              <a:t>LAVA TUS MANOS CON JABÓN</a:t>
            </a:r>
            <a:r>
              <a:rPr lang="es-MX" sz="1600" b="1" dirty="0">
                <a:solidFill>
                  <a:srgbClr val="FFFFFF"/>
                </a:solidFill>
                <a:latin typeface="Calibri Light"/>
                <a:cs typeface="Calibri Light"/>
              </a:rPr>
              <a:t> CADA 3 APLICACIONES</a:t>
            </a:r>
            <a:r>
              <a:rPr lang="es-MX" sz="1600" dirty="0">
                <a:solidFill>
                  <a:srgbClr val="FFFFFF"/>
                </a:solidFill>
                <a:latin typeface="Calibri Light"/>
                <a:cs typeface="Calibri Light"/>
              </a:rPr>
              <a:t> DE ALCOHOL GEL.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23978562-B126-4E8C-9385-3F183A7773DF}"/>
              </a:ext>
            </a:extLst>
          </p:cNvPr>
          <p:cNvSpPr/>
          <p:nvPr/>
        </p:nvSpPr>
        <p:spPr>
          <a:xfrm>
            <a:off x="6734824" y="2644680"/>
            <a:ext cx="2234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" defTabSz="685783"/>
            <a:r>
              <a:rPr lang="es-CL" dirty="0">
                <a:solidFill>
                  <a:srgbClr val="FFFFFF"/>
                </a:solidFill>
                <a:cs typeface="Calibri" panose="020F0502020204030204" pitchFamily="34" charset="0"/>
              </a:rPr>
              <a:t>Usa el alcohol gel con </a:t>
            </a:r>
            <a:r>
              <a:rPr lang="es-CL" b="1" dirty="0">
                <a:solidFill>
                  <a:srgbClr val="FFFFFF"/>
                </a:solidFill>
                <a:cs typeface="Calibri" panose="020F0502020204030204" pitchFamily="34" charset="0"/>
              </a:rPr>
              <a:t>responsabilidad.</a:t>
            </a:r>
            <a:endParaRPr lang="es-CL" dirty="0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99" y="1468197"/>
            <a:ext cx="2230657" cy="16729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0439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dondear rectángulo de esquina sencilla 39"/>
          <p:cNvSpPr/>
          <p:nvPr/>
        </p:nvSpPr>
        <p:spPr>
          <a:xfrm rot="10800000">
            <a:off x="3936999" y="87732"/>
            <a:ext cx="5206995" cy="854517"/>
          </a:xfrm>
          <a:prstGeom prst="round1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4152433" y="171422"/>
            <a:ext cx="654328" cy="654328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4113614" y="152249"/>
            <a:ext cx="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FF0000"/>
                </a:solidFill>
              </a:rPr>
              <a:t>32</a:t>
            </a:r>
            <a:endParaRPr lang="es-ES" sz="4000" b="1" dirty="0">
              <a:solidFill>
                <a:srgbClr val="FF0000"/>
              </a:solidFill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257411" y="195504"/>
            <a:ext cx="3486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s-ES" sz="1100" dirty="0">
                <a:solidFill>
                  <a:srgbClr val="FFFFFF">
                    <a:lumMod val="50000"/>
                  </a:srgbClr>
                </a:solidFill>
                <a:cs typeface="Calibri"/>
              </a:rPr>
              <a:t>NUESTRA OBLIGACIÓN ES CUIDARNOS SIEMPRE DEL</a:t>
            </a:r>
          </a:p>
        </p:txBody>
      </p:sp>
      <p:sp>
        <p:nvSpPr>
          <p:cNvPr id="60" name="Rectángulo 59"/>
          <p:cNvSpPr/>
          <p:nvPr/>
        </p:nvSpPr>
        <p:spPr>
          <a:xfrm>
            <a:off x="1" y="4689496"/>
            <a:ext cx="9147742" cy="420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61" name="Redondear rectángulo de esquina sencilla 60"/>
          <p:cNvSpPr/>
          <p:nvPr/>
        </p:nvSpPr>
        <p:spPr>
          <a:xfrm rot="10800000">
            <a:off x="227378" y="4205948"/>
            <a:ext cx="8929071" cy="884259"/>
          </a:xfrm>
          <a:prstGeom prst="round1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257411" y="4252285"/>
            <a:ext cx="783045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b="1" dirty="0" smtClean="0">
                <a:solidFill>
                  <a:srgbClr val="FFFFFF"/>
                </a:solidFill>
                <a:cs typeface="Calibri"/>
              </a:rPr>
              <a:t>Hazlo por ti, por tu familia y </a:t>
            </a:r>
          </a:p>
          <a:p>
            <a:pPr>
              <a:lnSpc>
                <a:spcPct val="90000"/>
              </a:lnSpc>
            </a:pPr>
            <a:r>
              <a:rPr lang="es-ES" sz="2400" b="1" dirty="0" smtClean="0">
                <a:solidFill>
                  <a:srgbClr val="FFFFFF"/>
                </a:solidFill>
                <a:cs typeface="Calibri"/>
              </a:rPr>
              <a:t>por tus </a:t>
            </a:r>
            <a:r>
              <a:rPr lang="es-ES" sz="2400" b="1" dirty="0" err="1" smtClean="0">
                <a:solidFill>
                  <a:srgbClr val="FFFFFF"/>
                </a:solidFill>
                <a:cs typeface="Calibri"/>
              </a:rPr>
              <a:t>compañer@s</a:t>
            </a:r>
            <a:endParaRPr lang="es-ES" sz="2400" b="1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64" name="4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00" t="19430" r="7106" b="39034"/>
          <a:stretch/>
        </p:blipFill>
        <p:spPr>
          <a:xfrm>
            <a:off x="7054470" y="4100564"/>
            <a:ext cx="1089227" cy="746861"/>
          </a:xfrm>
          <a:prstGeom prst="rect">
            <a:avLst/>
          </a:prstGeom>
        </p:spPr>
      </p:pic>
      <p:sp>
        <p:nvSpPr>
          <p:cNvPr id="65" name="CuadroTexto 64"/>
          <p:cNvSpPr txBox="1"/>
          <p:nvPr/>
        </p:nvSpPr>
        <p:spPr>
          <a:xfrm>
            <a:off x="5491425" y="4849737"/>
            <a:ext cx="348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rgbClr val="FFFFFF"/>
                </a:solidFill>
                <a:cs typeface="Avenir Book"/>
              </a:rPr>
              <a:t>DIRECCIÓN DE COMUNICACIONES</a:t>
            </a:r>
            <a:endParaRPr lang="es-ES" sz="1000" b="1" dirty="0">
              <a:solidFill>
                <a:srgbClr val="FFFFFF"/>
              </a:solidFill>
              <a:cs typeface="Avenir Book"/>
            </a:endParaRPr>
          </a:p>
        </p:txBody>
      </p:sp>
      <p:pic>
        <p:nvPicPr>
          <p:cNvPr id="66" name="Imagen 65" descr="andina_blanco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63" y="4475453"/>
            <a:ext cx="885332" cy="319469"/>
          </a:xfrm>
          <a:prstGeom prst="rect">
            <a:avLst/>
          </a:prstGeom>
        </p:spPr>
      </p:pic>
      <p:sp>
        <p:nvSpPr>
          <p:cNvPr id="68" name="CuadroTexto 67"/>
          <p:cNvSpPr txBox="1"/>
          <p:nvPr/>
        </p:nvSpPr>
        <p:spPr>
          <a:xfrm>
            <a:off x="4915501" y="91810"/>
            <a:ext cx="4177722" cy="81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600" b="1" dirty="0" smtClean="0">
                <a:solidFill>
                  <a:srgbClr val="FFFFFF"/>
                </a:solidFill>
                <a:cs typeface="Avenir Book"/>
              </a:rPr>
              <a:t>Que el CORONAVIRUS se quede fuera de Andina</a:t>
            </a:r>
            <a:endParaRPr lang="es-ES" sz="2600" b="1" dirty="0">
              <a:solidFill>
                <a:srgbClr val="FFFFFF"/>
              </a:solidFill>
              <a:cs typeface="Avenir Book"/>
            </a:endParaRPr>
          </a:p>
        </p:txBody>
      </p:sp>
      <p:pic>
        <p:nvPicPr>
          <p:cNvPr id="47" name="Imagen 46" descr="familia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25" y="4388835"/>
            <a:ext cx="1480086" cy="394164"/>
          </a:xfrm>
          <a:prstGeom prst="rect">
            <a:avLst/>
          </a:prstGeom>
        </p:spPr>
      </p:pic>
      <p:pic>
        <p:nvPicPr>
          <p:cNvPr id="10" name="Imagen 9" descr="3_gráfica_coronaviru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5" y="463351"/>
            <a:ext cx="3418148" cy="368918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0" y="1132387"/>
            <a:ext cx="914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dirty="0" smtClean="0">
                <a:solidFill>
                  <a:srgbClr val="36424A">
                    <a:lumMod val="50000"/>
                  </a:srgbClr>
                </a:solidFill>
              </a:rPr>
              <a:t>No debes subir a faena cuando …</a:t>
            </a:r>
            <a:endParaRPr lang="es-ES" sz="4000" b="1" dirty="0">
              <a:solidFill>
                <a:srgbClr val="36424A">
                  <a:lumMod val="50000"/>
                </a:srgbClr>
              </a:solidFill>
            </a:endParaRPr>
          </a:p>
        </p:txBody>
      </p:sp>
      <p:pic>
        <p:nvPicPr>
          <p:cNvPr id="46" name="Imagen 45" descr="Captura de pantalla 2020-03-13 a la(s) 18.47.10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30" y="1688506"/>
            <a:ext cx="1151145" cy="1462690"/>
          </a:xfrm>
          <a:prstGeom prst="rect">
            <a:avLst/>
          </a:prstGeom>
        </p:spPr>
      </p:pic>
      <p:sp>
        <p:nvSpPr>
          <p:cNvPr id="48" name="CuadroTexto 30"/>
          <p:cNvSpPr txBox="1"/>
          <p:nvPr/>
        </p:nvSpPr>
        <p:spPr>
          <a:xfrm>
            <a:off x="1309375" y="1890235"/>
            <a:ext cx="3986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rgbClr val="000000"/>
                </a:solidFill>
                <a:cs typeface="Avenir Book"/>
              </a:rPr>
              <a:t>Tengas </a:t>
            </a:r>
            <a:r>
              <a:rPr lang="es-ES" b="1" dirty="0" smtClean="0">
                <a:solidFill>
                  <a:srgbClr val="000000"/>
                </a:solidFill>
                <a:cs typeface="Avenir Book"/>
              </a:rPr>
              <a:t>fiebre</a:t>
            </a:r>
            <a:r>
              <a:rPr lang="es-ES" dirty="0" smtClean="0">
                <a:solidFill>
                  <a:srgbClr val="000000"/>
                </a:solidFill>
                <a:cs typeface="Avenir Book"/>
              </a:rPr>
              <a:t> (más </a:t>
            </a:r>
            <a:r>
              <a:rPr lang="es-ES" dirty="0">
                <a:solidFill>
                  <a:srgbClr val="000000"/>
                </a:solidFill>
                <a:cs typeface="Avenir Book"/>
              </a:rPr>
              <a:t>de </a:t>
            </a:r>
            <a:r>
              <a:rPr lang="es-ES" dirty="0" smtClean="0">
                <a:solidFill>
                  <a:srgbClr val="000000"/>
                </a:solidFill>
                <a:cs typeface="Avenir Book"/>
              </a:rPr>
              <a:t>37,5º) o </a:t>
            </a:r>
            <a:r>
              <a:rPr lang="es-ES" b="1" dirty="0" smtClean="0">
                <a:solidFill>
                  <a:srgbClr val="000000"/>
                </a:solidFill>
                <a:cs typeface="Avenir Book"/>
              </a:rPr>
              <a:t>síntomas respiratorios </a:t>
            </a:r>
            <a:r>
              <a:rPr lang="es-ES" dirty="0" smtClean="0">
                <a:solidFill>
                  <a:srgbClr val="000000"/>
                </a:solidFill>
                <a:cs typeface="Avenir Book"/>
              </a:rPr>
              <a:t>como tos, dificultad para respirar, dolor </a:t>
            </a:r>
            <a:r>
              <a:rPr lang="es-ES" dirty="0">
                <a:solidFill>
                  <a:srgbClr val="000000"/>
                </a:solidFill>
                <a:cs typeface="Avenir Book"/>
              </a:rPr>
              <a:t>de cabeza o malestar </a:t>
            </a:r>
            <a:r>
              <a:rPr lang="es-ES" dirty="0" smtClean="0">
                <a:solidFill>
                  <a:srgbClr val="000000"/>
                </a:solidFill>
                <a:cs typeface="Avenir Book"/>
              </a:rPr>
              <a:t>general. </a:t>
            </a:r>
            <a:endParaRPr lang="es-ES" dirty="0">
              <a:solidFill>
                <a:srgbClr val="000000"/>
              </a:solidFill>
              <a:cs typeface="Avenir Book"/>
            </a:endParaRPr>
          </a:p>
        </p:txBody>
      </p:sp>
      <p:pic>
        <p:nvPicPr>
          <p:cNvPr id="51" name="Imagen 50" descr="Captura de pantalla 2020-03-15 a la(s) 12.02.47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160" y="1875785"/>
            <a:ext cx="1257722" cy="1162600"/>
          </a:xfrm>
          <a:prstGeom prst="rect">
            <a:avLst/>
          </a:prstGeom>
        </p:spPr>
      </p:pic>
      <p:sp>
        <p:nvSpPr>
          <p:cNvPr id="52" name="CuadroTexto 30"/>
          <p:cNvSpPr txBox="1"/>
          <p:nvPr/>
        </p:nvSpPr>
        <p:spPr>
          <a:xfrm>
            <a:off x="6604989" y="1900248"/>
            <a:ext cx="2380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rgbClr val="000000"/>
                </a:solidFill>
                <a:cs typeface="Avenir Book"/>
              </a:rPr>
              <a:t>Hayas tenido contacto </a:t>
            </a:r>
            <a:r>
              <a:rPr lang="es-ES" dirty="0" smtClean="0">
                <a:solidFill>
                  <a:srgbClr val="000000"/>
                </a:solidFill>
                <a:cs typeface="Avenir Book"/>
              </a:rPr>
              <a:t>con una persona contagiada o con sospecha.</a:t>
            </a:r>
            <a:endParaRPr lang="es-ES" dirty="0">
              <a:solidFill>
                <a:srgbClr val="000000"/>
              </a:solidFill>
              <a:cs typeface="Avenir Book"/>
            </a:endParaRPr>
          </a:p>
        </p:txBody>
      </p:sp>
      <p:sp>
        <p:nvSpPr>
          <p:cNvPr id="57" name="Redondear rectángulo de esquina sencilla 56"/>
          <p:cNvSpPr/>
          <p:nvPr/>
        </p:nvSpPr>
        <p:spPr>
          <a:xfrm rot="10800000">
            <a:off x="227377" y="3182735"/>
            <a:ext cx="8916621" cy="502725"/>
          </a:xfrm>
          <a:prstGeom prst="round1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1587532" y="3202590"/>
            <a:ext cx="5610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FFFF"/>
                </a:solidFill>
              </a:rPr>
              <a:t>Y avisa de inmediato a tu jefatura directa.</a:t>
            </a:r>
            <a:endParaRPr lang="es-ES" sz="2400" b="1" dirty="0">
              <a:solidFill>
                <a:srgbClr val="FFFFFF"/>
              </a:solidFill>
            </a:endParaRPr>
          </a:p>
        </p:txBody>
      </p:sp>
      <p:grpSp>
        <p:nvGrpSpPr>
          <p:cNvPr id="59" name="Agrupar 58"/>
          <p:cNvGrpSpPr/>
          <p:nvPr/>
        </p:nvGrpSpPr>
        <p:grpSpPr>
          <a:xfrm>
            <a:off x="2915213" y="3795024"/>
            <a:ext cx="377661" cy="371969"/>
            <a:chOff x="4839290" y="4202485"/>
            <a:chExt cx="419936" cy="406641"/>
          </a:xfrm>
        </p:grpSpPr>
        <p:pic>
          <p:nvPicPr>
            <p:cNvPr id="63" name="Imagen 62" descr="Captura de pantalla 2020-03-31 a la(s) 11.57.55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9290" y="4202485"/>
              <a:ext cx="419936" cy="406641"/>
            </a:xfrm>
            <a:prstGeom prst="rect">
              <a:avLst/>
            </a:prstGeom>
          </p:spPr>
        </p:pic>
        <p:sp>
          <p:nvSpPr>
            <p:cNvPr id="67" name="Elipse 66"/>
            <p:cNvSpPr/>
            <p:nvPr/>
          </p:nvSpPr>
          <p:spPr>
            <a:xfrm>
              <a:off x="4842061" y="4202485"/>
              <a:ext cx="413083" cy="406641"/>
            </a:xfrm>
            <a:prstGeom prst="ellipse">
              <a:avLst/>
            </a:pr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69" name="CuadroTexto 68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3351883" y="3824419"/>
            <a:ext cx="2751277" cy="3189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600" kern="0" dirty="0" smtClean="0">
                <a:solidFill>
                  <a:srgbClr val="36424A">
                    <a:lumMod val="75000"/>
                  </a:srgbClr>
                </a:solidFill>
                <a:cs typeface="Calibri Light"/>
              </a:rPr>
              <a:t>consultas.covid19@codelco.cl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6513845" y="3840171"/>
            <a:ext cx="2562340" cy="28814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400" kern="0" dirty="0" smtClean="0">
                <a:solidFill>
                  <a:srgbClr val="36424A">
                    <a:lumMod val="75000"/>
                  </a:srgbClr>
                </a:solidFill>
                <a:cs typeface="Calibri Light"/>
              </a:rPr>
              <a:t>34 2590547 - 34 2590601</a:t>
            </a:r>
          </a:p>
        </p:txBody>
      </p:sp>
      <p:grpSp>
        <p:nvGrpSpPr>
          <p:cNvPr id="83" name="Agrupar 82"/>
          <p:cNvGrpSpPr/>
          <p:nvPr/>
        </p:nvGrpSpPr>
        <p:grpSpPr>
          <a:xfrm>
            <a:off x="5979889" y="3796234"/>
            <a:ext cx="364559" cy="367666"/>
            <a:chOff x="7369175" y="4679830"/>
            <a:chExt cx="312830" cy="315496"/>
          </a:xfrm>
        </p:grpSpPr>
        <p:pic>
          <p:nvPicPr>
            <p:cNvPr id="87" name="Imagen 86" descr="Captura de pantalla 2020-03-31 a la(s) 12.09.17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76" y="4691841"/>
              <a:ext cx="290604" cy="300310"/>
            </a:xfrm>
            <a:prstGeom prst="rect">
              <a:avLst/>
            </a:prstGeom>
          </p:spPr>
        </p:pic>
        <p:sp>
          <p:nvSpPr>
            <p:cNvPr id="89" name="Elipse 88"/>
            <p:cNvSpPr/>
            <p:nvPr/>
          </p:nvSpPr>
          <p:spPr>
            <a:xfrm>
              <a:off x="7369175" y="4679830"/>
              <a:ext cx="312830" cy="315496"/>
            </a:xfrm>
            <a:prstGeom prst="ellipse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es-ES" kern="0">
                <a:solidFill>
                  <a:srgbClr val="FFFFFF"/>
                </a:solidFill>
              </a:endParaRPr>
            </a:p>
          </p:txBody>
        </p:sp>
      </p:grpSp>
      <p:sp>
        <p:nvSpPr>
          <p:cNvPr id="90" name="CuadroTexto 89"/>
          <p:cNvSpPr txBox="1"/>
          <p:nvPr/>
        </p:nvSpPr>
        <p:spPr>
          <a:xfrm>
            <a:off x="495308" y="3813683"/>
            <a:ext cx="2856575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1600" b="1" dirty="0" smtClean="0">
                <a:solidFill>
                  <a:srgbClr val="36424A">
                    <a:lumMod val="50000"/>
                  </a:srgbClr>
                </a:solidFill>
              </a:rPr>
              <a:t>Para dudas y consultas:</a:t>
            </a:r>
            <a:endParaRPr lang="es-ES" sz="1600" b="1" dirty="0">
              <a:solidFill>
                <a:srgbClr val="36424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4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dondear rectángulo de esquina sencilla 81"/>
          <p:cNvSpPr/>
          <p:nvPr/>
        </p:nvSpPr>
        <p:spPr>
          <a:xfrm rot="10800000">
            <a:off x="4616817" y="3731638"/>
            <a:ext cx="4261961" cy="453378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0" name="Redondear rectángulo de esquina sencilla 39"/>
          <p:cNvSpPr/>
          <p:nvPr/>
        </p:nvSpPr>
        <p:spPr>
          <a:xfrm rot="10800000">
            <a:off x="3936999" y="87732"/>
            <a:ext cx="5206995" cy="854517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4152433" y="171422"/>
            <a:ext cx="654328" cy="654328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4113614" y="171705"/>
            <a:ext cx="744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FFFFF"/>
                </a:solidFill>
              </a:rPr>
              <a:t>33</a:t>
            </a:r>
            <a:endParaRPr lang="es-ES" sz="3200" b="1" dirty="0">
              <a:solidFill>
                <a:srgbClr val="FFFFFF"/>
              </a:solidFill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257411" y="157023"/>
            <a:ext cx="3486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s-ES" sz="1100" dirty="0">
                <a:solidFill>
                  <a:srgbClr val="FFFFFF">
                    <a:lumMod val="50000"/>
                  </a:srgbClr>
                </a:solidFill>
                <a:cs typeface="Calibri"/>
              </a:rPr>
              <a:t>NUESTRA OBLIGACIÓN ES CUIDARNOS SIEMPRE DEL</a:t>
            </a:r>
          </a:p>
        </p:txBody>
      </p:sp>
      <p:sp>
        <p:nvSpPr>
          <p:cNvPr id="60" name="Rectángulo 59"/>
          <p:cNvSpPr/>
          <p:nvPr/>
        </p:nvSpPr>
        <p:spPr>
          <a:xfrm>
            <a:off x="1" y="4689496"/>
            <a:ext cx="9147742" cy="420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61" name="Redondear rectángulo de esquina sencilla 60"/>
          <p:cNvSpPr/>
          <p:nvPr/>
        </p:nvSpPr>
        <p:spPr>
          <a:xfrm rot="10800000">
            <a:off x="227378" y="4205948"/>
            <a:ext cx="8929071" cy="884259"/>
          </a:xfrm>
          <a:prstGeom prst="round1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585343" y="4252285"/>
            <a:ext cx="4586283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b="1" dirty="0" smtClean="0">
                <a:solidFill>
                  <a:srgbClr val="FFFFFF"/>
                </a:solidFill>
                <a:cs typeface="Calibri"/>
              </a:rPr>
              <a:t>Hazlo por ti, por tu familia y </a:t>
            </a:r>
          </a:p>
          <a:p>
            <a:pPr>
              <a:lnSpc>
                <a:spcPct val="90000"/>
              </a:lnSpc>
            </a:pPr>
            <a:r>
              <a:rPr lang="es-ES" sz="2400" b="1" dirty="0" smtClean="0">
                <a:solidFill>
                  <a:srgbClr val="FFFFFF"/>
                </a:solidFill>
                <a:cs typeface="Calibri"/>
              </a:rPr>
              <a:t>por tus </a:t>
            </a:r>
            <a:r>
              <a:rPr lang="es-ES" sz="2400" b="1" dirty="0" err="1" smtClean="0">
                <a:solidFill>
                  <a:srgbClr val="FFFFFF"/>
                </a:solidFill>
                <a:cs typeface="Calibri"/>
              </a:rPr>
              <a:t>compañer@s</a:t>
            </a:r>
            <a:endParaRPr lang="es-ES" sz="2400" b="1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64" name="4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00" t="19430" r="7106" b="39034"/>
          <a:stretch/>
        </p:blipFill>
        <p:spPr>
          <a:xfrm>
            <a:off x="7054470" y="4100564"/>
            <a:ext cx="1089227" cy="746861"/>
          </a:xfrm>
          <a:prstGeom prst="rect">
            <a:avLst/>
          </a:prstGeom>
        </p:spPr>
      </p:pic>
      <p:sp>
        <p:nvSpPr>
          <p:cNvPr id="65" name="CuadroTexto 64"/>
          <p:cNvSpPr txBox="1"/>
          <p:nvPr/>
        </p:nvSpPr>
        <p:spPr>
          <a:xfrm>
            <a:off x="5491425" y="4849737"/>
            <a:ext cx="348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rgbClr val="FFFFFF"/>
                </a:solidFill>
                <a:latin typeface="Avenir Book"/>
                <a:cs typeface="Avenir Book"/>
              </a:rPr>
              <a:t>DIRECCIÓN DE COMUNICACIONES</a:t>
            </a:r>
            <a:endParaRPr lang="es-ES" sz="1000" b="1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pic>
        <p:nvPicPr>
          <p:cNvPr id="66" name="Imagen 65" descr="andina_blanco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63" y="4475453"/>
            <a:ext cx="885332" cy="319469"/>
          </a:xfrm>
          <a:prstGeom prst="rect">
            <a:avLst/>
          </a:prstGeom>
        </p:spPr>
      </p:pic>
      <p:sp>
        <p:nvSpPr>
          <p:cNvPr id="68" name="CuadroTexto 67"/>
          <p:cNvSpPr txBox="1"/>
          <p:nvPr/>
        </p:nvSpPr>
        <p:spPr>
          <a:xfrm>
            <a:off x="4966817" y="119623"/>
            <a:ext cx="4177722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FFFFFF"/>
                </a:solidFill>
                <a:cs typeface="Avenir Book"/>
              </a:rPr>
              <a:t>Renueva tu </a:t>
            </a:r>
          </a:p>
          <a:p>
            <a:pPr>
              <a:lnSpc>
                <a:spcPct val="80000"/>
              </a:lnSpc>
            </a:pPr>
            <a:r>
              <a:rPr lang="es-ES" sz="2800" b="1" dirty="0" smtClean="0">
                <a:solidFill>
                  <a:srgbClr val="FFFFFF"/>
                </a:solidFill>
                <a:cs typeface="Avenir Book"/>
              </a:rPr>
              <a:t>credencial Andina</a:t>
            </a:r>
            <a:endParaRPr lang="es-ES" sz="2800" b="1" dirty="0">
              <a:solidFill>
                <a:srgbClr val="FFFFFF"/>
              </a:solidFill>
              <a:cs typeface="Avenir Book"/>
            </a:endParaRPr>
          </a:p>
        </p:txBody>
      </p:sp>
      <p:pic>
        <p:nvPicPr>
          <p:cNvPr id="4" name="Imagen 3" descr="1_gráfica_coronavir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7" y="437821"/>
            <a:ext cx="3362780" cy="362943"/>
          </a:xfrm>
          <a:prstGeom prst="rect">
            <a:avLst/>
          </a:prstGeom>
        </p:spPr>
      </p:pic>
      <p:pic>
        <p:nvPicPr>
          <p:cNvPr id="47" name="Imagen 46" descr="familia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25" y="4388835"/>
            <a:ext cx="1480086" cy="394164"/>
          </a:xfrm>
          <a:prstGeom prst="rect">
            <a:avLst/>
          </a:prstGeom>
        </p:spPr>
      </p:pic>
      <p:sp>
        <p:nvSpPr>
          <p:cNvPr id="48" name="CuadroTexto 47"/>
          <p:cNvSpPr txBox="1"/>
          <p:nvPr/>
        </p:nvSpPr>
        <p:spPr>
          <a:xfrm>
            <a:off x="309636" y="1139735"/>
            <a:ext cx="2501657" cy="2779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2000" b="1" dirty="0" smtClean="0">
                <a:solidFill>
                  <a:srgbClr val="36424A"/>
                </a:solidFill>
                <a:cs typeface="Avenir Book"/>
              </a:rPr>
              <a:t>Recuerda que para circular por zonas en cuarentenas o con toque de queda, debes portar siempre tu Cédula de Identidad y tu</a:t>
            </a:r>
            <a:r>
              <a:rPr lang="es-ES" sz="2200" b="1" dirty="0" smtClean="0">
                <a:solidFill>
                  <a:srgbClr val="36424A"/>
                </a:solidFill>
                <a:cs typeface="Avenir Book"/>
              </a:rPr>
              <a:t> </a:t>
            </a:r>
          </a:p>
          <a:p>
            <a:pPr algn="r">
              <a:lnSpc>
                <a:spcPct val="90000"/>
              </a:lnSpc>
            </a:pPr>
            <a:r>
              <a:rPr lang="es-ES" sz="2600" b="1" dirty="0" smtClean="0">
                <a:solidFill>
                  <a:srgbClr val="00727F"/>
                </a:solidFill>
                <a:cs typeface="Avenir Book"/>
              </a:rPr>
              <a:t>Credencial Andina </a:t>
            </a:r>
            <a:endParaRPr lang="es-ES" sz="2600" b="1" dirty="0">
              <a:solidFill>
                <a:srgbClr val="00727F"/>
              </a:solidFill>
              <a:cs typeface="Avenir Book"/>
            </a:endParaRPr>
          </a:p>
        </p:txBody>
      </p:sp>
      <p:pic>
        <p:nvPicPr>
          <p:cNvPr id="69" name="Imagen 68" descr="credencial_acreditado_propi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26" y="1231428"/>
            <a:ext cx="1483429" cy="23530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1" name="CuadroTexto 40"/>
          <p:cNvSpPr txBox="1"/>
          <p:nvPr/>
        </p:nvSpPr>
        <p:spPr>
          <a:xfrm>
            <a:off x="4572000" y="1107559"/>
            <a:ext cx="4261957" cy="64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dirty="0" smtClean="0">
                <a:solidFill>
                  <a:srgbClr val="36424A"/>
                </a:solidFill>
                <a:cs typeface="Avenir Book"/>
              </a:rPr>
              <a:t>Si aún no renuevas tu </a:t>
            </a:r>
            <a:r>
              <a:rPr lang="es-ES" sz="2200" b="1" dirty="0" smtClean="0">
                <a:solidFill>
                  <a:srgbClr val="00727F"/>
                </a:solidFill>
                <a:cs typeface="Avenir Book"/>
              </a:rPr>
              <a:t>Credencial,</a:t>
            </a:r>
            <a:r>
              <a:rPr lang="es-ES" sz="2600" b="1" dirty="0" smtClean="0">
                <a:solidFill>
                  <a:srgbClr val="00727F"/>
                </a:solidFill>
                <a:cs typeface="Avenir Book"/>
              </a:rPr>
              <a:t> </a:t>
            </a:r>
            <a:r>
              <a:rPr lang="es-ES" dirty="0" smtClean="0">
                <a:solidFill>
                  <a:srgbClr val="36424A"/>
                </a:solidFill>
                <a:cs typeface="Avenir Book"/>
              </a:rPr>
              <a:t>sólo debes enviar tu fotografía a: </a:t>
            </a:r>
          </a:p>
        </p:txBody>
      </p:sp>
      <p:grpSp>
        <p:nvGrpSpPr>
          <p:cNvPr id="53" name="Agrupar 52"/>
          <p:cNvGrpSpPr/>
          <p:nvPr/>
        </p:nvGrpSpPr>
        <p:grpSpPr>
          <a:xfrm>
            <a:off x="4745856" y="1766983"/>
            <a:ext cx="329403" cy="301076"/>
            <a:chOff x="4839290" y="4202485"/>
            <a:chExt cx="419936" cy="406641"/>
          </a:xfrm>
        </p:grpSpPr>
        <p:pic>
          <p:nvPicPr>
            <p:cNvPr id="54" name="Imagen 53" descr="Captura de pantalla 2020-03-31 a la(s) 11.57.55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9290" y="4202485"/>
              <a:ext cx="419936" cy="406641"/>
            </a:xfrm>
            <a:prstGeom prst="rect">
              <a:avLst/>
            </a:prstGeom>
          </p:spPr>
        </p:pic>
        <p:sp>
          <p:nvSpPr>
            <p:cNvPr id="56" name="Elipse 55"/>
            <p:cNvSpPr/>
            <p:nvPr/>
          </p:nvSpPr>
          <p:spPr>
            <a:xfrm>
              <a:off x="4842061" y="4202485"/>
              <a:ext cx="413083" cy="406641"/>
            </a:xfrm>
            <a:prstGeom prst="ellipse">
              <a:avLst/>
            </a:pr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3" name="Rectángulo 2"/>
          <p:cNvSpPr/>
          <p:nvPr/>
        </p:nvSpPr>
        <p:spPr>
          <a:xfrm>
            <a:off x="5135241" y="1734332"/>
            <a:ext cx="2174251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" b="1" dirty="0" err="1">
                <a:solidFill>
                  <a:srgbClr val="0098AA">
                    <a:lumMod val="75000"/>
                  </a:srgbClr>
                </a:solidFill>
                <a:cs typeface="Avenir Book"/>
              </a:rPr>
              <a:t>victron@codelco.cl</a:t>
            </a:r>
            <a:endParaRPr lang="es-ES" b="1" dirty="0">
              <a:solidFill>
                <a:srgbClr val="0098AA">
                  <a:lumMod val="75000"/>
                </a:srgbClr>
              </a:solidFill>
              <a:cs typeface="Avenir Book"/>
            </a:endParaRPr>
          </a:p>
        </p:txBody>
      </p:sp>
      <p:pic>
        <p:nvPicPr>
          <p:cNvPr id="5" name="Imagen 4" descr="Captura de pantalla 2020-05-27 a la(s) 12.00.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1" y="2127485"/>
            <a:ext cx="481054" cy="444802"/>
          </a:xfrm>
          <a:prstGeom prst="rect">
            <a:avLst/>
          </a:prstGeom>
        </p:spPr>
      </p:pic>
      <p:sp>
        <p:nvSpPr>
          <p:cNvPr id="74" name="Rectángulo 73"/>
          <p:cNvSpPr/>
          <p:nvPr/>
        </p:nvSpPr>
        <p:spPr>
          <a:xfrm>
            <a:off x="5160595" y="2149848"/>
            <a:ext cx="182214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" b="1" dirty="0" smtClean="0">
                <a:solidFill>
                  <a:srgbClr val="0098AA">
                    <a:lumMod val="75000"/>
                  </a:srgbClr>
                </a:solidFill>
                <a:cs typeface="Avenir Book"/>
              </a:rPr>
              <a:t>+56 9 74329238</a:t>
            </a:r>
            <a:endParaRPr lang="es-ES" b="1" dirty="0">
              <a:solidFill>
                <a:srgbClr val="0098AA">
                  <a:lumMod val="75000"/>
                </a:srgbClr>
              </a:solidFill>
              <a:cs typeface="Avenir Book"/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4554766" y="2529346"/>
            <a:ext cx="4501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1600" b="1" dirty="0" smtClean="0">
                <a:solidFill>
                  <a:srgbClr val="36424A"/>
                </a:solidFill>
                <a:cs typeface="Avenir Book"/>
              </a:rPr>
              <a:t>Características de la fotografía: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s-ES" sz="1600" dirty="0" smtClean="0">
                <a:solidFill>
                  <a:srgbClr val="36424A"/>
                </a:solidFill>
                <a:cs typeface="Avenir Book"/>
              </a:rPr>
              <a:t>Tamaño carnet, formato JPG.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s-ES" sz="1600" dirty="0" smtClean="0">
                <a:solidFill>
                  <a:srgbClr val="36424A"/>
                </a:solidFill>
                <a:cs typeface="Avenir Book"/>
              </a:rPr>
              <a:t>Indicar Nº SAP.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s-ES" sz="1600" dirty="0" smtClean="0">
                <a:solidFill>
                  <a:srgbClr val="36424A"/>
                </a:solidFill>
                <a:cs typeface="Avenir Book"/>
              </a:rPr>
              <a:t>Fondo blanco, sin casco, ni gorros, ni elementos que impidan identificar el rostro.</a:t>
            </a:r>
          </a:p>
        </p:txBody>
      </p:sp>
      <p:sp>
        <p:nvSpPr>
          <p:cNvPr id="77" name="CuadroTexto 76"/>
          <p:cNvSpPr txBox="1"/>
          <p:nvPr/>
        </p:nvSpPr>
        <p:spPr>
          <a:xfrm>
            <a:off x="4806761" y="3721882"/>
            <a:ext cx="3935936" cy="455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300" b="1" dirty="0" smtClean="0">
                <a:solidFill>
                  <a:srgbClr val="FFFFFF"/>
                </a:solidFill>
                <a:cs typeface="Avenir Book"/>
              </a:rPr>
              <a:t>La nueva Credencial te será entregada en Centralizado JM o a través de tu jefatura directa.</a:t>
            </a:r>
          </a:p>
        </p:txBody>
      </p:sp>
    </p:spTree>
    <p:extLst>
      <p:ext uri="{BB962C8B-B14F-4D97-AF65-F5344CB8AC3E}">
        <p14:creationId xmlns:p14="http://schemas.microsoft.com/office/powerpoint/2010/main" val="14071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Captura de pantalla 2020-03-18 a la(s) 20.23.3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928" y="2305862"/>
            <a:ext cx="8570716" cy="1307072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307928" y="1646608"/>
            <a:ext cx="8570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EC5C2F"/>
                </a:solidFill>
                <a:latin typeface="Calibri Light"/>
                <a:cs typeface="Calibri Light"/>
              </a:rPr>
              <a:t>ANDINA AVANZA PARA DETENER EL…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25517" y="4855779"/>
            <a:ext cx="2680138" cy="178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</p:spTree>
    <p:extLst>
      <p:ext uri="{BB962C8B-B14F-4D97-AF65-F5344CB8AC3E}">
        <p14:creationId xmlns:p14="http://schemas.microsoft.com/office/powerpoint/2010/main" val="363059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Captura de pantalla 2020-03-18 a la(s) 20.23.3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51" y="479540"/>
            <a:ext cx="4323178" cy="659304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242740" y="181437"/>
            <a:ext cx="4036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25517" y="4855779"/>
            <a:ext cx="2680138" cy="178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chemeClr val="bg1">
                    <a:lumMod val="50000"/>
                  </a:schemeClr>
                </a:solidFill>
              </a:rPr>
              <a:t>DIRECCIÓN DE COMUNICACIONES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30D9EEF6-0076-426A-8D7C-7005B1A74EFF}"/>
              </a:ext>
            </a:extLst>
          </p:cNvPr>
          <p:cNvSpPr/>
          <p:nvPr/>
        </p:nvSpPr>
        <p:spPr>
          <a:xfrm>
            <a:off x="199513" y="1187262"/>
            <a:ext cx="37347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defTabSz="9144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Turnos de colación de 30 minutos </a:t>
            </a:r>
            <a:r>
              <a:rPr lang="es-ES" sz="24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 menos personas.</a:t>
            </a:r>
          </a:p>
          <a:p>
            <a:pPr marL="179388" indent="-179388" defTabSz="9144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 metro de distancia </a:t>
            </a:r>
            <a:r>
              <a:rPr lang="es-ES" sz="24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entre personas en filas y mesas.</a:t>
            </a:r>
          </a:p>
          <a:p>
            <a:pPr marL="179388" indent="-179388" defTabSz="9144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Desayuno / onces </a:t>
            </a:r>
            <a:r>
              <a:rPr lang="es-ES" sz="24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envasados</a:t>
            </a:r>
            <a:r>
              <a:rPr lang="es-ES" sz="2400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79388" indent="-179388" defTabSz="9144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Uso de pantallas </a:t>
            </a:r>
            <a:r>
              <a:rPr lang="es-ES" sz="24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para información de medidas.</a:t>
            </a:r>
            <a:endParaRPr lang="es-ES" sz="2400" b="1" dirty="0">
              <a:solidFill>
                <a:srgbClr val="333333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550826" y="141965"/>
            <a:ext cx="4532546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>
                <a:solidFill>
                  <a:schemeClr val="bg1"/>
                </a:solidFill>
                <a:latin typeface="Calibri Light"/>
                <a:cs typeface="Calibri Light"/>
              </a:rPr>
              <a:t>MENOR EXPOSICIÓN </a:t>
            </a:r>
          </a:p>
          <a:p>
            <a:pPr algn="r"/>
            <a:r>
              <a:rPr lang="es-ES" sz="2800" b="1" dirty="0">
                <a:solidFill>
                  <a:schemeClr val="bg1"/>
                </a:solidFill>
                <a:latin typeface="Calibri Light"/>
                <a:cs typeface="Calibri Light"/>
              </a:rPr>
              <a:t>EN CASINOS</a:t>
            </a:r>
          </a:p>
        </p:txBody>
      </p:sp>
      <p:sp>
        <p:nvSpPr>
          <p:cNvPr id="3" name="Elipse 2"/>
          <p:cNvSpPr/>
          <p:nvPr/>
        </p:nvSpPr>
        <p:spPr>
          <a:xfrm>
            <a:off x="4679741" y="196557"/>
            <a:ext cx="820306" cy="797754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7200" dirty="0">
                <a:solidFill>
                  <a:schemeClr val="accent1"/>
                </a:solidFill>
              </a:rPr>
              <a:t>3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00C13FE1-75F2-4526-99EB-945607C230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0633" y="1181685"/>
            <a:ext cx="1477207" cy="35379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D9C3AA73-92A7-432A-9297-17823AFC07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193" y="2795734"/>
            <a:ext cx="1107845" cy="196950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9F6D1566-6166-4148-AFD1-934A5BF05F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193" y="1164312"/>
            <a:ext cx="3406189" cy="153420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26" r="-3726"/>
          <a:stretch/>
        </p:blipFill>
        <p:spPr>
          <a:xfrm>
            <a:off x="5242667" y="2766753"/>
            <a:ext cx="2279176" cy="196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14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Captura de pantalla 2020-03-18 a la(s) 20.23.3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52" y="479540"/>
            <a:ext cx="4323178" cy="659304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276448" y="181437"/>
            <a:ext cx="400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25518" y="4855780"/>
            <a:ext cx="2680138" cy="178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s-CL" sz="1100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550827" y="141966"/>
            <a:ext cx="4532546" cy="95410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r" defTabSz="457189"/>
            <a:r>
              <a:rPr lang="es-ES" sz="2800" b="1" dirty="0">
                <a:solidFill>
                  <a:srgbClr val="FFFFFF"/>
                </a:solidFill>
                <a:latin typeface="Calibri Light"/>
                <a:cs typeface="Calibri Light"/>
              </a:rPr>
              <a:t>CONTROL PREVENTIVO </a:t>
            </a:r>
          </a:p>
          <a:p>
            <a:pPr algn="r" defTabSz="457189"/>
            <a:r>
              <a:rPr lang="es-ES" sz="2800" b="1" dirty="0">
                <a:solidFill>
                  <a:srgbClr val="FFFFFF"/>
                </a:solidFill>
                <a:latin typeface="Calibri Light"/>
                <a:cs typeface="Calibri Light"/>
              </a:rPr>
              <a:t>DE TEMPERATURA</a:t>
            </a:r>
          </a:p>
        </p:txBody>
      </p:sp>
      <p:sp>
        <p:nvSpPr>
          <p:cNvPr id="3" name="Elipse 2"/>
          <p:cNvSpPr/>
          <p:nvPr/>
        </p:nvSpPr>
        <p:spPr>
          <a:xfrm>
            <a:off x="4635888" y="220141"/>
            <a:ext cx="820306" cy="797754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s-CL" sz="7200" dirty="0">
                <a:solidFill>
                  <a:srgbClr val="7A2531"/>
                </a:solidFill>
              </a:rPr>
              <a:t>5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23978562-B126-4E8C-9385-3F183A7773DF}"/>
              </a:ext>
            </a:extLst>
          </p:cNvPr>
          <p:cNvSpPr/>
          <p:nvPr/>
        </p:nvSpPr>
        <p:spPr>
          <a:xfrm>
            <a:off x="4386201" y="1138844"/>
            <a:ext cx="468700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1" lvl="1" indent="-179384" defTabSz="685800">
              <a:buFont typeface="Arial" panose="020B0604020202020204" pitchFamily="34" charset="0"/>
              <a:buChar char="•"/>
            </a:pPr>
            <a:r>
              <a:rPr lang="es-CL" sz="1500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 todas las personas </a:t>
            </a:r>
            <a:r>
              <a:rPr lang="es-CL" sz="15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que ingresen a la División (DAND, VP y colaboradores).</a:t>
            </a:r>
          </a:p>
          <a:p>
            <a:pPr marL="268281" lvl="1" indent="-179384" defTabSz="685800">
              <a:buFont typeface="Arial" panose="020B0604020202020204" pitchFamily="34" charset="0"/>
              <a:buChar char="•"/>
            </a:pPr>
            <a:r>
              <a:rPr lang="es-CL" sz="1500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 terminales JM </a:t>
            </a:r>
            <a:r>
              <a:rPr lang="es-CL" sz="15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para quienes suben en bus.</a:t>
            </a:r>
          </a:p>
          <a:p>
            <a:pPr marL="268281" lvl="1" indent="-179384" defTabSz="685800">
              <a:buFont typeface="Arial" panose="020B0604020202020204" pitchFamily="34" charset="0"/>
              <a:buChar char="•"/>
            </a:pPr>
            <a:r>
              <a:rPr lang="es-ES" sz="1500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 Piscicultura, Control 1, Ovejería y PMFC </a:t>
            </a:r>
            <a:r>
              <a:rPr lang="es-ES" sz="15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 quienes se desplazan en camionetas, camiones y otros.</a:t>
            </a:r>
          </a:p>
          <a:p>
            <a:pPr marL="268281" lvl="1" indent="-179384" defTabSz="685800">
              <a:buFont typeface="Arial" panose="020B0604020202020204" pitchFamily="34" charset="0"/>
              <a:buChar char="•"/>
            </a:pPr>
            <a:r>
              <a:rPr lang="es-ES" sz="1500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El personal contratista que pernocta en Saladillo</a:t>
            </a:r>
            <a:r>
              <a:rPr lang="es-ES" sz="15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será controlado por su empresa, la cual reportará diariamente a su Administrador de contrato Codelco con copia a correo </a:t>
            </a:r>
            <a:r>
              <a:rPr lang="es-ES" sz="15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segsocup@codelco.cl</a:t>
            </a:r>
            <a:endParaRPr lang="es-ES" sz="1500" dirty="0">
              <a:solidFill>
                <a:srgbClr val="333333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8281" lvl="1" indent="-179384" defTabSz="685800">
              <a:buFont typeface="Arial" panose="020B0604020202020204" pitchFamily="34" charset="0"/>
              <a:buChar char="•"/>
            </a:pPr>
            <a:r>
              <a:rPr lang="es-ES" sz="1500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El personal propio que pernocta en Saladillo: </a:t>
            </a:r>
            <a:endParaRPr lang="es-ES" sz="1500" dirty="0">
              <a:solidFill>
                <a:srgbClr val="333333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11181" lvl="2" indent="-179384" defTabSz="685800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 sube en bus, previo a la jornada será llevado a Control 1.</a:t>
            </a:r>
          </a:p>
          <a:p>
            <a:pPr marL="611181" lvl="2" indent="-179384" defTabSz="685800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 sube en camioneta, deberá ir a Control 1.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0120" y="3834548"/>
            <a:ext cx="1573414" cy="739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5" y="2022618"/>
            <a:ext cx="1920345" cy="2560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ángulo 11"/>
          <p:cNvSpPr/>
          <p:nvPr/>
        </p:nvSpPr>
        <p:spPr>
          <a:xfrm>
            <a:off x="924128" y="1172910"/>
            <a:ext cx="1507875" cy="707957"/>
          </a:xfrm>
          <a:prstGeom prst="rect">
            <a:avLst/>
          </a:prstGeom>
          <a:solidFill>
            <a:schemeClr val="bg1"/>
          </a:solidFill>
          <a:ln w="19050">
            <a:solidFill>
              <a:srgbClr val="EC5C2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CL">
              <a:solidFill>
                <a:srgbClr val="FFFFFF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011677" y="1172910"/>
            <a:ext cx="140819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CL" sz="1050" dirty="0">
                <a:solidFill>
                  <a:srgbClr val="106470">
                    <a:lumMod val="50000"/>
                  </a:srgbClr>
                </a:solidFill>
                <a:cs typeface="Calibri Light" panose="020F0302020204030204" pitchFamily="34" charset="0"/>
              </a:rPr>
              <a:t>Los controles serán realizados con termómetro digital, infrarrojo  o similar.</a:t>
            </a:r>
          </a:p>
          <a:p>
            <a:pPr algn="ctr" defTabSz="685800"/>
            <a:endParaRPr lang="es-CL" sz="1050" dirty="0">
              <a:solidFill>
                <a:srgbClr val="106470">
                  <a:lumMod val="50000"/>
                </a:srgbClr>
              </a:solidFill>
              <a:cs typeface="Calibri Light" panose="020F030202020403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1" t="3504" r="17621" b="4394"/>
          <a:stretch/>
        </p:blipFill>
        <p:spPr>
          <a:xfrm>
            <a:off x="2625922" y="2022617"/>
            <a:ext cx="1561106" cy="1679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ángulo 6"/>
          <p:cNvSpPr/>
          <p:nvPr/>
        </p:nvSpPr>
        <p:spPr>
          <a:xfrm>
            <a:off x="4523528" y="4158414"/>
            <a:ext cx="4549680" cy="370169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s-CL" sz="1350" b="1" dirty="0">
                <a:solidFill>
                  <a:srgbClr val="FFFFFF"/>
                </a:solidFill>
              </a:rPr>
              <a:t>EL CONTROL ES OBLIGATORIO PARA TOD@S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809">
            <a:off x="2361940" y="1072893"/>
            <a:ext cx="1195985" cy="119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4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550827" y="1189263"/>
            <a:ext cx="4532546" cy="305830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CL" sz="1350">
              <a:solidFill>
                <a:srgbClr val="FFFFFF"/>
              </a:solidFill>
            </a:endParaRPr>
          </a:p>
        </p:txBody>
      </p:sp>
      <p:pic>
        <p:nvPicPr>
          <p:cNvPr id="21" name="Imagen 20" descr="Captura de pantalla 2020-03-18 a la(s) 20.23.3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14" y="452614"/>
            <a:ext cx="3260667" cy="497266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118714" y="181437"/>
            <a:ext cx="42743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/>
            <a:r>
              <a:rPr lang="es-ES" sz="1500" b="1" dirty="0">
                <a:solidFill>
                  <a:srgbClr val="36424A"/>
                </a:solidFill>
                <a:cs typeface="Calibri" panose="020F0502020204030204" pitchFamily="34" charset="0"/>
              </a:rPr>
              <a:t>ANDINA AVANZA PARA DETENER EL…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25519" y="4855780"/>
            <a:ext cx="2680138" cy="178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CL" sz="1100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550827" y="141966"/>
            <a:ext cx="4532546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 defTabSz="457178"/>
            <a:r>
              <a:rPr lang="es-E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RECUERDA, TU CREDENCIAL </a:t>
            </a:r>
          </a:p>
          <a:p>
            <a:pPr algn="r" defTabSz="457178"/>
            <a:r>
              <a:rPr lang="es-E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ES TU SALVOCONDUCTO</a:t>
            </a:r>
          </a:p>
        </p:txBody>
      </p:sp>
      <p:sp>
        <p:nvSpPr>
          <p:cNvPr id="3" name="Elipse 2"/>
          <p:cNvSpPr/>
          <p:nvPr/>
        </p:nvSpPr>
        <p:spPr>
          <a:xfrm>
            <a:off x="4635888" y="141965"/>
            <a:ext cx="820306" cy="797754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CL" sz="7200" dirty="0">
                <a:solidFill>
                  <a:srgbClr val="7A2531"/>
                </a:solidFill>
              </a:rPr>
              <a:t>6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23978562-B126-4E8C-9385-3F183A7773DF}"/>
              </a:ext>
            </a:extLst>
          </p:cNvPr>
          <p:cNvSpPr/>
          <p:nvPr/>
        </p:nvSpPr>
        <p:spPr>
          <a:xfrm>
            <a:off x="-67614" y="1122834"/>
            <a:ext cx="4460126" cy="329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19" lvl="1" indent="-171442" defTabSz="685783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CL" sz="15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Recuerda que estamos en toque de queda en todo el país, </a:t>
            </a:r>
            <a:r>
              <a:rPr lang="es-CL" sz="1500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entre las 22:00 PM y las 05:00 AM.</a:t>
            </a:r>
          </a:p>
          <a:p>
            <a:pPr marL="628619" lvl="1" indent="-171442" defTabSz="685783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CL" sz="15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Por ello nos coordinamos con las autoridades locales, y </a:t>
            </a:r>
            <a:r>
              <a:rPr lang="es-ES" sz="1500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nuestras credenciales personales más el Carnet Identidad son válidas como salvoconducto, </a:t>
            </a:r>
            <a:r>
              <a:rPr lang="es-ES" sz="15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 las Provincias de Los Andes y San Felipe, y </a:t>
            </a:r>
            <a:r>
              <a:rPr lang="es-ES" sz="1500" u="sng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únicamente en los trayectos de subida y bajada del turno</a:t>
            </a:r>
            <a:r>
              <a:rPr lang="es-CL" sz="15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628619" lvl="1" indent="-171442" defTabSz="685783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CL" sz="1500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 viajas desde otras zonas del país,  </a:t>
            </a:r>
            <a:r>
              <a:rPr lang="es-CL" sz="15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el documento que necesitas es el </a:t>
            </a:r>
            <a:r>
              <a:rPr lang="es-CL" sz="1500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salvoconducto que emite Carabineros de Chile</a:t>
            </a:r>
            <a:r>
              <a:rPr lang="es-CL" sz="1500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en tu comisaría más cercana.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3978562-B126-4E8C-9385-3F183A7773DF}"/>
              </a:ext>
            </a:extLst>
          </p:cNvPr>
          <p:cNvSpPr/>
          <p:nvPr/>
        </p:nvSpPr>
        <p:spPr>
          <a:xfrm>
            <a:off x="4317642" y="1150124"/>
            <a:ext cx="460741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77" lvl="1" defTabSz="685783"/>
            <a:r>
              <a:rPr lang="es-CL" dirty="0">
                <a:solidFill>
                  <a:srgbClr val="FFFFFF"/>
                </a:solidFill>
                <a:cs typeface="Calibri" panose="020F0502020204030204" pitchFamily="34" charset="0"/>
              </a:rPr>
              <a:t>TEN PRESENTE:</a:t>
            </a:r>
          </a:p>
          <a:p>
            <a:pPr marL="457177" lvl="1" defTabSz="685783"/>
            <a:endParaRPr lang="es-CL" dirty="0">
              <a:solidFill>
                <a:srgbClr val="FFFFFF"/>
              </a:solidFill>
              <a:cs typeface="Calibri" panose="020F0502020204030204" pitchFamily="34" charset="0"/>
            </a:endParaRPr>
          </a:p>
          <a:p>
            <a:pPr marL="800077" lvl="1" indent="-342900" defTabSz="685783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FFFFFF"/>
                </a:solidFill>
                <a:cs typeface="Calibri" panose="020F0502020204030204" pitchFamily="34" charset="0"/>
              </a:rPr>
              <a:t>Medida incluye equipo </a:t>
            </a:r>
            <a:r>
              <a:rPr lang="es-CL" b="1" dirty="0">
                <a:solidFill>
                  <a:srgbClr val="FFFFFF"/>
                </a:solidFill>
                <a:cs typeface="Calibri" panose="020F0502020204030204" pitchFamily="34" charset="0"/>
              </a:rPr>
              <a:t>Andina, Vicepresidencia de Proyectos y Colaboradores.</a:t>
            </a:r>
          </a:p>
          <a:p>
            <a:pPr marL="800077" lvl="1" indent="-342900" defTabSz="685783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FFFFFF"/>
                </a:solidFill>
                <a:cs typeface="Calibri" panose="020F0502020204030204" pitchFamily="34" charset="0"/>
              </a:rPr>
              <a:t>Buses mantienen su </a:t>
            </a:r>
            <a:r>
              <a:rPr lang="es-CL" b="1" dirty="0">
                <a:solidFill>
                  <a:srgbClr val="FFFFFF"/>
                </a:solidFill>
                <a:cs typeface="Calibri" panose="020F0502020204030204" pitchFamily="34" charset="0"/>
              </a:rPr>
              <a:t>recorrido habitual</a:t>
            </a:r>
            <a:r>
              <a:rPr lang="es-CL" dirty="0">
                <a:solidFill>
                  <a:srgbClr val="FFFFFF"/>
                </a:solidFill>
                <a:cs typeface="Calibri" panose="020F0502020204030204" pitchFamily="34" charset="0"/>
              </a:rPr>
              <a:t>.</a:t>
            </a:r>
          </a:p>
          <a:p>
            <a:pPr marL="800077" lvl="1" indent="-342900" defTabSz="685783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FFFFFF"/>
                </a:solidFill>
                <a:cs typeface="Calibri" panose="020F0502020204030204" pitchFamily="34" charset="0"/>
              </a:rPr>
              <a:t>Ten tu </a:t>
            </a:r>
            <a:r>
              <a:rPr lang="es-CL" b="1" dirty="0">
                <a:solidFill>
                  <a:srgbClr val="FFFFFF"/>
                </a:solidFill>
                <a:cs typeface="Calibri" panose="020F0502020204030204" pitchFamily="34" charset="0"/>
              </a:rPr>
              <a:t>credencial y carnet de identidad siempre a mano. </a:t>
            </a:r>
          </a:p>
          <a:p>
            <a:pPr marL="800077" lvl="1" indent="-342900" defTabSz="685783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FFFFFF"/>
                </a:solidFill>
                <a:cs typeface="Calibri" panose="020F0502020204030204" pitchFamily="34" charset="0"/>
              </a:rPr>
              <a:t>Mantente coordinado con tu jefe directo.</a:t>
            </a:r>
          </a:p>
        </p:txBody>
      </p:sp>
    </p:spTree>
    <p:extLst>
      <p:ext uri="{BB962C8B-B14F-4D97-AF65-F5344CB8AC3E}">
        <p14:creationId xmlns:p14="http://schemas.microsoft.com/office/powerpoint/2010/main" val="1459969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Captura de pantalla 2020-03-18 a la(s) 20.23.3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53" y="479541"/>
            <a:ext cx="3993182" cy="608978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276449" y="181437"/>
            <a:ext cx="400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/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25519" y="4855780"/>
            <a:ext cx="2680138" cy="178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CL" sz="1100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355571" y="141967"/>
            <a:ext cx="4727804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 defTabSz="457178"/>
            <a:r>
              <a:rPr lang="es-ES" sz="2700" b="1" dirty="0">
                <a:solidFill>
                  <a:srgbClr val="FFFFFF"/>
                </a:solidFill>
                <a:latin typeface="Calibri Light"/>
                <a:cs typeface="Calibri Light"/>
              </a:rPr>
              <a:t>QUE EL VIRUS </a:t>
            </a:r>
            <a:r>
              <a:rPr lang="es-ES" sz="2700" b="1" u="sng" dirty="0">
                <a:solidFill>
                  <a:srgbClr val="FFFFFF"/>
                </a:solidFill>
                <a:latin typeface="Calibri Light"/>
                <a:cs typeface="Calibri Light"/>
              </a:rPr>
              <a:t>NO ENTRE</a:t>
            </a:r>
            <a:r>
              <a:rPr lang="es-ES" sz="2700" b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</a:p>
          <a:p>
            <a:pPr algn="r" defTabSz="457178"/>
            <a:r>
              <a:rPr lang="es-ES" sz="2700" b="1" dirty="0">
                <a:solidFill>
                  <a:srgbClr val="FFFFFF"/>
                </a:solidFill>
                <a:latin typeface="Calibri Light"/>
                <a:cs typeface="Calibri Light"/>
              </a:rPr>
              <a:t>A ANDINA</a:t>
            </a:r>
          </a:p>
        </p:txBody>
      </p:sp>
      <p:sp>
        <p:nvSpPr>
          <p:cNvPr id="3" name="Elipse 2"/>
          <p:cNvSpPr/>
          <p:nvPr/>
        </p:nvSpPr>
        <p:spPr>
          <a:xfrm>
            <a:off x="4419285" y="181437"/>
            <a:ext cx="820306" cy="797754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CL" sz="7200" dirty="0">
                <a:solidFill>
                  <a:srgbClr val="0098AA"/>
                </a:solidFill>
              </a:rPr>
              <a:t>7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40" t="18109" b="28713"/>
          <a:stretch/>
        </p:blipFill>
        <p:spPr>
          <a:xfrm>
            <a:off x="4018209" y="3414166"/>
            <a:ext cx="1261741" cy="134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ángulo 6"/>
          <p:cNvSpPr/>
          <p:nvPr/>
        </p:nvSpPr>
        <p:spPr>
          <a:xfrm>
            <a:off x="5279950" y="3407899"/>
            <a:ext cx="3757665" cy="133474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783"/>
            <a:r>
              <a:rPr lang="es-CL" b="1" dirty="0">
                <a:solidFill>
                  <a:srgbClr val="FFFFFF"/>
                </a:solidFill>
              </a:rPr>
              <a:t>RECUERDA: Estamos controlando la temperatura </a:t>
            </a:r>
            <a:r>
              <a:rPr lang="es-CL" dirty="0">
                <a:solidFill>
                  <a:srgbClr val="FFFFFF"/>
                </a:solidFill>
              </a:rPr>
              <a:t>de todas las personas al ingresar. Seamos responsables, cuidémonos y evitemos que el virus ingrese a Andina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23978562-B126-4E8C-9385-3F183A7773DF}"/>
              </a:ext>
            </a:extLst>
          </p:cNvPr>
          <p:cNvSpPr/>
          <p:nvPr/>
        </p:nvSpPr>
        <p:spPr>
          <a:xfrm>
            <a:off x="4107398" y="1114945"/>
            <a:ext cx="4975976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895" lvl="1" defTabSz="685783"/>
            <a:r>
              <a:rPr lang="es-CL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¿Qué debes hacer si presentas ALGÚN SÍNTOMA?</a:t>
            </a:r>
          </a:p>
          <a:p>
            <a:pPr marL="88895" lvl="1" defTabSz="685783"/>
            <a:endParaRPr lang="es-CL" sz="1050" b="1" dirty="0">
              <a:solidFill>
                <a:srgbClr val="333333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8895" lvl="1" defTabSz="685783"/>
            <a:r>
              <a:rPr lang="es-CL" b="1" u="sng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 estás fuera de la división</a:t>
            </a:r>
            <a:r>
              <a:rPr lang="es-CL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NO SUBAS A TRABAJAR, </a:t>
            </a:r>
            <a:r>
              <a:rPr lang="es-CL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avisa de inmediato a tu jefe directo y ve al centro médico más cercano.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23978562-B126-4E8C-9385-3F183A7773DF}"/>
              </a:ext>
            </a:extLst>
          </p:cNvPr>
          <p:cNvSpPr/>
          <p:nvPr/>
        </p:nvSpPr>
        <p:spPr>
          <a:xfrm>
            <a:off x="4107399" y="2500735"/>
            <a:ext cx="48080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895" lvl="1" defTabSz="685783"/>
            <a:r>
              <a:rPr lang="es-CL" b="1" u="sng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 estás en faena</a:t>
            </a:r>
            <a:r>
              <a:rPr lang="es-CL" b="1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AVISA DE INMEDIATO A TU JEFE </a:t>
            </a:r>
            <a:r>
              <a:rPr lang="es-CL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directo, para que seas llevado al policlínico más cercano.</a:t>
            </a:r>
          </a:p>
        </p:txBody>
      </p:sp>
      <p:pic>
        <p:nvPicPr>
          <p:cNvPr id="18" name="Imagen 17" descr="Captura de pantalla 2020-03-13 a la(s) 18.47.1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9" r="73519"/>
          <a:stretch/>
        </p:blipFill>
        <p:spPr>
          <a:xfrm>
            <a:off x="6908" y="1862041"/>
            <a:ext cx="1177675" cy="1496399"/>
          </a:xfrm>
          <a:prstGeom prst="rect">
            <a:avLst/>
          </a:prstGeom>
        </p:spPr>
      </p:pic>
      <p:sp>
        <p:nvSpPr>
          <p:cNvPr id="20" name="CuadroTexto 30"/>
          <p:cNvSpPr txBox="1"/>
          <p:nvPr/>
        </p:nvSpPr>
        <p:spPr>
          <a:xfrm>
            <a:off x="125675" y="3267550"/>
            <a:ext cx="93841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100" dirty="0">
                <a:solidFill>
                  <a:srgbClr val="666666"/>
                </a:solidFill>
                <a:cs typeface="Calibri Light"/>
              </a:rPr>
              <a:t>Fiebre sobre </a:t>
            </a:r>
            <a:r>
              <a:rPr lang="es-ES" sz="2100" dirty="0" smtClean="0">
                <a:solidFill>
                  <a:srgbClr val="666666"/>
                </a:solidFill>
                <a:cs typeface="Calibri Light"/>
              </a:rPr>
              <a:t>37,5ºC</a:t>
            </a:r>
            <a:endParaRPr lang="es-ES" sz="2100" dirty="0">
              <a:solidFill>
                <a:srgbClr val="666666"/>
              </a:solidFill>
              <a:cs typeface="Calibri Light"/>
            </a:endParaRPr>
          </a:p>
        </p:txBody>
      </p:sp>
      <p:sp>
        <p:nvSpPr>
          <p:cNvPr id="22" name="CuadroTexto 31"/>
          <p:cNvSpPr txBox="1"/>
          <p:nvPr/>
        </p:nvSpPr>
        <p:spPr>
          <a:xfrm>
            <a:off x="2923166" y="3339425"/>
            <a:ext cx="5406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100" dirty="0">
                <a:solidFill>
                  <a:srgbClr val="666666"/>
                </a:solidFill>
                <a:cs typeface="Calibri Light"/>
              </a:rPr>
              <a:t>Tos</a:t>
            </a:r>
          </a:p>
        </p:txBody>
      </p:sp>
      <p:sp>
        <p:nvSpPr>
          <p:cNvPr id="23" name="CuadroTexto 32"/>
          <p:cNvSpPr txBox="1"/>
          <p:nvPr/>
        </p:nvSpPr>
        <p:spPr>
          <a:xfrm>
            <a:off x="1186306" y="3267550"/>
            <a:ext cx="15791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100" dirty="0">
                <a:solidFill>
                  <a:srgbClr val="666666"/>
                </a:solidFill>
                <a:cs typeface="Calibri Light"/>
              </a:rPr>
              <a:t>Dificultad</a:t>
            </a:r>
          </a:p>
          <a:p>
            <a:pPr algn="ctr"/>
            <a:r>
              <a:rPr lang="es-ES" sz="2100" dirty="0">
                <a:solidFill>
                  <a:srgbClr val="666666"/>
                </a:solidFill>
                <a:cs typeface="Calibri Light"/>
              </a:rPr>
              <a:t>para respirar</a:t>
            </a:r>
          </a:p>
        </p:txBody>
      </p:sp>
      <p:pic>
        <p:nvPicPr>
          <p:cNvPr id="25" name="Imagen 24" descr="Captura de pantalla 2020-03-13 a la(s) 18.47.1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7" t="5739" r="33442"/>
          <a:stretch/>
        </p:blipFill>
        <p:spPr>
          <a:xfrm>
            <a:off x="1359812" y="2012022"/>
            <a:ext cx="1275986" cy="1336670"/>
          </a:xfrm>
          <a:prstGeom prst="rect">
            <a:avLst/>
          </a:prstGeom>
        </p:spPr>
      </p:pic>
      <p:pic>
        <p:nvPicPr>
          <p:cNvPr id="26" name="Imagen 25" descr="Captura de pantalla 2020-03-13 a la(s) 18.47.1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9"/>
          <a:stretch/>
        </p:blipFill>
        <p:spPr>
          <a:xfrm>
            <a:off x="2765199" y="1781556"/>
            <a:ext cx="1381829" cy="1559463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="" xmlns:a16="http://schemas.microsoft.com/office/drawing/2014/main" id="{23978562-B126-4E8C-9385-3F183A7773DF}"/>
              </a:ext>
            </a:extLst>
          </p:cNvPr>
          <p:cNvSpPr/>
          <p:nvPr/>
        </p:nvSpPr>
        <p:spPr>
          <a:xfrm>
            <a:off x="173263" y="1214512"/>
            <a:ext cx="3176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895" lvl="1" algn="ctr" defTabSz="685783"/>
            <a:r>
              <a:rPr lang="es-CL" dirty="0">
                <a:solidFill>
                  <a:srgbClr val="333333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Ante la presencia de cualquiera de estos síntomas:</a:t>
            </a:r>
          </a:p>
        </p:txBody>
      </p:sp>
    </p:spTree>
    <p:extLst>
      <p:ext uri="{BB962C8B-B14F-4D97-AF65-F5344CB8AC3E}">
        <p14:creationId xmlns:p14="http://schemas.microsoft.com/office/powerpoint/2010/main" val="3600836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67583" y="131637"/>
            <a:ext cx="4370754" cy="914400"/>
          </a:xfrm>
          <a:prstGeom prst="rect">
            <a:avLst/>
          </a:prstGeom>
          <a:solidFill>
            <a:srgbClr val="EC5C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21" name="Imagen 20" descr="Captura de pantalla 2020-03-18 a la(s) 20.23.3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51" y="429740"/>
            <a:ext cx="4079121" cy="622084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276447" y="131637"/>
            <a:ext cx="400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25517" y="4282342"/>
            <a:ext cx="2680138" cy="192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718381" y="89779"/>
            <a:ext cx="4319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smtClean="0">
                <a:solidFill>
                  <a:srgbClr val="FFFFFF"/>
                </a:solidFill>
                <a:latin typeface="Calibri Light"/>
                <a:cs typeface="Calibri Light"/>
              </a:rPr>
              <a:t>SI SE IDENTIFICA UN CASO </a:t>
            </a:r>
          </a:p>
          <a:p>
            <a:pPr algn="r"/>
            <a:r>
              <a:rPr lang="es-ES" sz="2400" b="1" dirty="0" smtClean="0">
                <a:solidFill>
                  <a:srgbClr val="FFFFFF"/>
                </a:solidFill>
                <a:latin typeface="Calibri Light"/>
                <a:cs typeface="Calibri Light"/>
              </a:rPr>
              <a:t>SOSPECHOSO (*) EN ANDINA</a:t>
            </a:r>
          </a:p>
          <a:p>
            <a:pPr algn="r"/>
            <a:r>
              <a:rPr lang="es-ES" sz="1400" b="1" dirty="0" smtClean="0">
                <a:solidFill>
                  <a:srgbClr val="FFFFFF"/>
                </a:solidFill>
                <a:latin typeface="Calibri Light"/>
                <a:cs typeface="Calibri Light"/>
              </a:rPr>
              <a:t>* Fiebre sobre 38°, tos, dificultades respiratorias</a:t>
            </a:r>
            <a:endParaRPr lang="es-ES" sz="1400" b="1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1223052" y="1688732"/>
            <a:ext cx="1751068" cy="56514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600" kern="0" dirty="0">
                <a:solidFill>
                  <a:srgbClr val="000000"/>
                </a:solidFill>
                <a:latin typeface="Calibri Light"/>
                <a:cs typeface="Calibri Light"/>
              </a:rPr>
              <a:t>S</a:t>
            </a:r>
            <a:r>
              <a:rPr lang="es-CL" sz="1600" kern="0" dirty="0" smtClean="0">
                <a:solidFill>
                  <a:srgbClr val="000000"/>
                </a:solidFill>
                <a:latin typeface="Calibri Light"/>
                <a:cs typeface="Calibri Light"/>
              </a:rPr>
              <a:t>e detecta </a:t>
            </a:r>
          </a:p>
          <a:p>
            <a:pPr defTabSz="914400">
              <a:defRPr/>
            </a:pPr>
            <a:r>
              <a:rPr lang="es-CL" sz="1600" b="1" kern="0" dirty="0" smtClean="0">
                <a:solidFill>
                  <a:srgbClr val="000000"/>
                </a:solidFill>
                <a:cs typeface="Calibri"/>
              </a:rPr>
              <a:t>EN FAENA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6008520" y="1756994"/>
            <a:ext cx="1281685" cy="56514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algn="ctr" defTabSz="914400">
              <a:defRPr/>
            </a:pPr>
            <a:r>
              <a:rPr lang="es-CL" sz="1600" b="1" kern="0" dirty="0" smtClean="0">
                <a:solidFill>
                  <a:srgbClr val="000000"/>
                </a:solidFill>
                <a:cs typeface="Calibri Light"/>
              </a:rPr>
              <a:t>Se </a:t>
            </a:r>
            <a:r>
              <a:rPr lang="es-CL" sz="1600" b="1" u="sng" kern="0" dirty="0" smtClean="0">
                <a:solidFill>
                  <a:srgbClr val="FF0000"/>
                </a:solidFill>
                <a:cs typeface="Calibri Light"/>
              </a:rPr>
              <a:t>descarta</a:t>
            </a:r>
            <a:r>
              <a:rPr lang="es-CL" sz="1600" b="1" kern="0" dirty="0" smtClean="0">
                <a:solidFill>
                  <a:srgbClr val="000000"/>
                </a:solidFill>
                <a:cs typeface="Calibri Light"/>
              </a:rPr>
              <a:t> sospecha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7669564" y="2497328"/>
            <a:ext cx="1093231" cy="7190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algn="ctr" defTabSz="914400">
              <a:defRPr/>
            </a:pPr>
            <a:r>
              <a:rPr lang="es-CL" sz="1400" b="1" kern="0" dirty="0" smtClean="0">
                <a:solidFill>
                  <a:srgbClr val="000000"/>
                </a:solidFill>
                <a:cs typeface="Calibri"/>
              </a:rPr>
              <a:t>14 días de cuarentena estricta</a:t>
            </a:r>
            <a:endParaRPr lang="es-CL" sz="1400" b="1" kern="0" dirty="0" smtClean="0">
              <a:solidFill>
                <a:srgbClr val="000000"/>
              </a:solidFill>
              <a:cs typeface="Calibri Light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174846" y="3398519"/>
            <a:ext cx="8863489" cy="1368034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644924" y="3371715"/>
            <a:ext cx="177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FFFFFF"/>
                </a:solidFill>
              </a:rPr>
              <a:t>¡</a:t>
            </a:r>
            <a:r>
              <a:rPr lang="es-ES" sz="2000" b="1" dirty="0" smtClean="0">
                <a:solidFill>
                  <a:srgbClr val="FFFFFF"/>
                </a:solidFill>
              </a:rPr>
              <a:t>IMPORTANTE!</a:t>
            </a:r>
            <a:endParaRPr lang="es-ES" sz="2000" b="1" dirty="0">
              <a:solidFill>
                <a:srgbClr val="FFFFFF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355308" y="3680032"/>
            <a:ext cx="8502564" cy="10575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marL="285750" indent="-285750" algn="just" defTabSz="914400">
              <a:buFont typeface="Arial" panose="020B0604020202020204" pitchFamily="34" charset="0"/>
              <a:buChar char="•"/>
              <a:defRPr/>
            </a:pPr>
            <a:r>
              <a:rPr lang="es-CL" sz="1600" b="1" kern="0" dirty="0" smtClean="0">
                <a:solidFill>
                  <a:srgbClr val="FFFFFF"/>
                </a:solidFill>
                <a:cs typeface="Calibri Light"/>
              </a:rPr>
              <a:t>Tus probabilidades de contagio son menores si te has lavado </a:t>
            </a:r>
            <a:r>
              <a:rPr lang="es-CL" sz="1600" kern="0" dirty="0" smtClean="0">
                <a:solidFill>
                  <a:srgbClr val="FFFFFF"/>
                </a:solidFill>
                <a:cs typeface="Calibri"/>
              </a:rPr>
              <a:t>las manos de forma regular y has mantenido distancia adecuada de las personas. </a:t>
            </a:r>
          </a:p>
          <a:p>
            <a:pPr marL="285750" indent="-285750" algn="just" defTabSz="914400">
              <a:buFont typeface="Arial" panose="020B0604020202020204" pitchFamily="34" charset="0"/>
              <a:buChar char="•"/>
              <a:defRPr/>
            </a:pPr>
            <a:r>
              <a:rPr lang="es-CL" sz="1600" kern="0" dirty="0" smtClean="0">
                <a:solidFill>
                  <a:srgbClr val="FFFFFF"/>
                </a:solidFill>
                <a:cs typeface="Calibri"/>
              </a:rPr>
              <a:t>Frente a caso sospechoso o confirmado, </a:t>
            </a:r>
            <a:r>
              <a:rPr lang="es-CL" sz="1600" b="1" kern="0" dirty="0" smtClean="0">
                <a:solidFill>
                  <a:srgbClr val="FFFFFF"/>
                </a:solidFill>
                <a:cs typeface="Calibri"/>
              </a:rPr>
              <a:t>Andina aplica </a:t>
            </a:r>
            <a:r>
              <a:rPr lang="es-ES" sz="1600" b="1" kern="0" dirty="0" smtClean="0">
                <a:solidFill>
                  <a:srgbClr val="FFFFFF"/>
                </a:solidFill>
                <a:cs typeface="Calibri"/>
              </a:rPr>
              <a:t>aseo con </a:t>
            </a:r>
            <a:r>
              <a:rPr lang="es-ES" sz="1600" kern="0" dirty="0" smtClean="0">
                <a:solidFill>
                  <a:srgbClr val="FFFFFF"/>
                </a:solidFill>
                <a:cs typeface="Calibri"/>
              </a:rPr>
              <a:t>desinfectantes industriales donde </a:t>
            </a:r>
            <a:r>
              <a:rPr lang="es-ES" sz="1600" kern="0" dirty="0">
                <a:solidFill>
                  <a:srgbClr val="FFFFFF"/>
                </a:solidFill>
                <a:cs typeface="Calibri"/>
              </a:rPr>
              <a:t>estuvo el trabajador</a:t>
            </a:r>
            <a:r>
              <a:rPr lang="es-ES" sz="1600" kern="0" dirty="0" smtClean="0">
                <a:solidFill>
                  <a:srgbClr val="FFFFFF"/>
                </a:solidFill>
                <a:cs typeface="Calibri"/>
              </a:rPr>
              <a:t>.</a:t>
            </a:r>
            <a:endParaRPr lang="es-CL" sz="1600" kern="0" dirty="0" smtClean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3173649" y="1722255"/>
            <a:ext cx="1981967" cy="56514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600" kern="0" dirty="0" smtClean="0">
                <a:solidFill>
                  <a:srgbClr val="000000"/>
                </a:solidFill>
                <a:cs typeface="Calibri Light"/>
              </a:rPr>
              <a:t>Será trasladado a </a:t>
            </a:r>
          </a:p>
          <a:p>
            <a:pPr defTabSz="914400">
              <a:defRPr/>
            </a:pPr>
            <a:r>
              <a:rPr lang="es-CL" sz="1600" kern="0" dirty="0" smtClean="0">
                <a:solidFill>
                  <a:srgbClr val="000000"/>
                </a:solidFill>
                <a:cs typeface="Calibri Light"/>
              </a:rPr>
              <a:t>hospital habilitado.</a:t>
            </a:r>
          </a:p>
        </p:txBody>
      </p:sp>
      <p:sp>
        <p:nvSpPr>
          <p:cNvPr id="4" name="Elipse 3"/>
          <p:cNvSpPr/>
          <p:nvPr/>
        </p:nvSpPr>
        <p:spPr>
          <a:xfrm>
            <a:off x="340962" y="1652704"/>
            <a:ext cx="747655" cy="747655"/>
          </a:xfrm>
          <a:prstGeom prst="ellipse">
            <a:avLst/>
          </a:prstGeom>
          <a:solidFill>
            <a:srgbClr val="E6500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36575" y="1614235"/>
            <a:ext cx="74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>
                <a:solidFill>
                  <a:srgbClr val="FFFFFF"/>
                </a:solidFill>
              </a:rPr>
              <a:t>A</a:t>
            </a:r>
            <a:endParaRPr lang="es-ES" sz="4400" dirty="0">
              <a:solidFill>
                <a:srgbClr val="FFFFFF"/>
              </a:solidFill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4669140" y="212045"/>
            <a:ext cx="747655" cy="747655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4672295" y="127096"/>
            <a:ext cx="74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solidFill>
                  <a:srgbClr val="E6500F"/>
                </a:solidFill>
              </a:rPr>
              <a:t>8</a:t>
            </a:r>
            <a:endParaRPr lang="es-ES" sz="5400" dirty="0">
              <a:solidFill>
                <a:srgbClr val="E6500F"/>
              </a:solidFill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336726" y="2465067"/>
            <a:ext cx="747655" cy="747655"/>
          </a:xfrm>
          <a:prstGeom prst="ellipse">
            <a:avLst/>
          </a:prstGeom>
          <a:solidFill>
            <a:srgbClr val="E6500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339881" y="2456369"/>
            <a:ext cx="74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>
                <a:solidFill>
                  <a:srgbClr val="FFFFFF"/>
                </a:solidFill>
              </a:rPr>
              <a:t>B</a:t>
            </a:r>
            <a:endParaRPr lang="es-ES" sz="4400" dirty="0">
              <a:solidFill>
                <a:srgbClr val="FFFFFF"/>
              </a:solidFill>
            </a:endParaRPr>
          </a:p>
        </p:txBody>
      </p:sp>
      <p:grpSp>
        <p:nvGrpSpPr>
          <p:cNvPr id="27" name="Agrupar 26"/>
          <p:cNvGrpSpPr/>
          <p:nvPr/>
        </p:nvGrpSpPr>
        <p:grpSpPr>
          <a:xfrm>
            <a:off x="2406032" y="1822168"/>
            <a:ext cx="569107" cy="484817"/>
            <a:chOff x="2128005" y="1700696"/>
            <a:chExt cx="569107" cy="484817"/>
          </a:xfrm>
          <a:solidFill>
            <a:srgbClr val="E6500F"/>
          </a:solidFill>
        </p:grpSpPr>
        <p:sp>
          <p:nvSpPr>
            <p:cNvPr id="28" name="Cheurón 27"/>
            <p:cNvSpPr/>
            <p:nvPr/>
          </p:nvSpPr>
          <p:spPr>
            <a:xfrm>
              <a:off x="2128005" y="1700696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  <p:sp>
          <p:nvSpPr>
            <p:cNvPr id="29" name="Cheurón 28"/>
            <p:cNvSpPr/>
            <p:nvPr/>
          </p:nvSpPr>
          <p:spPr>
            <a:xfrm>
              <a:off x="2361265" y="1700881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1232780" y="2449842"/>
            <a:ext cx="1474780" cy="81136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600" kern="0" dirty="0" smtClean="0">
                <a:solidFill>
                  <a:srgbClr val="000000"/>
                </a:solidFill>
                <a:latin typeface="Calibri Light"/>
                <a:cs typeface="Calibri Light"/>
              </a:rPr>
              <a:t>Se detecta </a:t>
            </a:r>
          </a:p>
          <a:p>
            <a:pPr defTabSz="914400">
              <a:defRPr/>
            </a:pPr>
            <a:r>
              <a:rPr lang="es-CL" sz="1600" b="1" kern="0" dirty="0" smtClean="0">
                <a:solidFill>
                  <a:srgbClr val="000000"/>
                </a:solidFill>
                <a:cs typeface="Calibri"/>
              </a:rPr>
              <a:t>FUERA DE FAENA</a:t>
            </a:r>
          </a:p>
        </p:txBody>
      </p:sp>
      <p:grpSp>
        <p:nvGrpSpPr>
          <p:cNvPr id="40" name="Agrupar 39"/>
          <p:cNvGrpSpPr/>
          <p:nvPr/>
        </p:nvGrpSpPr>
        <p:grpSpPr>
          <a:xfrm>
            <a:off x="2415760" y="2626605"/>
            <a:ext cx="569107" cy="484817"/>
            <a:chOff x="2128005" y="1700696"/>
            <a:chExt cx="569107" cy="484817"/>
          </a:xfrm>
          <a:solidFill>
            <a:srgbClr val="E6500F"/>
          </a:solidFill>
        </p:grpSpPr>
        <p:sp>
          <p:nvSpPr>
            <p:cNvPr id="41" name="Cheurón 40"/>
            <p:cNvSpPr/>
            <p:nvPr/>
          </p:nvSpPr>
          <p:spPr>
            <a:xfrm>
              <a:off x="2128005" y="1700696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  <p:sp>
          <p:nvSpPr>
            <p:cNvPr id="42" name="Cheurón 41"/>
            <p:cNvSpPr/>
            <p:nvPr/>
          </p:nvSpPr>
          <p:spPr>
            <a:xfrm>
              <a:off x="2361265" y="1700881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</p:grpSp>
      <p:sp>
        <p:nvSpPr>
          <p:cNvPr id="43" name="CuadroTexto 42">
            <a:extLst>
              <a:ext uri="{FF2B5EF4-FFF2-40B4-BE49-F238E27FC236}">
                <a16:creationId xmlns="" xmlns:a16="http://schemas.microsoft.com/office/drawing/2014/main" id="{F7F40AC0-32C9-4F23-8EEB-BF7CF05871DB}"/>
              </a:ext>
            </a:extLst>
          </p:cNvPr>
          <p:cNvSpPr txBox="1"/>
          <p:nvPr/>
        </p:nvSpPr>
        <p:spPr bwMode="gray">
          <a:xfrm>
            <a:off x="3103587" y="2456369"/>
            <a:ext cx="2052029" cy="81136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600" kern="0" dirty="0">
                <a:solidFill>
                  <a:srgbClr val="000000"/>
                </a:solidFill>
                <a:cs typeface="Calibri Light"/>
              </a:rPr>
              <a:t>D</a:t>
            </a:r>
            <a:r>
              <a:rPr lang="es-CL" sz="1600" kern="0" dirty="0" smtClean="0">
                <a:solidFill>
                  <a:srgbClr val="000000"/>
                </a:solidFill>
                <a:cs typeface="Calibri Light"/>
              </a:rPr>
              <a:t>ebe ir al centro médico más cercano y avisar a su jefatura.</a:t>
            </a:r>
            <a:endParaRPr lang="es-CL" sz="800" kern="0" dirty="0" smtClean="0">
              <a:solidFill>
                <a:srgbClr val="000000"/>
              </a:solidFill>
              <a:cs typeface="Calibri Light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371465" y="1031222"/>
            <a:ext cx="8693831" cy="56514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1600" kern="0" dirty="0" smtClean="0">
                <a:solidFill>
                  <a:srgbClr val="000000"/>
                </a:solidFill>
                <a:cs typeface="Calibri Light"/>
              </a:rPr>
              <a:t>Si estuviste </a:t>
            </a:r>
            <a:r>
              <a:rPr lang="es-CL" sz="1600" b="1" kern="0" dirty="0" smtClean="0">
                <a:solidFill>
                  <a:srgbClr val="000000"/>
                </a:solidFill>
                <a:cs typeface="Calibri Light"/>
              </a:rPr>
              <a:t>a menos de 1 metro de distancia, por al menos 15 minutos</a:t>
            </a:r>
            <a:r>
              <a:rPr lang="es-CL" sz="1600" kern="0" dirty="0" smtClean="0">
                <a:solidFill>
                  <a:srgbClr val="000000"/>
                </a:solidFill>
                <a:cs typeface="Calibri Light"/>
              </a:rPr>
              <a:t>, informa a tu Jefe. El médico divisional evaluará si pasas a </a:t>
            </a:r>
            <a:r>
              <a:rPr lang="es-CL" sz="1600" b="1" kern="0" dirty="0" smtClean="0">
                <a:solidFill>
                  <a:srgbClr val="000000"/>
                </a:solidFill>
                <a:cs typeface="Calibri Light"/>
              </a:rPr>
              <a:t>cuarentena  temporal.</a:t>
            </a:r>
            <a:endParaRPr lang="es-CL" sz="1600" kern="0" dirty="0" smtClean="0">
              <a:solidFill>
                <a:srgbClr val="000000"/>
              </a:solidFill>
              <a:cs typeface="Calibri Light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6032868" y="2495797"/>
            <a:ext cx="1330564" cy="7190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algn="ctr" defTabSz="914400">
              <a:defRPr/>
            </a:pPr>
            <a:r>
              <a:rPr lang="es-CL" sz="1400" b="1" kern="0" dirty="0">
                <a:solidFill>
                  <a:srgbClr val="000000"/>
                </a:solidFill>
                <a:cs typeface="Calibri"/>
              </a:rPr>
              <a:t>T</a:t>
            </a:r>
            <a:r>
              <a:rPr lang="es-CL" sz="1400" b="1" kern="0" dirty="0" smtClean="0">
                <a:solidFill>
                  <a:srgbClr val="000000"/>
                </a:solidFill>
                <a:cs typeface="Calibri"/>
              </a:rPr>
              <a:t>ermina tu cuarentena temporal</a:t>
            </a:r>
            <a:endParaRPr lang="es-CL" sz="1400" b="1" kern="0" dirty="0" smtClean="0">
              <a:solidFill>
                <a:srgbClr val="000000"/>
              </a:solidFill>
              <a:cs typeface="Calibri Light"/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453153" y="4835977"/>
            <a:ext cx="2807150" cy="238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s-CL" sz="1100" b="1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grpSp>
        <p:nvGrpSpPr>
          <p:cNvPr id="60" name="Agrupar 26"/>
          <p:cNvGrpSpPr/>
          <p:nvPr/>
        </p:nvGrpSpPr>
        <p:grpSpPr>
          <a:xfrm>
            <a:off x="5266475" y="1994103"/>
            <a:ext cx="786569" cy="779146"/>
            <a:chOff x="2128005" y="1700696"/>
            <a:chExt cx="569107" cy="484817"/>
          </a:xfrm>
          <a:solidFill>
            <a:srgbClr val="E6500F"/>
          </a:solidFill>
        </p:grpSpPr>
        <p:sp>
          <p:nvSpPr>
            <p:cNvPr id="61" name="Cheurón 60"/>
            <p:cNvSpPr/>
            <p:nvPr/>
          </p:nvSpPr>
          <p:spPr>
            <a:xfrm>
              <a:off x="2128005" y="1700696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  <p:sp>
          <p:nvSpPr>
            <p:cNvPr id="62" name="Cheurón 61"/>
            <p:cNvSpPr/>
            <p:nvPr/>
          </p:nvSpPr>
          <p:spPr>
            <a:xfrm>
              <a:off x="2361265" y="1700881"/>
              <a:ext cx="335847" cy="484632"/>
            </a:xfrm>
            <a:prstGeom prst="chevron">
              <a:avLst>
                <a:gd name="adj" fmla="val 55889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2B1"/>
                </a:solidFill>
              </a:endParaRPr>
            </a:p>
          </p:txBody>
        </p: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7552805" y="1748788"/>
            <a:ext cx="1281685" cy="56514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algn="ctr" defTabSz="914400">
              <a:defRPr/>
            </a:pPr>
            <a:r>
              <a:rPr lang="es-CL" sz="1600" b="1" kern="0" dirty="0" smtClean="0">
                <a:solidFill>
                  <a:srgbClr val="000000"/>
                </a:solidFill>
                <a:cs typeface="Calibri Light"/>
              </a:rPr>
              <a:t>Se </a:t>
            </a:r>
            <a:r>
              <a:rPr lang="es-CL" sz="1600" b="1" u="sng" kern="0" dirty="0" smtClean="0">
                <a:solidFill>
                  <a:srgbClr val="FF0000"/>
                </a:solidFill>
                <a:cs typeface="Calibri Light"/>
              </a:rPr>
              <a:t>confirma</a:t>
            </a:r>
            <a:r>
              <a:rPr lang="es-CL" sz="1600" b="1" kern="0" dirty="0" smtClean="0">
                <a:solidFill>
                  <a:srgbClr val="000000"/>
                </a:solidFill>
                <a:cs typeface="Calibri Light"/>
              </a:rPr>
              <a:t> sospecha</a:t>
            </a:r>
          </a:p>
        </p:txBody>
      </p:sp>
      <p:sp>
        <p:nvSpPr>
          <p:cNvPr id="9" name="Flecha abajo 8"/>
          <p:cNvSpPr/>
          <p:nvPr/>
        </p:nvSpPr>
        <p:spPr>
          <a:xfrm>
            <a:off x="6572906" y="2322140"/>
            <a:ext cx="241145" cy="164582"/>
          </a:xfrm>
          <a:prstGeom prst="downArrow">
            <a:avLst/>
          </a:prstGeom>
          <a:solidFill>
            <a:srgbClr val="EC5C2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FFFF"/>
              </a:solidFill>
            </a:endParaRPr>
          </a:p>
        </p:txBody>
      </p:sp>
      <p:sp>
        <p:nvSpPr>
          <p:cNvPr id="39" name="Flecha abajo 38"/>
          <p:cNvSpPr/>
          <p:nvPr/>
        </p:nvSpPr>
        <p:spPr>
          <a:xfrm>
            <a:off x="8073076" y="2323340"/>
            <a:ext cx="241145" cy="164582"/>
          </a:xfrm>
          <a:prstGeom prst="downArrow">
            <a:avLst/>
          </a:prstGeom>
          <a:solidFill>
            <a:srgbClr val="EC5C2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5517" y="4855779"/>
            <a:ext cx="2680138" cy="178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rgbClr val="FFFFFF">
                    <a:lumMod val="50000"/>
                  </a:srgbClr>
                </a:solidFill>
              </a:rPr>
              <a:t>DIRECCIÓN DE COMUNICACIONES</a:t>
            </a:r>
          </a:p>
        </p:txBody>
      </p:sp>
      <p:grpSp>
        <p:nvGrpSpPr>
          <p:cNvPr id="17" name="Agrupar 16"/>
          <p:cNvGrpSpPr/>
          <p:nvPr/>
        </p:nvGrpSpPr>
        <p:grpSpPr>
          <a:xfrm>
            <a:off x="4734560" y="160657"/>
            <a:ext cx="4409444" cy="928388"/>
            <a:chOff x="200351" y="1198880"/>
            <a:chExt cx="8943650" cy="1287867"/>
          </a:xfrm>
        </p:grpSpPr>
        <p:sp>
          <p:nvSpPr>
            <p:cNvPr id="18" name="Redondear rectángulo de esquina diagonal 17"/>
            <p:cNvSpPr/>
            <p:nvPr/>
          </p:nvSpPr>
          <p:spPr>
            <a:xfrm rot="16200000">
              <a:off x="4038403" y="-2618852"/>
              <a:ext cx="1267550" cy="8943647"/>
            </a:xfrm>
            <a:prstGeom prst="round2DiagRect">
              <a:avLst/>
            </a:prstGeom>
            <a:solidFill>
              <a:srgbClr val="E650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200351" y="1198880"/>
              <a:ext cx="8943642" cy="741680"/>
            </a:xfrm>
            <a:prstGeom prst="rect">
              <a:avLst/>
            </a:prstGeom>
            <a:solidFill>
              <a:srgbClr val="E650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grpSp>
        <p:nvGrpSpPr>
          <p:cNvPr id="20" name="Agrupar 19"/>
          <p:cNvGrpSpPr/>
          <p:nvPr/>
        </p:nvGrpSpPr>
        <p:grpSpPr>
          <a:xfrm>
            <a:off x="200351" y="1198880"/>
            <a:ext cx="8943650" cy="1287867"/>
            <a:chOff x="200351" y="1198880"/>
            <a:chExt cx="8943650" cy="1287867"/>
          </a:xfrm>
        </p:grpSpPr>
        <p:sp>
          <p:nvSpPr>
            <p:cNvPr id="22" name="Redondear rectángulo de esquina diagonal 21"/>
            <p:cNvSpPr/>
            <p:nvPr/>
          </p:nvSpPr>
          <p:spPr>
            <a:xfrm rot="16200000">
              <a:off x="4038403" y="-2618852"/>
              <a:ext cx="1267550" cy="8943647"/>
            </a:xfrm>
            <a:prstGeom prst="round2DiagRect">
              <a:avLst/>
            </a:prstGeom>
            <a:solidFill>
              <a:srgbClr val="E650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200351" y="1198880"/>
              <a:ext cx="8943642" cy="741680"/>
            </a:xfrm>
            <a:prstGeom prst="rect">
              <a:avLst/>
            </a:prstGeom>
            <a:solidFill>
              <a:srgbClr val="E650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pic>
        <p:nvPicPr>
          <p:cNvPr id="25" name="Imagen 24" descr="Captura de pantalla 2020-03-18 a la(s) 20.23.3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51" y="429740"/>
            <a:ext cx="4323178" cy="659304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276447" y="131637"/>
            <a:ext cx="400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ANDINA </a:t>
            </a:r>
            <a:r>
              <a:rPr lang="es-ES" sz="1400" b="1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AVANZA</a:t>
            </a:r>
            <a:r>
              <a:rPr lang="es-ES" sz="1400" dirty="0">
                <a:solidFill>
                  <a:srgbClr val="FFFFFF">
                    <a:lumMod val="50000"/>
                  </a:srgbClr>
                </a:solidFill>
                <a:latin typeface="Calibri Light"/>
                <a:cs typeface="Calibri Light"/>
              </a:rPr>
              <a:t> PARA DETENER EL…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5683193" y="187005"/>
            <a:ext cx="3552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FFFFFF"/>
                </a:solidFill>
                <a:cs typeface="Calibri Light"/>
              </a:rPr>
              <a:t>¿EL RESPIRADOR PROTEGE CONTRA EL COVID-19?</a:t>
            </a:r>
            <a:endParaRPr lang="es-ES" sz="2400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4826035" y="233260"/>
            <a:ext cx="747655" cy="74765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4829190" y="176497"/>
            <a:ext cx="74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>
                <a:solidFill>
                  <a:srgbClr val="E6500F"/>
                </a:solidFill>
              </a:rPr>
              <a:t>9</a:t>
            </a:r>
            <a:endParaRPr lang="es-ES" sz="4400" dirty="0">
              <a:solidFill>
                <a:srgbClr val="E6500F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424886" y="1179732"/>
            <a:ext cx="1200964" cy="130380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defTabSz="914400">
              <a:defRPr/>
            </a:pPr>
            <a:r>
              <a:rPr lang="es-CL" sz="8000" b="1" kern="0" dirty="0" smtClean="0">
                <a:solidFill>
                  <a:srgbClr val="FFFFFF"/>
                </a:solidFill>
                <a:cs typeface="Calibri"/>
              </a:rPr>
              <a:t>SÍ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06"/>
          <a:stretch/>
        </p:blipFill>
        <p:spPr>
          <a:xfrm>
            <a:off x="7866476" y="1238874"/>
            <a:ext cx="1212848" cy="1192504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F7F40AC0-32C9-4F23-8EEB-BF7CF05871DB}"/>
              </a:ext>
            </a:extLst>
          </p:cNvPr>
          <p:cNvSpPr txBox="1"/>
          <p:nvPr/>
        </p:nvSpPr>
        <p:spPr bwMode="gray">
          <a:xfrm>
            <a:off x="1459149" y="1217867"/>
            <a:ext cx="6420255" cy="12576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>
            <a:spAutoFit/>
          </a:bodyPr>
          <a:lstStyle/>
          <a:p>
            <a:pPr algn="ctr" defTabSz="914400">
              <a:defRPr/>
            </a:pPr>
            <a:r>
              <a:rPr lang="es-CL" sz="1900" kern="0" dirty="0" smtClean="0">
                <a:solidFill>
                  <a:srgbClr val="FFFFFF"/>
                </a:solidFill>
                <a:cs typeface="Calibri Light"/>
              </a:rPr>
              <a:t>La OSHA (Occupational Safety and Health Administration) de Estados Unidos indica que los equipos de protección respiratoria de medio rostro y rostro completo, </a:t>
            </a:r>
            <a:r>
              <a:rPr lang="es-CL" sz="1900" b="1" u="sng" kern="0" dirty="0" smtClean="0">
                <a:solidFill>
                  <a:srgbClr val="FFFFFF"/>
                </a:solidFill>
                <a:cs typeface="Calibri Light"/>
              </a:rPr>
              <a:t>CON FILTRO P100</a:t>
            </a:r>
            <a:r>
              <a:rPr lang="es-CL" sz="1900" u="sng" kern="0" dirty="0" smtClean="0">
                <a:solidFill>
                  <a:srgbClr val="FFFFFF"/>
                </a:solidFill>
                <a:cs typeface="Calibri Light"/>
              </a:rPr>
              <a:t> </a:t>
            </a:r>
            <a:r>
              <a:rPr lang="es-CL" sz="2000" b="1" kern="0" dirty="0" smtClean="0">
                <a:solidFill>
                  <a:srgbClr val="FFFFFF"/>
                </a:solidFill>
                <a:cs typeface="Calibri Light"/>
              </a:rPr>
              <a:t>PROTEGEN CONTRA EL VIRUS COVID-19.</a:t>
            </a:r>
          </a:p>
        </p:txBody>
      </p:sp>
      <p:pic>
        <p:nvPicPr>
          <p:cNvPr id="33" name="Imagen 32" descr="Captura de pantalla 2020-03-26 a la(s) 10.02.1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b="53163"/>
          <a:stretch/>
        </p:blipFill>
        <p:spPr>
          <a:xfrm>
            <a:off x="342202" y="2885285"/>
            <a:ext cx="2252722" cy="1264556"/>
          </a:xfrm>
          <a:prstGeom prst="rect">
            <a:avLst/>
          </a:prstGeom>
        </p:spPr>
      </p:pic>
      <p:pic>
        <p:nvPicPr>
          <p:cNvPr id="34" name="Imagen 33" descr="Captura de pantalla 2020-03-26 a la(s) 10.02.1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81"/>
          <a:stretch/>
        </p:blipFill>
        <p:spPr>
          <a:xfrm>
            <a:off x="2700822" y="2870667"/>
            <a:ext cx="2243564" cy="1201381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434616" y="2517226"/>
            <a:ext cx="440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8998"/>
                </a:solidFill>
              </a:rPr>
              <a:t>Úsalo correctamente</a:t>
            </a:r>
            <a:endParaRPr lang="es-ES" b="1" dirty="0">
              <a:solidFill>
                <a:srgbClr val="008998"/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350196" y="3861427"/>
            <a:ext cx="22556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rgbClr val="000000"/>
                </a:solidFill>
              </a:rPr>
              <a:t>Ponte el respirador cuidando que tape nariz y boca y engancha las bandas.</a:t>
            </a:r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2717829" y="3909781"/>
            <a:ext cx="2126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rgbClr val="000000"/>
                </a:solidFill>
              </a:rPr>
              <a:t>Tira las bandas de sujeción para un ajuste adecuado a tu rostro.</a:t>
            </a:r>
            <a:endParaRPr lang="es-ES" sz="1400" dirty="0">
              <a:solidFill>
                <a:srgbClr val="000000"/>
              </a:solidFill>
            </a:endParaRPr>
          </a:p>
        </p:txBody>
      </p:sp>
      <p:grpSp>
        <p:nvGrpSpPr>
          <p:cNvPr id="38" name="Agrupar 37"/>
          <p:cNvGrpSpPr/>
          <p:nvPr/>
        </p:nvGrpSpPr>
        <p:grpSpPr>
          <a:xfrm>
            <a:off x="5039361" y="2600960"/>
            <a:ext cx="4104640" cy="1988907"/>
            <a:chOff x="5039361" y="2600960"/>
            <a:chExt cx="4104640" cy="1988907"/>
          </a:xfrm>
          <a:solidFill>
            <a:srgbClr val="008998"/>
          </a:solidFill>
        </p:grpSpPr>
        <p:sp>
          <p:nvSpPr>
            <p:cNvPr id="39" name="Redondear rectángulo de esquina diagonal 38"/>
            <p:cNvSpPr/>
            <p:nvPr/>
          </p:nvSpPr>
          <p:spPr>
            <a:xfrm rot="16200000">
              <a:off x="6457907" y="1903772"/>
              <a:ext cx="1267550" cy="4104639"/>
            </a:xfrm>
            <a:prstGeom prst="round2Diag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40" name="Rectángulo 39"/>
            <p:cNvSpPr/>
            <p:nvPr/>
          </p:nvSpPr>
          <p:spPr>
            <a:xfrm>
              <a:off x="5039361" y="2600960"/>
              <a:ext cx="4104637" cy="112776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930" y="2696061"/>
            <a:ext cx="1280502" cy="1665753"/>
          </a:xfrm>
          <a:prstGeom prst="rect">
            <a:avLst/>
          </a:prstGeom>
        </p:spPr>
      </p:pic>
      <p:sp>
        <p:nvSpPr>
          <p:cNvPr id="42" name="Rectángulo 41"/>
          <p:cNvSpPr/>
          <p:nvPr/>
        </p:nvSpPr>
        <p:spPr>
          <a:xfrm>
            <a:off x="6488432" y="3487071"/>
            <a:ext cx="25031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solidFill>
                  <a:srgbClr val="FFFFFF"/>
                </a:solidFill>
                <a:cs typeface="Calibri Light"/>
              </a:rPr>
              <a:t>El respirador no es desechable, por lo que </a:t>
            </a:r>
            <a:r>
              <a:rPr lang="es-ES" sz="1600" b="1" dirty="0" smtClean="0">
                <a:solidFill>
                  <a:srgbClr val="FFFFFF"/>
                </a:solidFill>
                <a:cs typeface="Calibri Light"/>
              </a:rPr>
              <a:t>DEBES LAVARLO DIARIAMENTE.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6465064" y="2642134"/>
            <a:ext cx="2549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FFFFFF"/>
                </a:solidFill>
                <a:cs typeface="Calibri Light"/>
              </a:rPr>
              <a:t>DEBES LAVAR TUS MANOS CON JABÓN ANTES Y DESPUÉS DE USARLO.</a:t>
            </a:r>
            <a:endParaRPr lang="es-ES" sz="1600" b="1" dirty="0">
              <a:solidFill>
                <a:srgbClr val="FFFFFF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87886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10.xml><?xml version="1.0" encoding="utf-8"?>
<a:theme xmlns:a="http://schemas.openxmlformats.org/drawingml/2006/main" name="11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11.xml><?xml version="1.0" encoding="utf-8"?>
<a:theme xmlns:a="http://schemas.openxmlformats.org/drawingml/2006/main" name="12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12.xml><?xml version="1.0" encoding="utf-8"?>
<a:theme xmlns:a="http://schemas.openxmlformats.org/drawingml/2006/main" name="14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13.xml><?xml version="1.0" encoding="utf-8"?>
<a:theme xmlns:a="http://schemas.openxmlformats.org/drawingml/2006/main" name="13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14.xml><?xml version="1.0" encoding="utf-8"?>
<a:theme xmlns:a="http://schemas.openxmlformats.org/drawingml/2006/main" name="15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15.xml><?xml version="1.0" encoding="utf-8"?>
<a:theme xmlns:a="http://schemas.openxmlformats.org/drawingml/2006/main" name="16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16.xml><?xml version="1.0" encoding="utf-8"?>
<a:theme xmlns:a="http://schemas.openxmlformats.org/drawingml/2006/main" name="17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17.xml><?xml version="1.0" encoding="utf-8"?>
<a:theme xmlns:a="http://schemas.openxmlformats.org/drawingml/2006/main" name="18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18.xml><?xml version="1.0" encoding="utf-8"?>
<a:theme xmlns:a="http://schemas.openxmlformats.org/drawingml/2006/main" name="19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19.xml><?xml version="1.0" encoding="utf-8"?>
<a:theme xmlns:a="http://schemas.openxmlformats.org/drawingml/2006/main" name="21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2.xml><?xml version="1.0" encoding="utf-8"?>
<a:theme xmlns:a="http://schemas.openxmlformats.org/drawingml/2006/main" name="3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20.xml><?xml version="1.0" encoding="utf-8"?>
<a:theme xmlns:a="http://schemas.openxmlformats.org/drawingml/2006/main" name="22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21.xml><?xml version="1.0" encoding="utf-8"?>
<a:theme xmlns:a="http://schemas.openxmlformats.org/drawingml/2006/main" name="23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2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4.xml><?xml version="1.0" encoding="utf-8"?>
<a:theme xmlns:a="http://schemas.openxmlformats.org/drawingml/2006/main" name="5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5.xml><?xml version="1.0" encoding="utf-8"?>
<a:theme xmlns:a="http://schemas.openxmlformats.org/drawingml/2006/main" name="6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6.xml><?xml version="1.0" encoding="utf-8"?>
<a:theme xmlns:a="http://schemas.openxmlformats.org/drawingml/2006/main" name="7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7.xml><?xml version="1.0" encoding="utf-8"?>
<a:theme xmlns:a="http://schemas.openxmlformats.org/drawingml/2006/main" name="8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8.xml><?xml version="1.0" encoding="utf-8"?>
<a:theme xmlns:a="http://schemas.openxmlformats.org/drawingml/2006/main" name="9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ppt/theme/theme9.xml><?xml version="1.0" encoding="utf-8"?>
<a:theme xmlns:a="http://schemas.openxmlformats.org/drawingml/2006/main" name="10_Tema de Office">
  <a:themeElements>
    <a:clrScheme name="negros">
      <a:dk1>
        <a:srgbClr val="0072B1"/>
      </a:dk1>
      <a:lt1>
        <a:srgbClr val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0" id="{5C8BBA32-541D-42D6-9896-2C43E56F46E3}" vid="{DD6EE1DC-FEDA-4141-8A7C-54739818507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PPT NARANJO I</Template>
  <TotalTime>25365</TotalTime>
  <Words>3003</Words>
  <Application>Microsoft Office PowerPoint</Application>
  <PresentationFormat>Presentación en pantalla (16:9)</PresentationFormat>
  <Paragraphs>482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21</vt:i4>
      </vt:variant>
      <vt:variant>
        <vt:lpstr>Títulos de diapositiva</vt:lpstr>
      </vt:variant>
      <vt:variant>
        <vt:i4>32</vt:i4>
      </vt:variant>
    </vt:vector>
  </HeadingPairs>
  <TitlesOfParts>
    <vt:vector size="60" baseType="lpstr">
      <vt:lpstr>Arial</vt:lpstr>
      <vt:lpstr>Arial Black</vt:lpstr>
      <vt:lpstr>Avenir Book</vt:lpstr>
      <vt:lpstr>Avenir Heavy</vt:lpstr>
      <vt:lpstr>Calibri</vt:lpstr>
      <vt:lpstr>Calibri Light</vt:lpstr>
      <vt:lpstr>Times New Roman</vt:lpstr>
      <vt:lpstr>Tema de Office</vt:lpstr>
      <vt:lpstr>3_Tema de Office</vt:lpstr>
      <vt:lpstr>4_Tema de Office</vt:lpstr>
      <vt:lpstr>5_Tema de Office</vt:lpstr>
      <vt:lpstr>6_Tema de Office</vt:lpstr>
      <vt:lpstr>7_Tema de Office</vt:lpstr>
      <vt:lpstr>8_Tema de Office</vt:lpstr>
      <vt:lpstr>9_Tema de Office</vt:lpstr>
      <vt:lpstr>10_Tema de Office</vt:lpstr>
      <vt:lpstr>11_Tema de Office</vt:lpstr>
      <vt:lpstr>12_Tema de Office</vt:lpstr>
      <vt:lpstr>14_Tema de Office</vt:lpstr>
      <vt:lpstr>13_Tema de Office</vt:lpstr>
      <vt:lpstr>15_Tema de Office</vt:lpstr>
      <vt:lpstr>16_Tema de Office</vt:lpstr>
      <vt:lpstr>17_Tema de Office</vt:lpstr>
      <vt:lpstr>18_Tema de Office</vt:lpstr>
      <vt:lpstr>19_Tema de Office</vt:lpstr>
      <vt:lpstr>21_Tema de Office</vt:lpstr>
      <vt:lpstr>22_Tema de Office</vt:lpstr>
      <vt:lpstr>23_Tema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>CODELCO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Tolmo Pacheco Cecilia (Codelco-Casa Matriz)</dc:creator>
  <cp:keywords/>
  <dc:description/>
  <cp:lastModifiedBy>Subercaseaux Tricallotis Juan Jose (Codelco-Andina)</cp:lastModifiedBy>
  <cp:revision>216</cp:revision>
  <cp:lastPrinted>2020-03-14T10:12:47Z</cp:lastPrinted>
  <dcterms:created xsi:type="dcterms:W3CDTF">2020-01-24T16:22:18Z</dcterms:created>
  <dcterms:modified xsi:type="dcterms:W3CDTF">2020-06-21T16:35:09Z</dcterms:modified>
  <cp:category>copper29</cp:category>
</cp:coreProperties>
</file>