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43" r:id="rId2"/>
    <p:sldMasterId id="2147483767" r:id="rId3"/>
    <p:sldMasterId id="2147483779" r:id="rId4"/>
    <p:sldMasterId id="2147483791" r:id="rId5"/>
    <p:sldMasterId id="2147483803" r:id="rId6"/>
    <p:sldMasterId id="2147483827" r:id="rId7"/>
    <p:sldMasterId id="2147483851" r:id="rId8"/>
    <p:sldMasterId id="2147483863" r:id="rId9"/>
    <p:sldMasterId id="2147483887" r:id="rId10"/>
    <p:sldMasterId id="2147483899" r:id="rId11"/>
    <p:sldMasterId id="2147483959" r:id="rId12"/>
  </p:sldMasterIdLst>
  <p:notesMasterIdLst>
    <p:notesMasterId r:id="rId32"/>
  </p:notesMasterIdLst>
  <p:handoutMasterIdLst>
    <p:handoutMasterId r:id="rId33"/>
  </p:handoutMasterIdLst>
  <p:sldIdLst>
    <p:sldId id="296" r:id="rId13"/>
    <p:sldId id="318" r:id="rId14"/>
    <p:sldId id="342" r:id="rId15"/>
    <p:sldId id="323" r:id="rId16"/>
    <p:sldId id="333" r:id="rId17"/>
    <p:sldId id="336" r:id="rId18"/>
    <p:sldId id="341" r:id="rId19"/>
    <p:sldId id="316" r:id="rId20"/>
    <p:sldId id="326" r:id="rId21"/>
    <p:sldId id="330" r:id="rId22"/>
    <p:sldId id="314" r:id="rId23"/>
    <p:sldId id="315" r:id="rId24"/>
    <p:sldId id="327" r:id="rId25"/>
    <p:sldId id="328" r:id="rId26"/>
    <p:sldId id="332" r:id="rId27"/>
    <p:sldId id="337" r:id="rId28"/>
    <p:sldId id="338" r:id="rId29"/>
    <p:sldId id="347" r:id="rId30"/>
    <p:sldId id="303" r:id="rId31"/>
  </p:sldIdLst>
  <p:sldSz cx="9144000" cy="5143500" type="screen16x9"/>
  <p:notesSz cx="9296400" cy="14722475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37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nzalez Guzman David Alonso (Codelco-Andina)" initials="GGDA(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6500F"/>
    <a:srgbClr val="EC5C2F"/>
    <a:srgbClr val="3195DA"/>
    <a:srgbClr val="EDEDED"/>
    <a:srgbClr val="666666"/>
    <a:srgbClr val="0098AA"/>
    <a:srgbClr val="75DFEC"/>
    <a:srgbClr val="008998"/>
    <a:srgbClr val="66C1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Énfasis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7474" autoAdjust="0"/>
  </p:normalViewPr>
  <p:slideViewPr>
    <p:cSldViewPr snapToGrid="0" snapToObjects="1">
      <p:cViewPr varScale="1">
        <p:scale>
          <a:sx n="98" d="100"/>
          <a:sy n="98" d="100"/>
        </p:scale>
        <p:origin x="600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84" d="100"/>
          <a:sy n="84" d="100"/>
        </p:scale>
        <p:origin x="3828" y="90"/>
      </p:cViewPr>
      <p:guideLst>
        <p:guide orient="horz" pos="4637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736124"/>
          </a:xfrm>
          <a:prstGeom prst="rect">
            <a:avLst/>
          </a:prstGeom>
        </p:spPr>
        <p:txBody>
          <a:bodyPr vert="horz" lIns="137242" tIns="68621" rIns="137242" bIns="68621" rtlCol="0"/>
          <a:lstStyle>
            <a:lvl1pPr algn="l">
              <a:defRPr sz="18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736124"/>
          </a:xfrm>
          <a:prstGeom prst="rect">
            <a:avLst/>
          </a:prstGeom>
        </p:spPr>
        <p:txBody>
          <a:bodyPr vert="horz" lIns="137242" tIns="68621" rIns="137242" bIns="68621" rtlCol="0"/>
          <a:lstStyle>
            <a:lvl1pPr algn="r">
              <a:defRPr sz="1800"/>
            </a:lvl1pPr>
          </a:lstStyle>
          <a:p>
            <a:fld id="{F516AE85-EC6B-FA46-A536-3880D224E2C7}" type="datetimeFigureOut">
              <a:rPr lang="es-ES" smtClean="0"/>
              <a:t>21/06/2020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13983796"/>
            <a:ext cx="4028440" cy="736124"/>
          </a:xfrm>
          <a:prstGeom prst="rect">
            <a:avLst/>
          </a:prstGeom>
        </p:spPr>
        <p:txBody>
          <a:bodyPr vert="horz" lIns="137242" tIns="68621" rIns="137242" bIns="68621" rtlCol="0" anchor="b"/>
          <a:lstStyle>
            <a:lvl1pPr algn="l">
              <a:defRPr sz="18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265809" y="13983796"/>
            <a:ext cx="4028440" cy="736124"/>
          </a:xfrm>
          <a:prstGeom prst="rect">
            <a:avLst/>
          </a:prstGeom>
        </p:spPr>
        <p:txBody>
          <a:bodyPr vert="horz" lIns="137242" tIns="68621" rIns="137242" bIns="68621" rtlCol="0" anchor="b"/>
          <a:lstStyle>
            <a:lvl1pPr algn="r">
              <a:defRPr sz="1800"/>
            </a:lvl1pPr>
          </a:lstStyle>
          <a:p>
            <a:fld id="{D3BB5964-3198-054B-A7D4-01D2F9A8F3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051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736124"/>
          </a:xfrm>
          <a:prstGeom prst="rect">
            <a:avLst/>
          </a:prstGeom>
        </p:spPr>
        <p:txBody>
          <a:bodyPr vert="horz" lIns="137242" tIns="68621" rIns="137242" bIns="68621" rtlCol="0"/>
          <a:lstStyle>
            <a:lvl1pPr algn="l">
              <a:defRPr sz="18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736124"/>
          </a:xfrm>
          <a:prstGeom prst="rect">
            <a:avLst/>
          </a:prstGeom>
        </p:spPr>
        <p:txBody>
          <a:bodyPr vert="horz" lIns="137242" tIns="68621" rIns="137242" bIns="68621" rtlCol="0"/>
          <a:lstStyle>
            <a:lvl1pPr algn="r">
              <a:defRPr sz="1800"/>
            </a:lvl1pPr>
          </a:lstStyle>
          <a:p>
            <a:fld id="{864ABF21-B12F-2A40-863B-327E430D26D1}" type="datetimeFigureOut">
              <a:rPr lang="es-ES" smtClean="0"/>
              <a:t>21/06/2020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257175" y="1104900"/>
            <a:ext cx="9810750" cy="5519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7242" tIns="68621" rIns="137242" bIns="68621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29640" y="6993176"/>
            <a:ext cx="7437120" cy="6625114"/>
          </a:xfrm>
          <a:prstGeom prst="rect">
            <a:avLst/>
          </a:prstGeom>
        </p:spPr>
        <p:txBody>
          <a:bodyPr vert="horz" lIns="137242" tIns="68621" rIns="137242" bIns="68621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3983796"/>
            <a:ext cx="4028440" cy="736124"/>
          </a:xfrm>
          <a:prstGeom prst="rect">
            <a:avLst/>
          </a:prstGeom>
        </p:spPr>
        <p:txBody>
          <a:bodyPr vert="horz" lIns="137242" tIns="68621" rIns="137242" bIns="68621" rtlCol="0" anchor="b"/>
          <a:lstStyle>
            <a:lvl1pPr algn="l">
              <a:defRPr sz="18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265809" y="13983796"/>
            <a:ext cx="4028440" cy="736124"/>
          </a:xfrm>
          <a:prstGeom prst="rect">
            <a:avLst/>
          </a:prstGeom>
        </p:spPr>
        <p:txBody>
          <a:bodyPr vert="horz" lIns="137242" tIns="68621" rIns="137242" bIns="68621" rtlCol="0" anchor="b"/>
          <a:lstStyle>
            <a:lvl1pPr algn="r">
              <a:defRPr sz="1800"/>
            </a:lvl1pPr>
          </a:lstStyle>
          <a:p>
            <a:fld id="{520D8B6B-3DEB-3E46-AC6C-D8E04D3D03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8988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aptura de pantalla, tabla&#10;&#10;Descripción generada automáticamente">
            <a:extLst>
              <a:ext uri="{FF2B5EF4-FFF2-40B4-BE49-F238E27FC236}">
                <a16:creationId xmlns="" xmlns:a16="http://schemas.microsoft.com/office/drawing/2014/main" id="{EA4783D8-75AC-478C-B2AA-C6B12532FC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sp>
        <p:nvSpPr>
          <p:cNvPr id="11" name="Marcador de título 1">
            <a:extLst>
              <a:ext uri="{FF2B5EF4-FFF2-40B4-BE49-F238E27FC236}">
                <a16:creationId xmlns="" xmlns:a16="http://schemas.microsoft.com/office/drawing/2014/main" id="{791F4EE8-ABA1-4F85-BC7A-35A1B773E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622" y="3755604"/>
            <a:ext cx="4512089" cy="615288"/>
          </a:xfrm>
          <a:prstGeom prst="rect">
            <a:avLst/>
          </a:prstGeom>
        </p:spPr>
        <p:txBody>
          <a:bodyPr vert="horz" lIns="0" tIns="0" rIns="91440" bIns="0" rtlCol="0" anchor="ctr">
            <a:noAutofit/>
          </a:bodyPr>
          <a:lstStyle>
            <a:lvl1pPr>
              <a:defRPr sz="4350" cap="none"/>
            </a:lvl1pPr>
          </a:lstStyle>
          <a:p>
            <a:r>
              <a:rPr lang="es-ES_tradnl" dirty="0"/>
              <a:t>Título en esta zona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98BD6CC-1D74-48DD-9DEE-5C0144916B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225" y="4189315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 en esta zona 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C6CAF2B2-6A61-4BDB-8882-53D36342F5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448" y="4509739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Fecha/mes/año</a:t>
            </a:r>
            <a:endParaRPr lang="es-CL" dirty="0"/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FDD3D3D-048D-4781-8FA1-24E75C021B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500" y="3396358"/>
            <a:ext cx="2819342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4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Imagen que contiene alimentos&#10;&#10;Descripción generada automáticamente">
            <a:extLst>
              <a:ext uri="{FF2B5EF4-FFF2-40B4-BE49-F238E27FC236}">
                <a16:creationId xmlns="" xmlns:a16="http://schemas.microsoft.com/office/drawing/2014/main" id="{322CFD26-02D2-4159-A811-AE4D5E5EEC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3" y="964871"/>
            <a:ext cx="3845549" cy="731448"/>
          </a:xfrm>
          <a:prstGeom prst="rect">
            <a:avLst/>
          </a:prstGeom>
        </p:spPr>
      </p:pic>
      <p:pic>
        <p:nvPicPr>
          <p:cNvPr id="25" name="Imagen 24" descr="Imagen que contiene alimentos&#10;&#10;Descripción generada automáticamente">
            <a:extLst>
              <a:ext uri="{FF2B5EF4-FFF2-40B4-BE49-F238E27FC236}">
                <a16:creationId xmlns="" xmlns:a16="http://schemas.microsoft.com/office/drawing/2014/main" id="{AF552CCA-714E-4CD0-9F08-916AC5B5BC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668" y="964871"/>
            <a:ext cx="3845549" cy="73144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5" y="22134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0798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1604" y="532610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="" xmlns:a16="http://schemas.microsoft.com/office/drawing/2014/main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052" y="1195487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="" xmlns:a16="http://schemas.microsoft.com/office/drawing/2014/main" id="{1B21C20E-09AC-4D52-A81B-05C3CEF596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8971" y="1195487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="" xmlns:a16="http://schemas.microsoft.com/office/drawing/2014/main" id="{14CE219C-022D-4BB5-ACA2-F8169AEADE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0798" y="3792560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="" xmlns:a16="http://schemas.microsoft.com/office/drawing/2014/main" id="{82C46E28-1816-42F5-B249-DD14CEFBF4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49113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="" xmlns:a16="http://schemas.microsoft.com/office/drawing/2014/main" id="{A2153721-FA94-41D5-83E6-A0F03FE392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49113" y="3792560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="" xmlns:a16="http://schemas.microsoft.com/office/drawing/2014/main" id="{13DE0897-BE4E-4DF6-99E1-72EAE30AA5F4}"/>
              </a:ext>
            </a:extLst>
          </p:cNvPr>
          <p:cNvCxnSpPr/>
          <p:nvPr userDrawn="1"/>
        </p:nvCxnSpPr>
        <p:spPr>
          <a:xfrm>
            <a:off x="4572000" y="1214846"/>
            <a:ext cx="0" cy="254725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615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aptura de pantalla, tabla&#10;&#10;Descripción generada automáticamente">
            <a:extLst>
              <a:ext uri="{FF2B5EF4-FFF2-40B4-BE49-F238E27FC236}">
                <a16:creationId xmlns="" xmlns:a16="http://schemas.microsoft.com/office/drawing/2014/main" id="{EA4783D8-75AC-478C-B2AA-C6B12532FC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sp>
        <p:nvSpPr>
          <p:cNvPr id="11" name="Marcador de título 1">
            <a:extLst>
              <a:ext uri="{FF2B5EF4-FFF2-40B4-BE49-F238E27FC236}">
                <a16:creationId xmlns="" xmlns:a16="http://schemas.microsoft.com/office/drawing/2014/main" id="{791F4EE8-ABA1-4F85-BC7A-35A1B773E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622" y="3755604"/>
            <a:ext cx="4512089" cy="615288"/>
          </a:xfrm>
          <a:prstGeom prst="rect">
            <a:avLst/>
          </a:prstGeom>
        </p:spPr>
        <p:txBody>
          <a:bodyPr vert="horz" lIns="0" tIns="0" rIns="91440" bIns="0" rtlCol="0" anchor="ctr">
            <a:noAutofit/>
          </a:bodyPr>
          <a:lstStyle>
            <a:lvl1pPr>
              <a:defRPr sz="4350" cap="none"/>
            </a:lvl1pPr>
          </a:lstStyle>
          <a:p>
            <a:r>
              <a:rPr lang="es-ES_tradnl" dirty="0"/>
              <a:t>Título en esta zona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98BD6CC-1D74-48DD-9DEE-5C0144916B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225" y="4189315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 en esta zona 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C6CAF2B2-6A61-4BDB-8882-53D36342F5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448" y="4509739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Fecha/mes/año</a:t>
            </a:r>
            <a:endParaRPr lang="es-CL" dirty="0"/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FDD3D3D-048D-4781-8FA1-24E75C021B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500" y="3396358"/>
            <a:ext cx="2819342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280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4E4DA74E-299F-4AB9-8182-276EFC6443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F7C8CCE-B384-41FA-8DB7-E373470733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2713" y="2113873"/>
            <a:ext cx="3327432" cy="1880953"/>
          </a:xfrm>
        </p:spPr>
        <p:txBody>
          <a:bodyPr>
            <a:normAutofit/>
          </a:bodyPr>
          <a:lstStyle>
            <a:lvl1pPr marL="0" indent="0">
              <a:lnSpc>
                <a:spcPct val="6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81813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, reloj&#10;&#10;Descripción generada automáticamente">
            <a:extLst>
              <a:ext uri="{FF2B5EF4-FFF2-40B4-BE49-F238E27FC236}">
                <a16:creationId xmlns="" xmlns:a16="http://schemas.microsoft.com/office/drawing/2014/main" id="{889B2BA4-251F-4E9F-81B8-20DE0F6F6F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0"/>
            <a:ext cx="9142095" cy="4747098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CA7E24A9-9F69-484B-99D4-F5DDD0E46E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9400" y="2022577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="" xmlns:a16="http://schemas.microsoft.com/office/drawing/2014/main" id="{96C7CAF4-8D7E-4C9A-AB72-3371A8E030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9400" y="2351240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en esta zona</a:t>
            </a:r>
          </a:p>
        </p:txBody>
      </p:sp>
    </p:spTree>
    <p:extLst>
      <p:ext uri="{BB962C8B-B14F-4D97-AF65-F5344CB8AC3E}">
        <p14:creationId xmlns:p14="http://schemas.microsoft.com/office/powerpoint/2010/main" val="3704121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AF792B5A-5B67-476A-BCB5-27BDF98C9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CA9FA5D-07E6-41CD-989C-082BEE1502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067022"/>
            <a:ext cx="4316579" cy="2567245"/>
          </a:xfrm>
          <a:prstGeom prst="rect">
            <a:avLst/>
          </a:prstGeom>
        </p:spPr>
      </p:pic>
      <p:sp>
        <p:nvSpPr>
          <p:cNvPr id="10" name="Marcador de texto 9">
            <a:extLst>
              <a:ext uri="{FF2B5EF4-FFF2-40B4-BE49-F238E27FC236}">
                <a16:creationId xmlns="" xmlns:a16="http://schemas.microsoft.com/office/drawing/2014/main" id="{CDD3C822-FEA4-4F66-9400-291582228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677" y="2146876"/>
            <a:ext cx="3657600" cy="965976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63323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E2251A91-8440-4B46-94A9-2EA8C215B2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08260" y="83661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08259" y="1326205"/>
            <a:ext cx="4014209" cy="159857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Abajo uso de tablas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63563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5EBF9291-3FEC-4343-9A84-87A301B43D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5545" y="83661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5545" y="131647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="" xmlns:a16="http://schemas.microsoft.com/office/drawing/2014/main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5545" y="148184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ECE34D2F-6D96-49DA-9246-60FFA099E4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95545" y="1883923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="" xmlns:a16="http://schemas.microsoft.com/office/drawing/2014/main" id="{E587226F-FCFD-46DA-8FEA-B83BA37033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95545" y="204929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="" xmlns:a16="http://schemas.microsoft.com/office/drawing/2014/main" id="{175B4B12-5C97-4B31-B29C-C60867FD91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5545" y="2548645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="" xmlns:a16="http://schemas.microsoft.com/office/drawing/2014/main" id="{54C4F624-885C-4B5E-8F54-1289ED9969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5545" y="2714015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="" xmlns:a16="http://schemas.microsoft.com/office/drawing/2014/main" id="{8D9F6D72-2A12-4715-8485-F665495BE9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95545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="" xmlns:a16="http://schemas.microsoft.com/office/drawing/2014/main" id="{EFEEF1F8-5974-43D3-B6F4-8FC103312A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95545" y="337873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113242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1F7A3C64-ECBF-4789-AC47-F71E1DAA11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187" y="263945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187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="" xmlns:a16="http://schemas.microsoft.com/office/drawing/2014/main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187" y="337873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8CC863C1-9C68-47E1-9E20-43DA6D3580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3187" y="363205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9865B9B9-5014-456E-A098-139960D736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3186" y="388881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="" xmlns:a16="http://schemas.microsoft.com/office/drawing/2014/main" id="{6CFD303F-AFDC-4BB3-95A7-6E27177977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3187" y="413446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1778355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>
          <p15:clr>
            <a:srgbClr val="FBAE40"/>
          </p15:clr>
        </p15:guide>
        <p15:guide id="4" orient="horz" pos="1507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4" y="83661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="" xmlns:a16="http://schemas.microsoft.com/office/drawing/2014/main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5" y="204929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5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="" xmlns:a16="http://schemas.microsoft.com/office/drawing/2014/main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5" y="2616740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="" xmlns:a16="http://schemas.microsoft.com/office/drawing/2014/main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5" y="2782110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="" xmlns:a16="http://schemas.microsoft.com/office/drawing/2014/main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5" y="328146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="" xmlns:a16="http://schemas.microsoft.com/office/drawing/2014/main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5" y="344683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="" xmlns:a16="http://schemas.microsoft.com/office/drawing/2014/main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5" y="394618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5" y="411155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3" y="1147881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24588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que contiene tabla, pájaro, dibujo&#10;&#10;Descripción generada automáticamente">
            <a:extLst>
              <a:ext uri="{FF2B5EF4-FFF2-40B4-BE49-F238E27FC236}">
                <a16:creationId xmlns="" xmlns:a16="http://schemas.microsoft.com/office/drawing/2014/main" id="{C4D24B3D-1EDD-4E64-8A05-F3C7CB3E02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62638" cy="473412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4" y="83661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="" xmlns:a16="http://schemas.microsoft.com/office/drawing/2014/main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5" y="204929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5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="" xmlns:a16="http://schemas.microsoft.com/office/drawing/2014/main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5" y="2616740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="" xmlns:a16="http://schemas.microsoft.com/office/drawing/2014/main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5" y="2782110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="" xmlns:a16="http://schemas.microsoft.com/office/drawing/2014/main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5" y="328146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="" xmlns:a16="http://schemas.microsoft.com/office/drawing/2014/main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5" y="344683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="" xmlns:a16="http://schemas.microsoft.com/office/drawing/2014/main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5" y="394618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5" y="411155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3" y="1147881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7" name="Marcador de texto 2">
            <a:extLst>
              <a:ext uri="{FF2B5EF4-FFF2-40B4-BE49-F238E27FC236}">
                <a16:creationId xmlns="" xmlns:a16="http://schemas.microsoft.com/office/drawing/2014/main" id="{E6FD8E5E-6A10-4C45-ADB5-834D31A0E2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8950" y="2214664"/>
            <a:ext cx="2020215" cy="987341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Destacados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33900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Imagen que contiene alimentos&#10;&#10;Descripción generada automáticamente">
            <a:extLst>
              <a:ext uri="{FF2B5EF4-FFF2-40B4-BE49-F238E27FC236}">
                <a16:creationId xmlns="" xmlns:a16="http://schemas.microsoft.com/office/drawing/2014/main" id="{322CFD26-02D2-4159-A811-AE4D5E5EEC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3" y="964871"/>
            <a:ext cx="3845549" cy="731448"/>
          </a:xfrm>
          <a:prstGeom prst="rect">
            <a:avLst/>
          </a:prstGeom>
        </p:spPr>
      </p:pic>
      <p:pic>
        <p:nvPicPr>
          <p:cNvPr id="25" name="Imagen 24" descr="Imagen que contiene alimentos&#10;&#10;Descripción generada automáticamente">
            <a:extLst>
              <a:ext uri="{FF2B5EF4-FFF2-40B4-BE49-F238E27FC236}">
                <a16:creationId xmlns="" xmlns:a16="http://schemas.microsoft.com/office/drawing/2014/main" id="{AF552CCA-714E-4CD0-9F08-916AC5B5BC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668" y="964871"/>
            <a:ext cx="3845549" cy="73144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5" y="22134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0798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1604" y="532610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="" xmlns:a16="http://schemas.microsoft.com/office/drawing/2014/main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052" y="1195487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="" xmlns:a16="http://schemas.microsoft.com/office/drawing/2014/main" id="{1B21C20E-09AC-4D52-A81B-05C3CEF596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8971" y="1195487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="" xmlns:a16="http://schemas.microsoft.com/office/drawing/2014/main" id="{14CE219C-022D-4BB5-ACA2-F8169AEADE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0798" y="3792560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="" xmlns:a16="http://schemas.microsoft.com/office/drawing/2014/main" id="{82C46E28-1816-42F5-B249-DD14CEFBF4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49113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="" xmlns:a16="http://schemas.microsoft.com/office/drawing/2014/main" id="{A2153721-FA94-41D5-83E6-A0F03FE392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49113" y="3792560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="" xmlns:a16="http://schemas.microsoft.com/office/drawing/2014/main" id="{13DE0897-BE4E-4DF6-99E1-72EAE30AA5F4}"/>
              </a:ext>
            </a:extLst>
          </p:cNvPr>
          <p:cNvCxnSpPr/>
          <p:nvPr userDrawn="1"/>
        </p:nvCxnSpPr>
        <p:spPr>
          <a:xfrm>
            <a:off x="4572000" y="1214846"/>
            <a:ext cx="0" cy="254725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878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5" y="22134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8116" y="221342"/>
            <a:ext cx="1874122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3" name="Marcador de texto 2">
            <a:extLst>
              <a:ext uri="{FF2B5EF4-FFF2-40B4-BE49-F238E27FC236}">
                <a16:creationId xmlns="" xmlns:a16="http://schemas.microsoft.com/office/drawing/2014/main" id="{F8A0F55A-2DF0-460B-BBD1-59E6A60336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605" y="627286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 en minúscula</a:t>
            </a:r>
          </a:p>
        </p:txBody>
      </p:sp>
    </p:spTree>
    <p:extLst>
      <p:ext uri="{BB962C8B-B14F-4D97-AF65-F5344CB8AC3E}">
        <p14:creationId xmlns:p14="http://schemas.microsoft.com/office/powerpoint/2010/main" val="284013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5" y="22134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8116" y="221342"/>
            <a:ext cx="1874122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3" name="Marcador de texto 2">
            <a:extLst>
              <a:ext uri="{FF2B5EF4-FFF2-40B4-BE49-F238E27FC236}">
                <a16:creationId xmlns="" xmlns:a16="http://schemas.microsoft.com/office/drawing/2014/main" id="{F8A0F55A-2DF0-460B-BBD1-59E6A60336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605" y="627286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 en minúscula</a:t>
            </a:r>
          </a:p>
        </p:txBody>
      </p:sp>
    </p:spTree>
    <p:extLst>
      <p:ext uri="{BB962C8B-B14F-4D97-AF65-F5344CB8AC3E}">
        <p14:creationId xmlns:p14="http://schemas.microsoft.com/office/powerpoint/2010/main" val="3232329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aptura de pantalla, tabla&#10;&#10;Descripción generada automáticamente">
            <a:extLst>
              <a:ext uri="{FF2B5EF4-FFF2-40B4-BE49-F238E27FC236}">
                <a16:creationId xmlns:a16="http://schemas.microsoft.com/office/drawing/2014/main" xmlns="" id="{EA4783D8-75AC-478C-B2AA-C6B12532FC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sp>
        <p:nvSpPr>
          <p:cNvPr id="11" name="Marcador de título 1">
            <a:extLst>
              <a:ext uri="{FF2B5EF4-FFF2-40B4-BE49-F238E27FC236}">
                <a16:creationId xmlns:a16="http://schemas.microsoft.com/office/drawing/2014/main" xmlns="" id="{791F4EE8-ABA1-4F85-BC7A-35A1B773E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622" y="3755604"/>
            <a:ext cx="4512089" cy="615288"/>
          </a:xfrm>
          <a:prstGeom prst="rect">
            <a:avLst/>
          </a:prstGeom>
        </p:spPr>
        <p:txBody>
          <a:bodyPr vert="horz" lIns="0" tIns="0" rIns="91440" bIns="0" rtlCol="0" anchor="ctr">
            <a:noAutofit/>
          </a:bodyPr>
          <a:lstStyle>
            <a:lvl1pPr>
              <a:defRPr sz="4350" cap="none"/>
            </a:lvl1pPr>
          </a:lstStyle>
          <a:p>
            <a:r>
              <a:rPr lang="es-ES_tradnl" dirty="0"/>
              <a:t>Título en esta zona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98BD6CC-1D74-48DD-9DEE-5C0144916B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225" y="4189315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 en esta zona 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C6CAF2B2-6A61-4BDB-8882-53D36342F5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448" y="4509739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Fecha/mes/año</a:t>
            </a:r>
            <a:endParaRPr lang="es-CL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FDD3D3D-048D-4781-8FA1-24E75C021B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500" y="3396358"/>
            <a:ext cx="2819342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4010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dibujo, pájaro&#10;&#10;Descripción generada automáticamente">
            <a:extLst>
              <a:ext uri="{FF2B5EF4-FFF2-40B4-BE49-F238E27FC236}">
                <a16:creationId xmlns:a16="http://schemas.microsoft.com/office/drawing/2014/main" xmlns="" id="{4E4DA74E-299F-4AB9-8182-276EFC6443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F7C8CCE-B384-41FA-8DB7-E373470733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2713" y="2113873"/>
            <a:ext cx="3327432" cy="1880953"/>
          </a:xfrm>
        </p:spPr>
        <p:txBody>
          <a:bodyPr>
            <a:normAutofit/>
          </a:bodyPr>
          <a:lstStyle>
            <a:lvl1pPr marL="0" indent="0">
              <a:lnSpc>
                <a:spcPct val="6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79602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xmlns="" id="{889B2BA4-251F-4E9F-81B8-20DE0F6F6F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0"/>
            <a:ext cx="9142095" cy="4747098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A7E24A9-9F69-484B-99D4-F5DDD0E46E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9400" y="2022577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xmlns="" id="{96C7CAF4-8D7E-4C9A-AB72-3371A8E030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9400" y="2351240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en esta zona</a:t>
            </a:r>
          </a:p>
        </p:txBody>
      </p:sp>
    </p:spTree>
    <p:extLst>
      <p:ext uri="{BB962C8B-B14F-4D97-AF65-F5344CB8AC3E}">
        <p14:creationId xmlns:p14="http://schemas.microsoft.com/office/powerpoint/2010/main" val="2116048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dibujo, pájaro&#10;&#10;Descripción generada automáticamente">
            <a:extLst>
              <a:ext uri="{FF2B5EF4-FFF2-40B4-BE49-F238E27FC236}">
                <a16:creationId xmlns:a16="http://schemas.microsoft.com/office/drawing/2014/main" xmlns="" id="{AF792B5A-5B67-476A-BCB5-27BDF98C9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A9FA5D-07E6-41CD-989C-082BEE1502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067022"/>
            <a:ext cx="4316579" cy="2567245"/>
          </a:xfrm>
          <a:prstGeom prst="rect">
            <a:avLst/>
          </a:prstGeom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CDD3C822-FEA4-4F66-9400-291582228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677" y="2146876"/>
            <a:ext cx="3657600" cy="965976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56824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, pájaro&#10;&#10;Descripción generada automáticamente">
            <a:extLst>
              <a:ext uri="{FF2B5EF4-FFF2-40B4-BE49-F238E27FC236}">
                <a16:creationId xmlns:a16="http://schemas.microsoft.com/office/drawing/2014/main" xmlns="" id="{E2251A91-8440-4B46-94A9-2EA8C215B2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08260" y="83661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08259" y="1326205"/>
            <a:ext cx="4014209" cy="159857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Abajo uso de tablas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82329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dibujo, pájaro&#10;&#10;Descripción generada automáticamente">
            <a:extLst>
              <a:ext uri="{FF2B5EF4-FFF2-40B4-BE49-F238E27FC236}">
                <a16:creationId xmlns:a16="http://schemas.microsoft.com/office/drawing/2014/main" xmlns="" id="{5EBF9291-3FEC-4343-9A84-87A301B43D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5545" y="83661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5545" y="131647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xmlns="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5545" y="148184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ECE34D2F-6D96-49DA-9246-60FFA099E4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95545" y="1883923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E587226F-FCFD-46DA-8FEA-B83BA37033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95545" y="204929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175B4B12-5C97-4B31-B29C-C60867FD91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5545" y="2548645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54C4F624-885C-4B5E-8F54-1289ED9969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5545" y="2714015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8D9F6D72-2A12-4715-8485-F665495BE9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95545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EFEEF1F8-5974-43D3-B6F4-8FC103312A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95545" y="337873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3590595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dibujo, pájaro&#10;&#10;Descripción generada automáticamente">
            <a:extLst>
              <a:ext uri="{FF2B5EF4-FFF2-40B4-BE49-F238E27FC236}">
                <a16:creationId xmlns:a16="http://schemas.microsoft.com/office/drawing/2014/main" xmlns="" id="{1F7A3C64-ECBF-4789-AC47-F71E1DAA11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187" y="263945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187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xmlns="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187" y="337873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8CC863C1-9C68-47E1-9E20-43DA6D3580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3187" y="363205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9865B9B9-5014-456E-A098-139960D736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3186" y="388881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xmlns="" id="{6CFD303F-AFDC-4BB3-95A7-6E27177977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3187" y="413446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3424794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>
          <p15:clr>
            <a:srgbClr val="FBAE40"/>
          </p15:clr>
        </p15:guide>
        <p15:guide id="4" orient="horz" pos="1507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4" y="83661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5" y="204929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5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5" y="2616740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5" y="2782110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5" y="328146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5" y="344683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5" y="394618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5" y="411155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3" y="1147881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83372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que contiene tabla, pájaro, dibujo&#10;&#10;Descripción generada automáticamente">
            <a:extLst>
              <a:ext uri="{FF2B5EF4-FFF2-40B4-BE49-F238E27FC236}">
                <a16:creationId xmlns:a16="http://schemas.microsoft.com/office/drawing/2014/main" xmlns="" id="{C4D24B3D-1EDD-4E64-8A05-F3C7CB3E02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62638" cy="473412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4" y="83661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5" y="204929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5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5" y="2616740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5" y="2782110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5" y="328146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5" y="344683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5" y="394618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5" y="411155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3" y="1147881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E6FD8E5E-6A10-4C45-ADB5-834D31A0E2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8950" y="2214664"/>
            <a:ext cx="2020215" cy="987341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Destacados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37445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aptura de pantalla, tabla&#10;&#10;Descripción generada automáticamente">
            <a:extLst>
              <a:ext uri="{FF2B5EF4-FFF2-40B4-BE49-F238E27FC236}">
                <a16:creationId xmlns:a16="http://schemas.microsoft.com/office/drawing/2014/main" xmlns="" id="{EA4783D8-75AC-478C-B2AA-C6B12532FC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sp>
        <p:nvSpPr>
          <p:cNvPr id="11" name="Marcador de título 1">
            <a:extLst>
              <a:ext uri="{FF2B5EF4-FFF2-40B4-BE49-F238E27FC236}">
                <a16:creationId xmlns:a16="http://schemas.microsoft.com/office/drawing/2014/main" xmlns="" id="{791F4EE8-ABA1-4F85-BC7A-35A1B773E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624" y="3755604"/>
            <a:ext cx="4512089" cy="615288"/>
          </a:xfrm>
          <a:prstGeom prst="rect">
            <a:avLst/>
          </a:prstGeom>
        </p:spPr>
        <p:txBody>
          <a:bodyPr vert="horz" lIns="0" tIns="0" rIns="91440" bIns="0" rtlCol="0" anchor="ctr">
            <a:noAutofit/>
          </a:bodyPr>
          <a:lstStyle>
            <a:lvl1pPr>
              <a:defRPr sz="4350" cap="none"/>
            </a:lvl1pPr>
          </a:lstStyle>
          <a:p>
            <a:r>
              <a:rPr lang="es-ES_tradnl" dirty="0"/>
              <a:t>Título en esta zona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98BD6CC-1D74-48DD-9DEE-5C0144916B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226" y="4189317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 en esta zona 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C6CAF2B2-6A61-4BDB-8882-53D36342F5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449" y="4509741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Fecha/mes/año</a:t>
            </a:r>
            <a:endParaRPr lang="es-CL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FDD3D3D-048D-4781-8FA1-24E75C021B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501" y="3396360"/>
            <a:ext cx="2819342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351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Imagen que contiene alimentos&#10;&#10;Descripción generada automáticamente">
            <a:extLst>
              <a:ext uri="{FF2B5EF4-FFF2-40B4-BE49-F238E27FC236}">
                <a16:creationId xmlns:a16="http://schemas.microsoft.com/office/drawing/2014/main" xmlns="" id="{322CFD26-02D2-4159-A811-AE4D5E5EEC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3" y="964871"/>
            <a:ext cx="3845549" cy="731448"/>
          </a:xfrm>
          <a:prstGeom prst="rect">
            <a:avLst/>
          </a:prstGeom>
        </p:spPr>
      </p:pic>
      <p:pic>
        <p:nvPicPr>
          <p:cNvPr id="25" name="Imagen 24" descr="Imagen que contiene alimentos&#10;&#10;Descripción generada automáticamente">
            <a:extLst>
              <a:ext uri="{FF2B5EF4-FFF2-40B4-BE49-F238E27FC236}">
                <a16:creationId xmlns:a16="http://schemas.microsoft.com/office/drawing/2014/main" xmlns="" id="{AF552CCA-714E-4CD0-9F08-916AC5B5BC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668" y="964871"/>
            <a:ext cx="3845549" cy="73144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5" y="22134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0798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1604" y="532610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052" y="1195487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xmlns="" id="{1B21C20E-09AC-4D52-A81B-05C3CEF596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8971" y="1195487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xmlns="" id="{14CE219C-022D-4BB5-ACA2-F8169AEADE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0798" y="3792560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xmlns="" id="{82C46E28-1816-42F5-B249-DD14CEFBF4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49113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xmlns="" id="{A2153721-FA94-41D5-83E6-A0F03FE392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49113" y="3792560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xmlns="" id="{13DE0897-BE4E-4DF6-99E1-72EAE30AA5F4}"/>
              </a:ext>
            </a:extLst>
          </p:cNvPr>
          <p:cNvCxnSpPr/>
          <p:nvPr userDrawn="1"/>
        </p:nvCxnSpPr>
        <p:spPr>
          <a:xfrm>
            <a:off x="4572000" y="1214846"/>
            <a:ext cx="0" cy="254725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356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5" y="22134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8116" y="221342"/>
            <a:ext cx="1874122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F8A0F55A-2DF0-460B-BBD1-59E6A60336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605" y="627286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 en minúscula</a:t>
            </a:r>
          </a:p>
        </p:txBody>
      </p:sp>
    </p:spTree>
    <p:extLst>
      <p:ext uri="{BB962C8B-B14F-4D97-AF65-F5344CB8AC3E}">
        <p14:creationId xmlns:p14="http://schemas.microsoft.com/office/powerpoint/2010/main" val="363317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aptura de pantalla, tabla&#10;&#10;Descripción generada automáticamente">
            <a:extLst>
              <a:ext uri="{FF2B5EF4-FFF2-40B4-BE49-F238E27FC236}">
                <a16:creationId xmlns="" xmlns:a16="http://schemas.microsoft.com/office/drawing/2014/main" id="{EA4783D8-75AC-478C-B2AA-C6B12532FC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sp>
        <p:nvSpPr>
          <p:cNvPr id="11" name="Marcador de título 1">
            <a:extLst>
              <a:ext uri="{FF2B5EF4-FFF2-40B4-BE49-F238E27FC236}">
                <a16:creationId xmlns="" xmlns:a16="http://schemas.microsoft.com/office/drawing/2014/main" id="{791F4EE8-ABA1-4F85-BC7A-35A1B773E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622" y="3755604"/>
            <a:ext cx="4512089" cy="615288"/>
          </a:xfrm>
          <a:prstGeom prst="rect">
            <a:avLst/>
          </a:prstGeom>
        </p:spPr>
        <p:txBody>
          <a:bodyPr vert="horz" lIns="0" tIns="0" rIns="91440" bIns="0" rtlCol="0" anchor="ctr">
            <a:noAutofit/>
          </a:bodyPr>
          <a:lstStyle>
            <a:lvl1pPr>
              <a:defRPr sz="4350" cap="none"/>
            </a:lvl1pPr>
          </a:lstStyle>
          <a:p>
            <a:r>
              <a:rPr lang="es-ES_tradnl" dirty="0"/>
              <a:t>Título en esta zona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98BD6CC-1D74-48DD-9DEE-5C0144916B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225" y="4189315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 en esta zona 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C6CAF2B2-6A61-4BDB-8882-53D36342F5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448" y="4509739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Fecha/mes/año</a:t>
            </a:r>
            <a:endParaRPr lang="es-CL" dirty="0"/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FDD3D3D-048D-4781-8FA1-24E75C021B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500" y="3396358"/>
            <a:ext cx="2819342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2402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4E4DA74E-299F-4AB9-8182-276EFC6443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F7C8CCE-B384-41FA-8DB7-E373470733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2713" y="2113873"/>
            <a:ext cx="3327432" cy="1880953"/>
          </a:xfrm>
        </p:spPr>
        <p:txBody>
          <a:bodyPr>
            <a:normAutofit/>
          </a:bodyPr>
          <a:lstStyle>
            <a:lvl1pPr marL="0" indent="0">
              <a:lnSpc>
                <a:spcPct val="6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36149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, reloj&#10;&#10;Descripción generada automáticamente">
            <a:extLst>
              <a:ext uri="{FF2B5EF4-FFF2-40B4-BE49-F238E27FC236}">
                <a16:creationId xmlns="" xmlns:a16="http://schemas.microsoft.com/office/drawing/2014/main" id="{889B2BA4-251F-4E9F-81B8-20DE0F6F6F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0"/>
            <a:ext cx="9142095" cy="4747098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CA7E24A9-9F69-484B-99D4-F5DDD0E46E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9400" y="2022577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="" xmlns:a16="http://schemas.microsoft.com/office/drawing/2014/main" id="{96C7CAF4-8D7E-4C9A-AB72-3371A8E030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9400" y="2351240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en esta zona</a:t>
            </a:r>
          </a:p>
        </p:txBody>
      </p:sp>
    </p:spTree>
    <p:extLst>
      <p:ext uri="{BB962C8B-B14F-4D97-AF65-F5344CB8AC3E}">
        <p14:creationId xmlns:p14="http://schemas.microsoft.com/office/powerpoint/2010/main" val="2896316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AF792B5A-5B67-476A-BCB5-27BDF98C9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CA9FA5D-07E6-41CD-989C-082BEE1502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067022"/>
            <a:ext cx="4316579" cy="2567245"/>
          </a:xfrm>
          <a:prstGeom prst="rect">
            <a:avLst/>
          </a:prstGeom>
        </p:spPr>
      </p:pic>
      <p:sp>
        <p:nvSpPr>
          <p:cNvPr id="10" name="Marcador de texto 9">
            <a:extLst>
              <a:ext uri="{FF2B5EF4-FFF2-40B4-BE49-F238E27FC236}">
                <a16:creationId xmlns="" xmlns:a16="http://schemas.microsoft.com/office/drawing/2014/main" id="{CDD3C822-FEA4-4F66-9400-291582228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677" y="2146876"/>
            <a:ext cx="3657600" cy="965976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8170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E2251A91-8440-4B46-94A9-2EA8C215B2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08260" y="83661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08259" y="1326205"/>
            <a:ext cx="4014209" cy="159857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Abajo uso de tablas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10537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5EBF9291-3FEC-4343-9A84-87A301B43D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5545" y="83661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5545" y="131647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="" xmlns:a16="http://schemas.microsoft.com/office/drawing/2014/main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5545" y="148184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ECE34D2F-6D96-49DA-9246-60FFA099E4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95545" y="1883923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="" xmlns:a16="http://schemas.microsoft.com/office/drawing/2014/main" id="{E587226F-FCFD-46DA-8FEA-B83BA37033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95545" y="204929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="" xmlns:a16="http://schemas.microsoft.com/office/drawing/2014/main" id="{175B4B12-5C97-4B31-B29C-C60867FD91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5545" y="2548645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="" xmlns:a16="http://schemas.microsoft.com/office/drawing/2014/main" id="{54C4F624-885C-4B5E-8F54-1289ED9969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5545" y="2714015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="" xmlns:a16="http://schemas.microsoft.com/office/drawing/2014/main" id="{8D9F6D72-2A12-4715-8485-F665495BE9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95545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="" xmlns:a16="http://schemas.microsoft.com/office/drawing/2014/main" id="{EFEEF1F8-5974-43D3-B6F4-8FC103312A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95545" y="337873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2910867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1F7A3C64-ECBF-4789-AC47-F71E1DAA11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187" y="263945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187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="" xmlns:a16="http://schemas.microsoft.com/office/drawing/2014/main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187" y="337873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8CC863C1-9C68-47E1-9E20-43DA6D3580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3187" y="363205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9865B9B9-5014-456E-A098-139960D736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3186" y="388881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="" xmlns:a16="http://schemas.microsoft.com/office/drawing/2014/main" id="{6CFD303F-AFDC-4BB3-95A7-6E27177977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3187" y="413446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2818269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>
          <p15:clr>
            <a:srgbClr val="FBAE40"/>
          </p15:clr>
        </p15:guide>
        <p15:guide id="4" orient="horz" pos="1507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4" y="83661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="" xmlns:a16="http://schemas.microsoft.com/office/drawing/2014/main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5" y="204929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5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="" xmlns:a16="http://schemas.microsoft.com/office/drawing/2014/main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5" y="2616740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="" xmlns:a16="http://schemas.microsoft.com/office/drawing/2014/main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5" y="2782110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="" xmlns:a16="http://schemas.microsoft.com/office/drawing/2014/main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5" y="328146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="" xmlns:a16="http://schemas.microsoft.com/office/drawing/2014/main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5" y="344683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="" xmlns:a16="http://schemas.microsoft.com/office/drawing/2014/main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5" y="394618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5" y="411155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3" y="1147881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92872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dibujo, pájaro&#10;&#10;Descripción generada automáticamente">
            <a:extLst>
              <a:ext uri="{FF2B5EF4-FFF2-40B4-BE49-F238E27FC236}">
                <a16:creationId xmlns:a16="http://schemas.microsoft.com/office/drawing/2014/main" xmlns="" id="{4E4DA74E-299F-4AB9-8182-276EFC6443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F7C8CCE-B384-41FA-8DB7-E373470733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2713" y="2113875"/>
            <a:ext cx="3327432" cy="1880953"/>
          </a:xfrm>
        </p:spPr>
        <p:txBody>
          <a:bodyPr>
            <a:normAutofit/>
          </a:bodyPr>
          <a:lstStyle>
            <a:lvl1pPr marL="0" indent="0">
              <a:lnSpc>
                <a:spcPct val="6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05867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que contiene tabla, pájaro, dibujo&#10;&#10;Descripción generada automáticamente">
            <a:extLst>
              <a:ext uri="{FF2B5EF4-FFF2-40B4-BE49-F238E27FC236}">
                <a16:creationId xmlns="" xmlns:a16="http://schemas.microsoft.com/office/drawing/2014/main" id="{C4D24B3D-1EDD-4E64-8A05-F3C7CB3E02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62638" cy="473412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4" y="83661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="" xmlns:a16="http://schemas.microsoft.com/office/drawing/2014/main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5" y="204929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5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="" xmlns:a16="http://schemas.microsoft.com/office/drawing/2014/main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5" y="2616740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="" xmlns:a16="http://schemas.microsoft.com/office/drawing/2014/main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5" y="2782110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="" xmlns:a16="http://schemas.microsoft.com/office/drawing/2014/main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5" y="328146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="" xmlns:a16="http://schemas.microsoft.com/office/drawing/2014/main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5" y="344683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="" xmlns:a16="http://schemas.microsoft.com/office/drawing/2014/main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5" y="394618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5" y="411155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3" y="1147881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7" name="Marcador de texto 2">
            <a:extLst>
              <a:ext uri="{FF2B5EF4-FFF2-40B4-BE49-F238E27FC236}">
                <a16:creationId xmlns="" xmlns:a16="http://schemas.microsoft.com/office/drawing/2014/main" id="{E6FD8E5E-6A10-4C45-ADB5-834D31A0E2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8950" y="2214664"/>
            <a:ext cx="2020215" cy="987341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Destacados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13402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Imagen que contiene alimentos&#10;&#10;Descripción generada automáticamente">
            <a:extLst>
              <a:ext uri="{FF2B5EF4-FFF2-40B4-BE49-F238E27FC236}">
                <a16:creationId xmlns="" xmlns:a16="http://schemas.microsoft.com/office/drawing/2014/main" id="{322CFD26-02D2-4159-A811-AE4D5E5EEC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3" y="964871"/>
            <a:ext cx="3845549" cy="731448"/>
          </a:xfrm>
          <a:prstGeom prst="rect">
            <a:avLst/>
          </a:prstGeom>
        </p:spPr>
      </p:pic>
      <p:pic>
        <p:nvPicPr>
          <p:cNvPr id="25" name="Imagen 24" descr="Imagen que contiene alimentos&#10;&#10;Descripción generada automáticamente">
            <a:extLst>
              <a:ext uri="{FF2B5EF4-FFF2-40B4-BE49-F238E27FC236}">
                <a16:creationId xmlns="" xmlns:a16="http://schemas.microsoft.com/office/drawing/2014/main" id="{AF552CCA-714E-4CD0-9F08-916AC5B5BC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668" y="964871"/>
            <a:ext cx="3845549" cy="73144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5" y="22134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0798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1604" y="532610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="" xmlns:a16="http://schemas.microsoft.com/office/drawing/2014/main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052" y="1195487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="" xmlns:a16="http://schemas.microsoft.com/office/drawing/2014/main" id="{1B21C20E-09AC-4D52-A81B-05C3CEF596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8971" y="1195487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="" xmlns:a16="http://schemas.microsoft.com/office/drawing/2014/main" id="{14CE219C-022D-4BB5-ACA2-F8169AEADE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0798" y="3792560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="" xmlns:a16="http://schemas.microsoft.com/office/drawing/2014/main" id="{82C46E28-1816-42F5-B249-DD14CEFBF4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49113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="" xmlns:a16="http://schemas.microsoft.com/office/drawing/2014/main" id="{A2153721-FA94-41D5-83E6-A0F03FE392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49113" y="3792560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="" xmlns:a16="http://schemas.microsoft.com/office/drawing/2014/main" id="{13DE0897-BE4E-4DF6-99E1-72EAE30AA5F4}"/>
              </a:ext>
            </a:extLst>
          </p:cNvPr>
          <p:cNvCxnSpPr/>
          <p:nvPr userDrawn="1"/>
        </p:nvCxnSpPr>
        <p:spPr>
          <a:xfrm>
            <a:off x="4572000" y="1214846"/>
            <a:ext cx="0" cy="254725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419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5" y="22134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8116" y="221342"/>
            <a:ext cx="1874122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3" name="Marcador de texto 2">
            <a:extLst>
              <a:ext uri="{FF2B5EF4-FFF2-40B4-BE49-F238E27FC236}">
                <a16:creationId xmlns="" xmlns:a16="http://schemas.microsoft.com/office/drawing/2014/main" id="{F8A0F55A-2DF0-460B-BBD1-59E6A60336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605" y="627286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 en minúscula</a:t>
            </a:r>
          </a:p>
        </p:txBody>
      </p:sp>
    </p:spTree>
    <p:extLst>
      <p:ext uri="{BB962C8B-B14F-4D97-AF65-F5344CB8AC3E}">
        <p14:creationId xmlns:p14="http://schemas.microsoft.com/office/powerpoint/2010/main" val="3801353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xmlns="" id="{889B2BA4-251F-4E9F-81B8-20DE0F6F6F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" y="0"/>
            <a:ext cx="9142095" cy="4747098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A7E24A9-9F69-484B-99D4-F5DDD0E46E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9402" y="2022579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xmlns="" id="{96C7CAF4-8D7E-4C9A-AB72-3371A8E030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9402" y="2351241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en esta zona</a:t>
            </a:r>
          </a:p>
        </p:txBody>
      </p:sp>
    </p:spTree>
    <p:extLst>
      <p:ext uri="{BB962C8B-B14F-4D97-AF65-F5344CB8AC3E}">
        <p14:creationId xmlns:p14="http://schemas.microsoft.com/office/powerpoint/2010/main" val="974176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dibujo, pájaro&#10;&#10;Descripción generada automáticamente">
            <a:extLst>
              <a:ext uri="{FF2B5EF4-FFF2-40B4-BE49-F238E27FC236}">
                <a16:creationId xmlns:a16="http://schemas.microsoft.com/office/drawing/2014/main" xmlns="" id="{AF792B5A-5B67-476A-BCB5-27BDF98C9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" y="0"/>
            <a:ext cx="9143809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A9FA5D-07E6-41CD-989C-082BEE1502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2" y="2067024"/>
            <a:ext cx="4316579" cy="2567245"/>
          </a:xfrm>
          <a:prstGeom prst="rect">
            <a:avLst/>
          </a:prstGeom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CDD3C822-FEA4-4F66-9400-291582228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677" y="2146876"/>
            <a:ext cx="3657600" cy="965976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57527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, pájaro&#10;&#10;Descripción generada automáticamente">
            <a:extLst>
              <a:ext uri="{FF2B5EF4-FFF2-40B4-BE49-F238E27FC236}">
                <a16:creationId xmlns:a16="http://schemas.microsoft.com/office/drawing/2014/main" xmlns="" id="{E2251A91-8440-4B46-94A9-2EA8C215B2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08262" y="836614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08261" y="1326207"/>
            <a:ext cx="4014209" cy="1598578"/>
          </a:xfrm>
        </p:spPr>
        <p:txBody>
          <a:bodyPr>
            <a:normAutofit/>
          </a:bodyPr>
          <a:lstStyle>
            <a:lvl1pPr marL="285736" indent="-285736"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Abajo uso de tablas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92096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dibujo, pájaro&#10;&#10;Descripción generada automáticamente">
            <a:extLst>
              <a:ext uri="{FF2B5EF4-FFF2-40B4-BE49-F238E27FC236}">
                <a16:creationId xmlns:a16="http://schemas.microsoft.com/office/drawing/2014/main" xmlns="" id="{5EBF9291-3FEC-4343-9A84-87A301B43D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5545" y="836614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5547" y="1316478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xmlns="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5547" y="1481848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ECE34D2F-6D96-49DA-9246-60FFA099E4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95547" y="1883923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E587226F-FCFD-46DA-8FEA-B83BA37033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95547" y="2049295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175B4B12-5C97-4B31-B29C-C60867FD91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5547" y="2548645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54C4F624-885C-4B5E-8F54-1289ED9969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5547" y="2714015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8D9F6D72-2A12-4715-8485-F665495BE9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95547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EFEEF1F8-5974-43D3-B6F4-8FC103312A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95547" y="3378739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571282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dibujo, pájaro&#10;&#10;Descripción generada automáticamente">
            <a:extLst>
              <a:ext uri="{FF2B5EF4-FFF2-40B4-BE49-F238E27FC236}">
                <a16:creationId xmlns:a16="http://schemas.microsoft.com/office/drawing/2014/main" xmlns="" id="{1F7A3C64-ECBF-4789-AC47-F71E1DAA11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188" y="263945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189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xmlns="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189" y="3378739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8CC863C1-9C68-47E1-9E20-43DA6D3580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3189" y="363205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9865B9B9-5014-456E-A098-139960D736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3188" y="388881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xmlns="" id="{6CFD303F-AFDC-4BB3-95A7-6E27177977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3189" y="413446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1897790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>
          <p15:clr>
            <a:srgbClr val="FBAE40"/>
          </p15:clr>
        </p15:guide>
        <p15:guide id="4" orient="horz" pos="150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5" y="836614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7" y="2049295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7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7" y="261674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7" y="278211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7" y="328146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7" y="344683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7" y="3946186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7" y="4111555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5" y="114788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82780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4E4DA74E-299F-4AB9-8182-276EFC6443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F7C8CCE-B384-41FA-8DB7-E373470733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2713" y="2113873"/>
            <a:ext cx="3327432" cy="1880953"/>
          </a:xfrm>
        </p:spPr>
        <p:txBody>
          <a:bodyPr>
            <a:normAutofit/>
          </a:bodyPr>
          <a:lstStyle>
            <a:lvl1pPr marL="0" indent="0">
              <a:lnSpc>
                <a:spcPct val="6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51600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que contiene tabla, pájaro, dibujo&#10;&#10;Descripción generada automáticamente">
            <a:extLst>
              <a:ext uri="{FF2B5EF4-FFF2-40B4-BE49-F238E27FC236}">
                <a16:creationId xmlns:a16="http://schemas.microsoft.com/office/drawing/2014/main" xmlns="" id="{C4D24B3D-1EDD-4E64-8A05-F3C7CB3E02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3362638" cy="473412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5" y="836614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7" y="2049295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7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7" y="261674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7" y="278211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7" y="328146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7" y="344683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7" y="3946186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7" y="4111555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5" y="114788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E6FD8E5E-6A10-4C45-ADB5-834D31A0E2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8951" y="2214666"/>
            <a:ext cx="2020215" cy="987341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Destacados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88173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Imagen que contiene alimentos&#10;&#10;Descripción generada automáticamente">
            <a:extLst>
              <a:ext uri="{FF2B5EF4-FFF2-40B4-BE49-F238E27FC236}">
                <a16:creationId xmlns:a16="http://schemas.microsoft.com/office/drawing/2014/main" xmlns="" id="{322CFD26-02D2-4159-A811-AE4D5E5EEC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5" y="964871"/>
            <a:ext cx="3845549" cy="731448"/>
          </a:xfrm>
          <a:prstGeom prst="rect">
            <a:avLst/>
          </a:prstGeom>
        </p:spPr>
      </p:pic>
      <p:pic>
        <p:nvPicPr>
          <p:cNvPr id="25" name="Imagen 24" descr="Imagen que contiene alimentos&#10;&#10;Descripción generada automáticamente">
            <a:extLst>
              <a:ext uri="{FF2B5EF4-FFF2-40B4-BE49-F238E27FC236}">
                <a16:creationId xmlns:a16="http://schemas.microsoft.com/office/drawing/2014/main" xmlns="" id="{AF552CCA-714E-4CD0-9F08-916AC5B5BC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670" y="964871"/>
            <a:ext cx="3845549" cy="73144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7" y="221344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0800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1604" y="532610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054" y="1195489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xmlns="" id="{1B21C20E-09AC-4D52-A81B-05C3CEF596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8973" y="1195489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xmlns="" id="{14CE219C-022D-4BB5-ACA2-F8169AEADE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0800" y="3792561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xmlns="" id="{82C46E28-1816-42F5-B249-DD14CEFBF4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49114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xmlns="" id="{A2153721-FA94-41D5-83E6-A0F03FE392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49114" y="3792561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xmlns="" id="{13DE0897-BE4E-4DF6-99E1-72EAE30AA5F4}"/>
              </a:ext>
            </a:extLst>
          </p:cNvPr>
          <p:cNvCxnSpPr/>
          <p:nvPr userDrawn="1"/>
        </p:nvCxnSpPr>
        <p:spPr>
          <a:xfrm>
            <a:off x="4572000" y="1214848"/>
            <a:ext cx="0" cy="254725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458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7" y="221344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8118" y="221344"/>
            <a:ext cx="1874122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F8A0F55A-2DF0-460B-BBD1-59E6A60336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605" y="627286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 en minúscula</a:t>
            </a:r>
          </a:p>
        </p:txBody>
      </p:sp>
    </p:spTree>
    <p:extLst>
      <p:ext uri="{BB962C8B-B14F-4D97-AF65-F5344CB8AC3E}">
        <p14:creationId xmlns:p14="http://schemas.microsoft.com/office/powerpoint/2010/main" val="3663674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aptura de pantalla, tabla&#10;&#10;Descripción generada automáticamente">
            <a:extLst>
              <a:ext uri="{FF2B5EF4-FFF2-40B4-BE49-F238E27FC236}">
                <a16:creationId xmlns="" xmlns:a16="http://schemas.microsoft.com/office/drawing/2014/main" id="{EA4783D8-75AC-478C-B2AA-C6B12532FC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sp>
        <p:nvSpPr>
          <p:cNvPr id="11" name="Marcador de título 1">
            <a:extLst>
              <a:ext uri="{FF2B5EF4-FFF2-40B4-BE49-F238E27FC236}">
                <a16:creationId xmlns="" xmlns:a16="http://schemas.microsoft.com/office/drawing/2014/main" id="{791F4EE8-ABA1-4F85-BC7A-35A1B773E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624" y="3755604"/>
            <a:ext cx="4512089" cy="615288"/>
          </a:xfrm>
          <a:prstGeom prst="rect">
            <a:avLst/>
          </a:prstGeom>
        </p:spPr>
        <p:txBody>
          <a:bodyPr vert="horz" lIns="0" tIns="0" rIns="91440" bIns="0" rtlCol="0" anchor="ctr">
            <a:noAutofit/>
          </a:bodyPr>
          <a:lstStyle>
            <a:lvl1pPr>
              <a:defRPr sz="4350" cap="none"/>
            </a:lvl1pPr>
          </a:lstStyle>
          <a:p>
            <a:r>
              <a:rPr lang="es-ES_tradnl" dirty="0"/>
              <a:t>Título en esta zona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98BD6CC-1D74-48DD-9DEE-5C0144916B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226" y="4189317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 en esta zona 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C6CAF2B2-6A61-4BDB-8882-53D36342F5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449" y="4509741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Fecha/mes/año</a:t>
            </a:r>
            <a:endParaRPr lang="es-CL" dirty="0"/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FDD3D3D-048D-4781-8FA1-24E75C021B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501" y="3396360"/>
            <a:ext cx="2819342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68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4E4DA74E-299F-4AB9-8182-276EFC6443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F7C8CCE-B384-41FA-8DB7-E373470733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2713" y="2113875"/>
            <a:ext cx="3327432" cy="1880953"/>
          </a:xfrm>
        </p:spPr>
        <p:txBody>
          <a:bodyPr>
            <a:normAutofit/>
          </a:bodyPr>
          <a:lstStyle>
            <a:lvl1pPr marL="0" indent="0">
              <a:lnSpc>
                <a:spcPct val="6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50178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, reloj&#10;&#10;Descripción generada automáticamente">
            <a:extLst>
              <a:ext uri="{FF2B5EF4-FFF2-40B4-BE49-F238E27FC236}">
                <a16:creationId xmlns="" xmlns:a16="http://schemas.microsoft.com/office/drawing/2014/main" id="{889B2BA4-251F-4E9F-81B8-20DE0F6F6F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" y="0"/>
            <a:ext cx="9142095" cy="4747098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CA7E24A9-9F69-484B-99D4-F5DDD0E46E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9402" y="2022579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="" xmlns:a16="http://schemas.microsoft.com/office/drawing/2014/main" id="{96C7CAF4-8D7E-4C9A-AB72-3371A8E030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9402" y="2351241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en esta zona</a:t>
            </a:r>
          </a:p>
        </p:txBody>
      </p:sp>
    </p:spTree>
    <p:extLst>
      <p:ext uri="{BB962C8B-B14F-4D97-AF65-F5344CB8AC3E}">
        <p14:creationId xmlns:p14="http://schemas.microsoft.com/office/powerpoint/2010/main" val="2903915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AF792B5A-5B67-476A-BCB5-27BDF98C9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" y="0"/>
            <a:ext cx="9143809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CA9FA5D-07E6-41CD-989C-082BEE1502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2" y="2067024"/>
            <a:ext cx="4316579" cy="2567245"/>
          </a:xfrm>
          <a:prstGeom prst="rect">
            <a:avLst/>
          </a:prstGeom>
        </p:spPr>
      </p:pic>
      <p:sp>
        <p:nvSpPr>
          <p:cNvPr id="10" name="Marcador de texto 9">
            <a:extLst>
              <a:ext uri="{FF2B5EF4-FFF2-40B4-BE49-F238E27FC236}">
                <a16:creationId xmlns="" xmlns:a16="http://schemas.microsoft.com/office/drawing/2014/main" id="{CDD3C822-FEA4-4F66-9400-291582228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677" y="2146876"/>
            <a:ext cx="3657600" cy="965976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02356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E2251A91-8440-4B46-94A9-2EA8C215B2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08262" y="836614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08261" y="1326207"/>
            <a:ext cx="4014209" cy="1598578"/>
          </a:xfrm>
        </p:spPr>
        <p:txBody>
          <a:bodyPr>
            <a:normAutofit/>
          </a:bodyPr>
          <a:lstStyle>
            <a:lvl1pPr marL="285736" indent="-285736"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Abajo uso de tablas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62550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5EBF9291-3FEC-4343-9A84-87A301B43D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5545" y="836614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5547" y="1316478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="" xmlns:a16="http://schemas.microsoft.com/office/drawing/2014/main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5547" y="1481848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ECE34D2F-6D96-49DA-9246-60FFA099E4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95547" y="1883923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="" xmlns:a16="http://schemas.microsoft.com/office/drawing/2014/main" id="{E587226F-FCFD-46DA-8FEA-B83BA37033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95547" y="2049295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="" xmlns:a16="http://schemas.microsoft.com/office/drawing/2014/main" id="{175B4B12-5C97-4B31-B29C-C60867FD91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5547" y="2548645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="" xmlns:a16="http://schemas.microsoft.com/office/drawing/2014/main" id="{54C4F624-885C-4B5E-8F54-1289ED9969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5547" y="2714015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="" xmlns:a16="http://schemas.microsoft.com/office/drawing/2014/main" id="{8D9F6D72-2A12-4715-8485-F665495BE9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95547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="" xmlns:a16="http://schemas.microsoft.com/office/drawing/2014/main" id="{EFEEF1F8-5974-43D3-B6F4-8FC103312A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95547" y="3378739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1381282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1F7A3C64-ECBF-4789-AC47-F71E1DAA11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188" y="263945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189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="" xmlns:a16="http://schemas.microsoft.com/office/drawing/2014/main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189" y="3378739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8CC863C1-9C68-47E1-9E20-43DA6D3580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3189" y="363205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9865B9B9-5014-456E-A098-139960D736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3188" y="388881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="" xmlns:a16="http://schemas.microsoft.com/office/drawing/2014/main" id="{6CFD303F-AFDC-4BB3-95A7-6E27177977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3189" y="413446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2002039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>
          <p15:clr>
            <a:srgbClr val="FBAE40"/>
          </p15:clr>
        </p15:guide>
        <p15:guide id="4" orient="horz" pos="150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, reloj&#10;&#10;Descripción generada automáticamente">
            <a:extLst>
              <a:ext uri="{FF2B5EF4-FFF2-40B4-BE49-F238E27FC236}">
                <a16:creationId xmlns="" xmlns:a16="http://schemas.microsoft.com/office/drawing/2014/main" id="{889B2BA4-251F-4E9F-81B8-20DE0F6F6F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0"/>
            <a:ext cx="9142095" cy="4747098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CA7E24A9-9F69-484B-99D4-F5DDD0E46E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9400" y="2022577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="" xmlns:a16="http://schemas.microsoft.com/office/drawing/2014/main" id="{96C7CAF4-8D7E-4C9A-AB72-3371A8E030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9400" y="2351240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en esta zona</a:t>
            </a:r>
          </a:p>
        </p:txBody>
      </p:sp>
    </p:spTree>
    <p:extLst>
      <p:ext uri="{BB962C8B-B14F-4D97-AF65-F5344CB8AC3E}">
        <p14:creationId xmlns:p14="http://schemas.microsoft.com/office/powerpoint/2010/main" val="4249782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5" y="836614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="" xmlns:a16="http://schemas.microsoft.com/office/drawing/2014/main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7" y="2049295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7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="" xmlns:a16="http://schemas.microsoft.com/office/drawing/2014/main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7" y="261674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="" xmlns:a16="http://schemas.microsoft.com/office/drawing/2014/main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7" y="278211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="" xmlns:a16="http://schemas.microsoft.com/office/drawing/2014/main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7" y="328146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="" xmlns:a16="http://schemas.microsoft.com/office/drawing/2014/main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7" y="344683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="" xmlns:a16="http://schemas.microsoft.com/office/drawing/2014/main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7" y="3946186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7" y="4111555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5" y="114788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67789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que contiene tabla, pájaro, dibujo&#10;&#10;Descripción generada automáticamente">
            <a:extLst>
              <a:ext uri="{FF2B5EF4-FFF2-40B4-BE49-F238E27FC236}">
                <a16:creationId xmlns="" xmlns:a16="http://schemas.microsoft.com/office/drawing/2014/main" id="{C4D24B3D-1EDD-4E64-8A05-F3C7CB3E02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3362638" cy="473412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5" y="836614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="" xmlns:a16="http://schemas.microsoft.com/office/drawing/2014/main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7" y="2049295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7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="" xmlns:a16="http://schemas.microsoft.com/office/drawing/2014/main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7" y="261674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="" xmlns:a16="http://schemas.microsoft.com/office/drawing/2014/main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7" y="278211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="" xmlns:a16="http://schemas.microsoft.com/office/drawing/2014/main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7" y="328146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="" xmlns:a16="http://schemas.microsoft.com/office/drawing/2014/main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7" y="344683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="" xmlns:a16="http://schemas.microsoft.com/office/drawing/2014/main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7" y="3946186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7" y="4111555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5" y="114788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7" name="Marcador de texto 2">
            <a:extLst>
              <a:ext uri="{FF2B5EF4-FFF2-40B4-BE49-F238E27FC236}">
                <a16:creationId xmlns="" xmlns:a16="http://schemas.microsoft.com/office/drawing/2014/main" id="{E6FD8E5E-6A10-4C45-ADB5-834D31A0E2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8951" y="2214666"/>
            <a:ext cx="2020215" cy="987341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Destacados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4087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Imagen que contiene alimentos&#10;&#10;Descripción generada automáticamente">
            <a:extLst>
              <a:ext uri="{FF2B5EF4-FFF2-40B4-BE49-F238E27FC236}">
                <a16:creationId xmlns="" xmlns:a16="http://schemas.microsoft.com/office/drawing/2014/main" id="{322CFD26-02D2-4159-A811-AE4D5E5EEC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5" y="964871"/>
            <a:ext cx="3845549" cy="731448"/>
          </a:xfrm>
          <a:prstGeom prst="rect">
            <a:avLst/>
          </a:prstGeom>
        </p:spPr>
      </p:pic>
      <p:pic>
        <p:nvPicPr>
          <p:cNvPr id="25" name="Imagen 24" descr="Imagen que contiene alimentos&#10;&#10;Descripción generada automáticamente">
            <a:extLst>
              <a:ext uri="{FF2B5EF4-FFF2-40B4-BE49-F238E27FC236}">
                <a16:creationId xmlns="" xmlns:a16="http://schemas.microsoft.com/office/drawing/2014/main" id="{AF552CCA-714E-4CD0-9F08-916AC5B5BC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670" y="964871"/>
            <a:ext cx="3845549" cy="73144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7" y="221344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0800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1604" y="532610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="" xmlns:a16="http://schemas.microsoft.com/office/drawing/2014/main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054" y="1195489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="" xmlns:a16="http://schemas.microsoft.com/office/drawing/2014/main" id="{1B21C20E-09AC-4D52-A81B-05C3CEF596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8973" y="1195489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="" xmlns:a16="http://schemas.microsoft.com/office/drawing/2014/main" id="{14CE219C-022D-4BB5-ACA2-F8169AEADE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0800" y="3792561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="" xmlns:a16="http://schemas.microsoft.com/office/drawing/2014/main" id="{82C46E28-1816-42F5-B249-DD14CEFBF4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49114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="" xmlns:a16="http://schemas.microsoft.com/office/drawing/2014/main" id="{A2153721-FA94-41D5-83E6-A0F03FE392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49114" y="3792561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="" xmlns:a16="http://schemas.microsoft.com/office/drawing/2014/main" id="{13DE0897-BE4E-4DF6-99E1-72EAE30AA5F4}"/>
              </a:ext>
            </a:extLst>
          </p:cNvPr>
          <p:cNvCxnSpPr/>
          <p:nvPr userDrawn="1"/>
        </p:nvCxnSpPr>
        <p:spPr>
          <a:xfrm>
            <a:off x="4572000" y="1214848"/>
            <a:ext cx="0" cy="254725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1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7" y="221344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8118" y="221344"/>
            <a:ext cx="1874122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3" name="Marcador de texto 2">
            <a:extLst>
              <a:ext uri="{FF2B5EF4-FFF2-40B4-BE49-F238E27FC236}">
                <a16:creationId xmlns="" xmlns:a16="http://schemas.microsoft.com/office/drawing/2014/main" id="{F8A0F55A-2DF0-460B-BBD1-59E6A60336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605" y="627286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 en minúscula</a:t>
            </a:r>
          </a:p>
        </p:txBody>
      </p:sp>
    </p:spTree>
    <p:extLst>
      <p:ext uri="{BB962C8B-B14F-4D97-AF65-F5344CB8AC3E}">
        <p14:creationId xmlns:p14="http://schemas.microsoft.com/office/powerpoint/2010/main" val="2452409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aptura de pantalla, tabla&#10;&#10;Descripción generada automáticamente">
            <a:extLst>
              <a:ext uri="{FF2B5EF4-FFF2-40B4-BE49-F238E27FC236}">
                <a16:creationId xmlns="" xmlns:a16="http://schemas.microsoft.com/office/drawing/2014/main" id="{EA4783D8-75AC-478C-B2AA-C6B12532FC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sp>
        <p:nvSpPr>
          <p:cNvPr id="11" name="Marcador de título 1">
            <a:extLst>
              <a:ext uri="{FF2B5EF4-FFF2-40B4-BE49-F238E27FC236}">
                <a16:creationId xmlns="" xmlns:a16="http://schemas.microsoft.com/office/drawing/2014/main" id="{791F4EE8-ABA1-4F85-BC7A-35A1B773E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622" y="3755604"/>
            <a:ext cx="4512089" cy="615288"/>
          </a:xfrm>
          <a:prstGeom prst="rect">
            <a:avLst/>
          </a:prstGeom>
        </p:spPr>
        <p:txBody>
          <a:bodyPr vert="horz" lIns="0" tIns="0" rIns="91440" bIns="0" rtlCol="0" anchor="ctr">
            <a:noAutofit/>
          </a:bodyPr>
          <a:lstStyle>
            <a:lvl1pPr>
              <a:defRPr sz="4350" cap="none"/>
            </a:lvl1pPr>
          </a:lstStyle>
          <a:p>
            <a:r>
              <a:rPr lang="es-ES_tradnl" dirty="0"/>
              <a:t>Título en esta zona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98BD6CC-1D74-48DD-9DEE-5C0144916B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225" y="4189315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 en esta zona 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C6CAF2B2-6A61-4BDB-8882-53D36342F5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448" y="4509739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Fecha/mes/año</a:t>
            </a:r>
            <a:endParaRPr lang="es-CL" dirty="0"/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FDD3D3D-048D-4781-8FA1-24E75C021B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500" y="3396358"/>
            <a:ext cx="2819342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642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4E4DA74E-299F-4AB9-8182-276EFC6443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F7C8CCE-B384-41FA-8DB7-E373470733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2713" y="2113873"/>
            <a:ext cx="3327432" cy="1880953"/>
          </a:xfrm>
        </p:spPr>
        <p:txBody>
          <a:bodyPr>
            <a:normAutofit/>
          </a:bodyPr>
          <a:lstStyle>
            <a:lvl1pPr marL="0" indent="0">
              <a:lnSpc>
                <a:spcPct val="6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20530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, reloj&#10;&#10;Descripción generada automáticamente">
            <a:extLst>
              <a:ext uri="{FF2B5EF4-FFF2-40B4-BE49-F238E27FC236}">
                <a16:creationId xmlns="" xmlns:a16="http://schemas.microsoft.com/office/drawing/2014/main" id="{889B2BA4-251F-4E9F-81B8-20DE0F6F6F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0"/>
            <a:ext cx="9142095" cy="4747098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CA7E24A9-9F69-484B-99D4-F5DDD0E46E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9400" y="2022577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="" xmlns:a16="http://schemas.microsoft.com/office/drawing/2014/main" id="{96C7CAF4-8D7E-4C9A-AB72-3371A8E030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9400" y="2351240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en esta zona</a:t>
            </a:r>
          </a:p>
        </p:txBody>
      </p:sp>
    </p:spTree>
    <p:extLst>
      <p:ext uri="{BB962C8B-B14F-4D97-AF65-F5344CB8AC3E}">
        <p14:creationId xmlns:p14="http://schemas.microsoft.com/office/powerpoint/2010/main" val="3430991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AF792B5A-5B67-476A-BCB5-27BDF98C9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CA9FA5D-07E6-41CD-989C-082BEE1502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067022"/>
            <a:ext cx="4316579" cy="2567245"/>
          </a:xfrm>
          <a:prstGeom prst="rect">
            <a:avLst/>
          </a:prstGeom>
        </p:spPr>
      </p:pic>
      <p:sp>
        <p:nvSpPr>
          <p:cNvPr id="10" name="Marcador de texto 9">
            <a:extLst>
              <a:ext uri="{FF2B5EF4-FFF2-40B4-BE49-F238E27FC236}">
                <a16:creationId xmlns="" xmlns:a16="http://schemas.microsoft.com/office/drawing/2014/main" id="{CDD3C822-FEA4-4F66-9400-291582228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677" y="2146876"/>
            <a:ext cx="3657600" cy="965976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80318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E2251A91-8440-4B46-94A9-2EA8C215B2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08260" y="83661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08259" y="1326205"/>
            <a:ext cx="4014209" cy="159857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Abajo uso de tablas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05097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5EBF9291-3FEC-4343-9A84-87A301B43D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5545" y="83661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5545" y="131647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="" xmlns:a16="http://schemas.microsoft.com/office/drawing/2014/main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5545" y="148184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ECE34D2F-6D96-49DA-9246-60FFA099E4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95545" y="1883923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="" xmlns:a16="http://schemas.microsoft.com/office/drawing/2014/main" id="{E587226F-FCFD-46DA-8FEA-B83BA37033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95545" y="204929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="" xmlns:a16="http://schemas.microsoft.com/office/drawing/2014/main" id="{175B4B12-5C97-4B31-B29C-C60867FD91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5545" y="2548645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="" xmlns:a16="http://schemas.microsoft.com/office/drawing/2014/main" id="{54C4F624-885C-4B5E-8F54-1289ED9969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5545" y="2714015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="" xmlns:a16="http://schemas.microsoft.com/office/drawing/2014/main" id="{8D9F6D72-2A12-4715-8485-F665495BE9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95545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="" xmlns:a16="http://schemas.microsoft.com/office/drawing/2014/main" id="{EFEEF1F8-5974-43D3-B6F4-8FC103312A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95545" y="337873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574104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AF792B5A-5B67-476A-BCB5-27BDF98C9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CA9FA5D-07E6-41CD-989C-082BEE1502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067022"/>
            <a:ext cx="4316579" cy="2567245"/>
          </a:xfrm>
          <a:prstGeom prst="rect">
            <a:avLst/>
          </a:prstGeom>
        </p:spPr>
      </p:pic>
      <p:sp>
        <p:nvSpPr>
          <p:cNvPr id="10" name="Marcador de texto 9">
            <a:extLst>
              <a:ext uri="{FF2B5EF4-FFF2-40B4-BE49-F238E27FC236}">
                <a16:creationId xmlns="" xmlns:a16="http://schemas.microsoft.com/office/drawing/2014/main" id="{CDD3C822-FEA4-4F66-9400-291582228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677" y="2146876"/>
            <a:ext cx="3657600" cy="965976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5804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1F7A3C64-ECBF-4789-AC47-F71E1DAA11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187" y="263945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187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="" xmlns:a16="http://schemas.microsoft.com/office/drawing/2014/main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187" y="337873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8CC863C1-9C68-47E1-9E20-43DA6D3580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3187" y="363205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9865B9B9-5014-456E-A098-139960D736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3186" y="388881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="" xmlns:a16="http://schemas.microsoft.com/office/drawing/2014/main" id="{6CFD303F-AFDC-4BB3-95A7-6E27177977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3187" y="413446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2260977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>
          <p15:clr>
            <a:srgbClr val="FBAE40"/>
          </p15:clr>
        </p15:guide>
        <p15:guide id="4" orient="horz" pos="1507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4" y="83661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="" xmlns:a16="http://schemas.microsoft.com/office/drawing/2014/main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5" y="204929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5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="" xmlns:a16="http://schemas.microsoft.com/office/drawing/2014/main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5" y="2616740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="" xmlns:a16="http://schemas.microsoft.com/office/drawing/2014/main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5" y="2782110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="" xmlns:a16="http://schemas.microsoft.com/office/drawing/2014/main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5" y="328146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="" xmlns:a16="http://schemas.microsoft.com/office/drawing/2014/main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5" y="344683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="" xmlns:a16="http://schemas.microsoft.com/office/drawing/2014/main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5" y="394618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5" y="411155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3" y="1147881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94063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que contiene tabla, pájaro, dibujo&#10;&#10;Descripción generada automáticamente">
            <a:extLst>
              <a:ext uri="{FF2B5EF4-FFF2-40B4-BE49-F238E27FC236}">
                <a16:creationId xmlns="" xmlns:a16="http://schemas.microsoft.com/office/drawing/2014/main" id="{C4D24B3D-1EDD-4E64-8A05-F3C7CB3E02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62638" cy="473412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4" y="83661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="" xmlns:a16="http://schemas.microsoft.com/office/drawing/2014/main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5" y="204929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5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="" xmlns:a16="http://schemas.microsoft.com/office/drawing/2014/main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5" y="2616740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="" xmlns:a16="http://schemas.microsoft.com/office/drawing/2014/main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5" y="2782110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="" xmlns:a16="http://schemas.microsoft.com/office/drawing/2014/main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5" y="328146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="" xmlns:a16="http://schemas.microsoft.com/office/drawing/2014/main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5" y="344683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="" xmlns:a16="http://schemas.microsoft.com/office/drawing/2014/main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5" y="394618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5" y="411155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3" y="1147881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7" name="Marcador de texto 2">
            <a:extLst>
              <a:ext uri="{FF2B5EF4-FFF2-40B4-BE49-F238E27FC236}">
                <a16:creationId xmlns="" xmlns:a16="http://schemas.microsoft.com/office/drawing/2014/main" id="{E6FD8E5E-6A10-4C45-ADB5-834D31A0E2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8950" y="2214664"/>
            <a:ext cx="2020215" cy="987341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Destacados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30248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Imagen que contiene alimentos&#10;&#10;Descripción generada automáticamente">
            <a:extLst>
              <a:ext uri="{FF2B5EF4-FFF2-40B4-BE49-F238E27FC236}">
                <a16:creationId xmlns="" xmlns:a16="http://schemas.microsoft.com/office/drawing/2014/main" id="{322CFD26-02D2-4159-A811-AE4D5E5EEC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3" y="964871"/>
            <a:ext cx="3845549" cy="731448"/>
          </a:xfrm>
          <a:prstGeom prst="rect">
            <a:avLst/>
          </a:prstGeom>
        </p:spPr>
      </p:pic>
      <p:pic>
        <p:nvPicPr>
          <p:cNvPr id="25" name="Imagen 24" descr="Imagen que contiene alimentos&#10;&#10;Descripción generada automáticamente">
            <a:extLst>
              <a:ext uri="{FF2B5EF4-FFF2-40B4-BE49-F238E27FC236}">
                <a16:creationId xmlns="" xmlns:a16="http://schemas.microsoft.com/office/drawing/2014/main" id="{AF552CCA-714E-4CD0-9F08-916AC5B5BC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668" y="964871"/>
            <a:ext cx="3845549" cy="73144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5" y="22134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0798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1604" y="532610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="" xmlns:a16="http://schemas.microsoft.com/office/drawing/2014/main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052" y="1195487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="" xmlns:a16="http://schemas.microsoft.com/office/drawing/2014/main" id="{1B21C20E-09AC-4D52-A81B-05C3CEF596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8971" y="1195487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="" xmlns:a16="http://schemas.microsoft.com/office/drawing/2014/main" id="{14CE219C-022D-4BB5-ACA2-F8169AEADE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0798" y="3792560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="" xmlns:a16="http://schemas.microsoft.com/office/drawing/2014/main" id="{82C46E28-1816-42F5-B249-DD14CEFBF4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49113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="" xmlns:a16="http://schemas.microsoft.com/office/drawing/2014/main" id="{A2153721-FA94-41D5-83E6-A0F03FE392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49113" y="3792560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="" xmlns:a16="http://schemas.microsoft.com/office/drawing/2014/main" id="{13DE0897-BE4E-4DF6-99E1-72EAE30AA5F4}"/>
              </a:ext>
            </a:extLst>
          </p:cNvPr>
          <p:cNvCxnSpPr/>
          <p:nvPr userDrawn="1"/>
        </p:nvCxnSpPr>
        <p:spPr>
          <a:xfrm>
            <a:off x="4572000" y="1214846"/>
            <a:ext cx="0" cy="254725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747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5" y="22134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8116" y="221342"/>
            <a:ext cx="1874122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3" name="Marcador de texto 2">
            <a:extLst>
              <a:ext uri="{FF2B5EF4-FFF2-40B4-BE49-F238E27FC236}">
                <a16:creationId xmlns="" xmlns:a16="http://schemas.microsoft.com/office/drawing/2014/main" id="{F8A0F55A-2DF0-460B-BBD1-59E6A60336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605" y="627286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 en minúscula</a:t>
            </a:r>
          </a:p>
        </p:txBody>
      </p:sp>
    </p:spTree>
    <p:extLst>
      <p:ext uri="{BB962C8B-B14F-4D97-AF65-F5344CB8AC3E}">
        <p14:creationId xmlns:p14="http://schemas.microsoft.com/office/powerpoint/2010/main" val="4091481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aptura de pantalla, tabla&#10;&#10;Descripción generada automáticamente">
            <a:extLst>
              <a:ext uri="{FF2B5EF4-FFF2-40B4-BE49-F238E27FC236}">
                <a16:creationId xmlns:a16="http://schemas.microsoft.com/office/drawing/2014/main" xmlns="" id="{EA4783D8-75AC-478C-B2AA-C6B12532FC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sp>
        <p:nvSpPr>
          <p:cNvPr id="11" name="Marcador de título 1">
            <a:extLst>
              <a:ext uri="{FF2B5EF4-FFF2-40B4-BE49-F238E27FC236}">
                <a16:creationId xmlns:a16="http://schemas.microsoft.com/office/drawing/2014/main" xmlns="" id="{791F4EE8-ABA1-4F85-BC7A-35A1B773E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622" y="3755604"/>
            <a:ext cx="4512089" cy="615288"/>
          </a:xfrm>
          <a:prstGeom prst="rect">
            <a:avLst/>
          </a:prstGeom>
        </p:spPr>
        <p:txBody>
          <a:bodyPr vert="horz" lIns="0" tIns="0" rIns="91440" bIns="0" rtlCol="0" anchor="ctr">
            <a:noAutofit/>
          </a:bodyPr>
          <a:lstStyle>
            <a:lvl1pPr>
              <a:defRPr sz="4350" cap="none"/>
            </a:lvl1pPr>
          </a:lstStyle>
          <a:p>
            <a:r>
              <a:rPr lang="es-ES_tradnl" dirty="0"/>
              <a:t>Título en esta zona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98BD6CC-1D74-48DD-9DEE-5C0144916B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225" y="4189315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 en esta zona 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C6CAF2B2-6A61-4BDB-8882-53D36342F5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448" y="4509739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Fecha/mes/año</a:t>
            </a:r>
            <a:endParaRPr lang="es-CL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FDD3D3D-048D-4781-8FA1-24E75C021B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500" y="3396358"/>
            <a:ext cx="2819342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279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dibujo, pájaro&#10;&#10;Descripción generada automáticamente">
            <a:extLst>
              <a:ext uri="{FF2B5EF4-FFF2-40B4-BE49-F238E27FC236}">
                <a16:creationId xmlns:a16="http://schemas.microsoft.com/office/drawing/2014/main" xmlns="" id="{4E4DA74E-299F-4AB9-8182-276EFC6443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F7C8CCE-B384-41FA-8DB7-E373470733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2713" y="2113873"/>
            <a:ext cx="3327432" cy="1880953"/>
          </a:xfrm>
        </p:spPr>
        <p:txBody>
          <a:bodyPr>
            <a:normAutofit/>
          </a:bodyPr>
          <a:lstStyle>
            <a:lvl1pPr marL="0" indent="0">
              <a:lnSpc>
                <a:spcPct val="6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11431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xmlns="" id="{889B2BA4-251F-4E9F-81B8-20DE0F6F6F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0"/>
            <a:ext cx="9142095" cy="4747098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A7E24A9-9F69-484B-99D4-F5DDD0E46E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9400" y="2022577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xmlns="" id="{96C7CAF4-8D7E-4C9A-AB72-3371A8E030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9400" y="2351240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en esta zona</a:t>
            </a:r>
          </a:p>
        </p:txBody>
      </p:sp>
    </p:spTree>
    <p:extLst>
      <p:ext uri="{BB962C8B-B14F-4D97-AF65-F5344CB8AC3E}">
        <p14:creationId xmlns:p14="http://schemas.microsoft.com/office/powerpoint/2010/main" val="3223201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dibujo, pájaro&#10;&#10;Descripción generada automáticamente">
            <a:extLst>
              <a:ext uri="{FF2B5EF4-FFF2-40B4-BE49-F238E27FC236}">
                <a16:creationId xmlns:a16="http://schemas.microsoft.com/office/drawing/2014/main" xmlns="" id="{AF792B5A-5B67-476A-BCB5-27BDF98C9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A9FA5D-07E6-41CD-989C-082BEE1502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067022"/>
            <a:ext cx="4316579" cy="2567245"/>
          </a:xfrm>
          <a:prstGeom prst="rect">
            <a:avLst/>
          </a:prstGeom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CDD3C822-FEA4-4F66-9400-291582228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677" y="2146876"/>
            <a:ext cx="3657600" cy="965976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72362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, pájaro&#10;&#10;Descripción generada automáticamente">
            <a:extLst>
              <a:ext uri="{FF2B5EF4-FFF2-40B4-BE49-F238E27FC236}">
                <a16:creationId xmlns:a16="http://schemas.microsoft.com/office/drawing/2014/main" xmlns="" id="{E2251A91-8440-4B46-94A9-2EA8C215B2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08260" y="83661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08259" y="1326205"/>
            <a:ext cx="4014209" cy="159857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Abajo uso de tablas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74100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E2251A91-8440-4B46-94A9-2EA8C215B2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08260" y="83661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08259" y="1326205"/>
            <a:ext cx="4014209" cy="159857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Abajo uso de tablas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64991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dibujo, pájaro&#10;&#10;Descripción generada automáticamente">
            <a:extLst>
              <a:ext uri="{FF2B5EF4-FFF2-40B4-BE49-F238E27FC236}">
                <a16:creationId xmlns:a16="http://schemas.microsoft.com/office/drawing/2014/main" xmlns="" id="{5EBF9291-3FEC-4343-9A84-87A301B43D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5545" y="83661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5545" y="131647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xmlns="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5545" y="148184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ECE34D2F-6D96-49DA-9246-60FFA099E4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95545" y="1883923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E587226F-FCFD-46DA-8FEA-B83BA37033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95545" y="204929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175B4B12-5C97-4B31-B29C-C60867FD91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5545" y="2548645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54C4F624-885C-4B5E-8F54-1289ED9969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5545" y="2714015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8D9F6D72-2A12-4715-8485-F665495BE9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95545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EFEEF1F8-5974-43D3-B6F4-8FC103312A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95545" y="337873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296203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dibujo, pájaro&#10;&#10;Descripción generada automáticamente">
            <a:extLst>
              <a:ext uri="{FF2B5EF4-FFF2-40B4-BE49-F238E27FC236}">
                <a16:creationId xmlns:a16="http://schemas.microsoft.com/office/drawing/2014/main" xmlns="" id="{1F7A3C64-ECBF-4789-AC47-F71E1DAA11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187" y="263945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187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xmlns="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187" y="337873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8CC863C1-9C68-47E1-9E20-43DA6D3580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3187" y="363205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9865B9B9-5014-456E-A098-139960D736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3186" y="388881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xmlns="" id="{6CFD303F-AFDC-4BB3-95A7-6E27177977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3187" y="413446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2448537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>
          <p15:clr>
            <a:srgbClr val="FBAE40"/>
          </p15:clr>
        </p15:guide>
        <p15:guide id="4" orient="horz" pos="150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4" y="83661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5" y="204929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5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5" y="2616740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5" y="2782110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5" y="328146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5" y="344683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5" y="394618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5" y="411155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3" y="1147881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52416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que contiene tabla, pájaro, dibujo&#10;&#10;Descripción generada automáticamente">
            <a:extLst>
              <a:ext uri="{FF2B5EF4-FFF2-40B4-BE49-F238E27FC236}">
                <a16:creationId xmlns:a16="http://schemas.microsoft.com/office/drawing/2014/main" xmlns="" id="{C4D24B3D-1EDD-4E64-8A05-F3C7CB3E02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62638" cy="473412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4" y="83661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5" y="204929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5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5" y="2616740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5" y="2782110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5" y="328146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5" y="344683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5" y="394618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5" y="411155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3" y="1147881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E6FD8E5E-6A10-4C45-ADB5-834D31A0E2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8950" y="2214664"/>
            <a:ext cx="2020215" cy="987341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Destacados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98340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Imagen que contiene alimentos&#10;&#10;Descripción generada automáticamente">
            <a:extLst>
              <a:ext uri="{FF2B5EF4-FFF2-40B4-BE49-F238E27FC236}">
                <a16:creationId xmlns:a16="http://schemas.microsoft.com/office/drawing/2014/main" xmlns="" id="{322CFD26-02D2-4159-A811-AE4D5E5EEC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3" y="964871"/>
            <a:ext cx="3845549" cy="731448"/>
          </a:xfrm>
          <a:prstGeom prst="rect">
            <a:avLst/>
          </a:prstGeom>
        </p:spPr>
      </p:pic>
      <p:pic>
        <p:nvPicPr>
          <p:cNvPr id="25" name="Imagen 24" descr="Imagen que contiene alimentos&#10;&#10;Descripción generada automáticamente">
            <a:extLst>
              <a:ext uri="{FF2B5EF4-FFF2-40B4-BE49-F238E27FC236}">
                <a16:creationId xmlns:a16="http://schemas.microsoft.com/office/drawing/2014/main" xmlns="" id="{AF552CCA-714E-4CD0-9F08-916AC5B5BC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668" y="964871"/>
            <a:ext cx="3845549" cy="73144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5" y="22134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0798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1604" y="532610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052" y="1195487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xmlns="" id="{1B21C20E-09AC-4D52-A81B-05C3CEF596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8971" y="1195487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xmlns="" id="{14CE219C-022D-4BB5-ACA2-F8169AEADE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0798" y="3792560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xmlns="" id="{82C46E28-1816-42F5-B249-DD14CEFBF4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49113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xmlns="" id="{A2153721-FA94-41D5-83E6-A0F03FE392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49113" y="3792560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xmlns="" id="{13DE0897-BE4E-4DF6-99E1-72EAE30AA5F4}"/>
              </a:ext>
            </a:extLst>
          </p:cNvPr>
          <p:cNvCxnSpPr/>
          <p:nvPr userDrawn="1"/>
        </p:nvCxnSpPr>
        <p:spPr>
          <a:xfrm>
            <a:off x="4572000" y="1214846"/>
            <a:ext cx="0" cy="254725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994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5" y="22134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8116" y="221342"/>
            <a:ext cx="1874122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F8A0F55A-2DF0-460B-BBD1-59E6A60336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605" y="627286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 en minúscula</a:t>
            </a:r>
          </a:p>
        </p:txBody>
      </p:sp>
    </p:spTree>
    <p:extLst>
      <p:ext uri="{BB962C8B-B14F-4D97-AF65-F5344CB8AC3E}">
        <p14:creationId xmlns:p14="http://schemas.microsoft.com/office/powerpoint/2010/main" val="2939146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aptura de pantalla, tabla&#10;&#10;Descripción generada automáticamente">
            <a:extLst>
              <a:ext uri="{FF2B5EF4-FFF2-40B4-BE49-F238E27FC236}">
                <a16:creationId xmlns="" xmlns:a16="http://schemas.microsoft.com/office/drawing/2014/main" id="{EA4783D8-75AC-478C-B2AA-C6B12532FC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sp>
        <p:nvSpPr>
          <p:cNvPr id="11" name="Marcador de título 1">
            <a:extLst>
              <a:ext uri="{FF2B5EF4-FFF2-40B4-BE49-F238E27FC236}">
                <a16:creationId xmlns="" xmlns:a16="http://schemas.microsoft.com/office/drawing/2014/main" id="{791F4EE8-ABA1-4F85-BC7A-35A1B773E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622" y="3755604"/>
            <a:ext cx="4512089" cy="615288"/>
          </a:xfrm>
          <a:prstGeom prst="rect">
            <a:avLst/>
          </a:prstGeom>
        </p:spPr>
        <p:txBody>
          <a:bodyPr vert="horz" lIns="0" tIns="0" rIns="91440" bIns="0" rtlCol="0" anchor="ctr">
            <a:noAutofit/>
          </a:bodyPr>
          <a:lstStyle>
            <a:lvl1pPr>
              <a:defRPr sz="4350" cap="none"/>
            </a:lvl1pPr>
          </a:lstStyle>
          <a:p>
            <a:r>
              <a:rPr lang="es-ES_tradnl" dirty="0"/>
              <a:t>Título en esta zona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98BD6CC-1D74-48DD-9DEE-5C0144916B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225" y="4189315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 en esta zona 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C6CAF2B2-6A61-4BDB-8882-53D36342F5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448" y="4509739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Fecha/mes/año</a:t>
            </a:r>
            <a:endParaRPr lang="es-CL" dirty="0"/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FDD3D3D-048D-4781-8FA1-24E75C021B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500" y="3396358"/>
            <a:ext cx="2819342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00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4E4DA74E-299F-4AB9-8182-276EFC6443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F7C8CCE-B384-41FA-8DB7-E373470733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2713" y="2113873"/>
            <a:ext cx="3327432" cy="1880953"/>
          </a:xfrm>
        </p:spPr>
        <p:txBody>
          <a:bodyPr>
            <a:normAutofit/>
          </a:bodyPr>
          <a:lstStyle>
            <a:lvl1pPr marL="0" indent="0">
              <a:lnSpc>
                <a:spcPct val="6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44341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, reloj&#10;&#10;Descripción generada automáticamente">
            <a:extLst>
              <a:ext uri="{FF2B5EF4-FFF2-40B4-BE49-F238E27FC236}">
                <a16:creationId xmlns="" xmlns:a16="http://schemas.microsoft.com/office/drawing/2014/main" id="{889B2BA4-251F-4E9F-81B8-20DE0F6F6F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0"/>
            <a:ext cx="9142095" cy="4747098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CA7E24A9-9F69-484B-99D4-F5DDD0E46E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9400" y="2022577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="" xmlns:a16="http://schemas.microsoft.com/office/drawing/2014/main" id="{96C7CAF4-8D7E-4C9A-AB72-3371A8E030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9400" y="2351240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en esta zona</a:t>
            </a:r>
          </a:p>
        </p:txBody>
      </p:sp>
    </p:spTree>
    <p:extLst>
      <p:ext uri="{BB962C8B-B14F-4D97-AF65-F5344CB8AC3E}">
        <p14:creationId xmlns:p14="http://schemas.microsoft.com/office/powerpoint/2010/main" val="2299791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AF792B5A-5B67-476A-BCB5-27BDF98C9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CA9FA5D-07E6-41CD-989C-082BEE1502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067022"/>
            <a:ext cx="4316579" cy="2567245"/>
          </a:xfrm>
          <a:prstGeom prst="rect">
            <a:avLst/>
          </a:prstGeom>
        </p:spPr>
      </p:pic>
      <p:sp>
        <p:nvSpPr>
          <p:cNvPr id="10" name="Marcador de texto 9">
            <a:extLst>
              <a:ext uri="{FF2B5EF4-FFF2-40B4-BE49-F238E27FC236}">
                <a16:creationId xmlns="" xmlns:a16="http://schemas.microsoft.com/office/drawing/2014/main" id="{CDD3C822-FEA4-4F66-9400-291582228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677" y="2146876"/>
            <a:ext cx="3657600" cy="965976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19155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5EBF9291-3FEC-4343-9A84-87A301B43D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5545" y="83661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5545" y="131647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="" xmlns:a16="http://schemas.microsoft.com/office/drawing/2014/main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5545" y="148184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ECE34D2F-6D96-49DA-9246-60FFA099E4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95545" y="1883923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="" xmlns:a16="http://schemas.microsoft.com/office/drawing/2014/main" id="{E587226F-FCFD-46DA-8FEA-B83BA37033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95545" y="204929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="" xmlns:a16="http://schemas.microsoft.com/office/drawing/2014/main" id="{175B4B12-5C97-4B31-B29C-C60867FD91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5545" y="2548645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="" xmlns:a16="http://schemas.microsoft.com/office/drawing/2014/main" id="{54C4F624-885C-4B5E-8F54-1289ED9969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5545" y="2714015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="" xmlns:a16="http://schemas.microsoft.com/office/drawing/2014/main" id="{8D9F6D72-2A12-4715-8485-F665495BE9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95545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="" xmlns:a16="http://schemas.microsoft.com/office/drawing/2014/main" id="{EFEEF1F8-5974-43D3-B6F4-8FC103312A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95545" y="337873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776843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E2251A91-8440-4B46-94A9-2EA8C215B2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08260" y="83661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08259" y="1326205"/>
            <a:ext cx="4014209" cy="159857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Abajo uso de tablas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11217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5EBF9291-3FEC-4343-9A84-87A301B43D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5545" y="83661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5545" y="131647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="" xmlns:a16="http://schemas.microsoft.com/office/drawing/2014/main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5545" y="148184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ECE34D2F-6D96-49DA-9246-60FFA099E4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95545" y="1883923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="" xmlns:a16="http://schemas.microsoft.com/office/drawing/2014/main" id="{E587226F-FCFD-46DA-8FEA-B83BA37033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95545" y="204929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="" xmlns:a16="http://schemas.microsoft.com/office/drawing/2014/main" id="{175B4B12-5C97-4B31-B29C-C60867FD91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5545" y="2548645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="" xmlns:a16="http://schemas.microsoft.com/office/drawing/2014/main" id="{54C4F624-885C-4B5E-8F54-1289ED9969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5545" y="2714015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="" xmlns:a16="http://schemas.microsoft.com/office/drawing/2014/main" id="{8D9F6D72-2A12-4715-8485-F665495BE9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95545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="" xmlns:a16="http://schemas.microsoft.com/office/drawing/2014/main" id="{EFEEF1F8-5974-43D3-B6F4-8FC103312A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95545" y="337873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3041395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1F7A3C64-ECBF-4789-AC47-F71E1DAA11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187" y="263945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187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="" xmlns:a16="http://schemas.microsoft.com/office/drawing/2014/main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187" y="337873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8CC863C1-9C68-47E1-9E20-43DA6D3580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3187" y="363205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9865B9B9-5014-456E-A098-139960D736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3186" y="388881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="" xmlns:a16="http://schemas.microsoft.com/office/drawing/2014/main" id="{6CFD303F-AFDC-4BB3-95A7-6E27177977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3187" y="413446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413197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>
          <p15:clr>
            <a:srgbClr val="FBAE40"/>
          </p15:clr>
        </p15:guide>
        <p15:guide id="4" orient="horz" pos="1507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4" y="83661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="" xmlns:a16="http://schemas.microsoft.com/office/drawing/2014/main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5" y="204929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5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="" xmlns:a16="http://schemas.microsoft.com/office/drawing/2014/main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5" y="2616740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="" xmlns:a16="http://schemas.microsoft.com/office/drawing/2014/main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5" y="2782110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="" xmlns:a16="http://schemas.microsoft.com/office/drawing/2014/main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5" y="328146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="" xmlns:a16="http://schemas.microsoft.com/office/drawing/2014/main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5" y="344683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="" xmlns:a16="http://schemas.microsoft.com/office/drawing/2014/main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5" y="394618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5" y="411155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3" y="1147881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05511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que contiene tabla, pájaro, dibujo&#10;&#10;Descripción generada automáticamente">
            <a:extLst>
              <a:ext uri="{FF2B5EF4-FFF2-40B4-BE49-F238E27FC236}">
                <a16:creationId xmlns="" xmlns:a16="http://schemas.microsoft.com/office/drawing/2014/main" id="{C4D24B3D-1EDD-4E64-8A05-F3C7CB3E02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62638" cy="473412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4" y="83661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="" xmlns:a16="http://schemas.microsoft.com/office/drawing/2014/main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5" y="204929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5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="" xmlns:a16="http://schemas.microsoft.com/office/drawing/2014/main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5" y="2616740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="" xmlns:a16="http://schemas.microsoft.com/office/drawing/2014/main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5" y="2782110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="" xmlns:a16="http://schemas.microsoft.com/office/drawing/2014/main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5" y="328146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="" xmlns:a16="http://schemas.microsoft.com/office/drawing/2014/main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5" y="344683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="" xmlns:a16="http://schemas.microsoft.com/office/drawing/2014/main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5" y="394618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5" y="411155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3" y="1147881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7" name="Marcador de texto 2">
            <a:extLst>
              <a:ext uri="{FF2B5EF4-FFF2-40B4-BE49-F238E27FC236}">
                <a16:creationId xmlns="" xmlns:a16="http://schemas.microsoft.com/office/drawing/2014/main" id="{E6FD8E5E-6A10-4C45-ADB5-834D31A0E2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8950" y="2214664"/>
            <a:ext cx="2020215" cy="987341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Destacados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1400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Imagen que contiene alimentos&#10;&#10;Descripción generada automáticamente">
            <a:extLst>
              <a:ext uri="{FF2B5EF4-FFF2-40B4-BE49-F238E27FC236}">
                <a16:creationId xmlns="" xmlns:a16="http://schemas.microsoft.com/office/drawing/2014/main" id="{322CFD26-02D2-4159-A811-AE4D5E5EEC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3" y="964871"/>
            <a:ext cx="3845549" cy="731448"/>
          </a:xfrm>
          <a:prstGeom prst="rect">
            <a:avLst/>
          </a:prstGeom>
        </p:spPr>
      </p:pic>
      <p:pic>
        <p:nvPicPr>
          <p:cNvPr id="25" name="Imagen 24" descr="Imagen que contiene alimentos&#10;&#10;Descripción generada automáticamente">
            <a:extLst>
              <a:ext uri="{FF2B5EF4-FFF2-40B4-BE49-F238E27FC236}">
                <a16:creationId xmlns="" xmlns:a16="http://schemas.microsoft.com/office/drawing/2014/main" id="{AF552CCA-714E-4CD0-9F08-916AC5B5BC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668" y="964871"/>
            <a:ext cx="3845549" cy="73144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5" y="22134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0798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1604" y="532610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="" xmlns:a16="http://schemas.microsoft.com/office/drawing/2014/main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052" y="1195487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="" xmlns:a16="http://schemas.microsoft.com/office/drawing/2014/main" id="{1B21C20E-09AC-4D52-A81B-05C3CEF596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8971" y="1195487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="" xmlns:a16="http://schemas.microsoft.com/office/drawing/2014/main" id="{14CE219C-022D-4BB5-ACA2-F8169AEADE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0798" y="3792560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="" xmlns:a16="http://schemas.microsoft.com/office/drawing/2014/main" id="{82C46E28-1816-42F5-B249-DD14CEFBF4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49113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="" xmlns:a16="http://schemas.microsoft.com/office/drawing/2014/main" id="{A2153721-FA94-41D5-83E6-A0F03FE392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49113" y="3792560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="" xmlns:a16="http://schemas.microsoft.com/office/drawing/2014/main" id="{13DE0897-BE4E-4DF6-99E1-72EAE30AA5F4}"/>
              </a:ext>
            </a:extLst>
          </p:cNvPr>
          <p:cNvCxnSpPr/>
          <p:nvPr userDrawn="1"/>
        </p:nvCxnSpPr>
        <p:spPr>
          <a:xfrm>
            <a:off x="4572000" y="1214846"/>
            <a:ext cx="0" cy="254725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432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5" y="22134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8116" y="221342"/>
            <a:ext cx="1874122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3" name="Marcador de texto 2">
            <a:extLst>
              <a:ext uri="{FF2B5EF4-FFF2-40B4-BE49-F238E27FC236}">
                <a16:creationId xmlns="" xmlns:a16="http://schemas.microsoft.com/office/drawing/2014/main" id="{F8A0F55A-2DF0-460B-BBD1-59E6A60336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605" y="627286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 en minúscula</a:t>
            </a:r>
          </a:p>
        </p:txBody>
      </p:sp>
    </p:spTree>
    <p:extLst>
      <p:ext uri="{BB962C8B-B14F-4D97-AF65-F5344CB8AC3E}">
        <p14:creationId xmlns:p14="http://schemas.microsoft.com/office/powerpoint/2010/main" val="2660670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aptura de pantalla, tabla&#10;&#10;Descripción generada automáticamente">
            <a:extLst>
              <a:ext uri="{FF2B5EF4-FFF2-40B4-BE49-F238E27FC236}">
                <a16:creationId xmlns:a16="http://schemas.microsoft.com/office/drawing/2014/main" xmlns="" id="{EA4783D8-75AC-478C-B2AA-C6B12532FC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sp>
        <p:nvSpPr>
          <p:cNvPr id="11" name="Marcador de título 1">
            <a:extLst>
              <a:ext uri="{FF2B5EF4-FFF2-40B4-BE49-F238E27FC236}">
                <a16:creationId xmlns:a16="http://schemas.microsoft.com/office/drawing/2014/main" xmlns="" id="{791F4EE8-ABA1-4F85-BC7A-35A1B773E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622" y="3755604"/>
            <a:ext cx="4512089" cy="615288"/>
          </a:xfrm>
          <a:prstGeom prst="rect">
            <a:avLst/>
          </a:prstGeom>
        </p:spPr>
        <p:txBody>
          <a:bodyPr vert="horz" lIns="0" tIns="0" rIns="91440" bIns="0" rtlCol="0" anchor="ctr">
            <a:noAutofit/>
          </a:bodyPr>
          <a:lstStyle>
            <a:lvl1pPr>
              <a:defRPr sz="4350" cap="none"/>
            </a:lvl1pPr>
          </a:lstStyle>
          <a:p>
            <a:r>
              <a:rPr lang="es-ES_tradnl" dirty="0"/>
              <a:t>Título en esta zona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98BD6CC-1D74-48DD-9DEE-5C0144916B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225" y="4189315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 en esta zona 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C6CAF2B2-6A61-4BDB-8882-53D36342F5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448" y="4509739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Fecha/mes/año</a:t>
            </a:r>
            <a:endParaRPr lang="es-CL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FDD3D3D-048D-4781-8FA1-24E75C021B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500" y="3396358"/>
            <a:ext cx="2819342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367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dibujo, pájaro&#10;&#10;Descripción generada automáticamente">
            <a:extLst>
              <a:ext uri="{FF2B5EF4-FFF2-40B4-BE49-F238E27FC236}">
                <a16:creationId xmlns:a16="http://schemas.microsoft.com/office/drawing/2014/main" xmlns="" id="{4E4DA74E-299F-4AB9-8182-276EFC6443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F7C8CCE-B384-41FA-8DB7-E373470733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2713" y="2113873"/>
            <a:ext cx="3327432" cy="1880953"/>
          </a:xfrm>
        </p:spPr>
        <p:txBody>
          <a:bodyPr>
            <a:normAutofit/>
          </a:bodyPr>
          <a:lstStyle>
            <a:lvl1pPr marL="0" indent="0">
              <a:lnSpc>
                <a:spcPct val="6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85144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xmlns="" id="{889B2BA4-251F-4E9F-81B8-20DE0F6F6F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0"/>
            <a:ext cx="9142095" cy="4747098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A7E24A9-9F69-484B-99D4-F5DDD0E46E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9400" y="2022577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xmlns="" id="{96C7CAF4-8D7E-4C9A-AB72-3371A8E030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9400" y="2351240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en esta zona</a:t>
            </a:r>
          </a:p>
        </p:txBody>
      </p:sp>
    </p:spTree>
    <p:extLst>
      <p:ext uri="{BB962C8B-B14F-4D97-AF65-F5344CB8AC3E}">
        <p14:creationId xmlns:p14="http://schemas.microsoft.com/office/powerpoint/2010/main" val="1602945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1F7A3C64-ECBF-4789-AC47-F71E1DAA11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187" y="263945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187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="" xmlns:a16="http://schemas.microsoft.com/office/drawing/2014/main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187" y="337873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8CC863C1-9C68-47E1-9E20-43DA6D3580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3187" y="363205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9865B9B9-5014-456E-A098-139960D736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3186" y="388881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="" xmlns:a16="http://schemas.microsoft.com/office/drawing/2014/main" id="{6CFD303F-AFDC-4BB3-95A7-6E27177977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3187" y="413446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3707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>
          <p15:clr>
            <a:srgbClr val="FBAE40"/>
          </p15:clr>
        </p15:guide>
        <p15:guide id="4" orient="horz" pos="1507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dibujo, pájaro&#10;&#10;Descripción generada automáticamente">
            <a:extLst>
              <a:ext uri="{FF2B5EF4-FFF2-40B4-BE49-F238E27FC236}">
                <a16:creationId xmlns:a16="http://schemas.microsoft.com/office/drawing/2014/main" xmlns="" id="{AF792B5A-5B67-476A-BCB5-27BDF98C9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A9FA5D-07E6-41CD-989C-082BEE1502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067022"/>
            <a:ext cx="4316579" cy="2567245"/>
          </a:xfrm>
          <a:prstGeom prst="rect">
            <a:avLst/>
          </a:prstGeom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CDD3C822-FEA4-4F66-9400-291582228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677" y="2146876"/>
            <a:ext cx="3657600" cy="965976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22809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, pájaro&#10;&#10;Descripción generada automáticamente">
            <a:extLst>
              <a:ext uri="{FF2B5EF4-FFF2-40B4-BE49-F238E27FC236}">
                <a16:creationId xmlns:a16="http://schemas.microsoft.com/office/drawing/2014/main" xmlns="" id="{E2251A91-8440-4B46-94A9-2EA8C215B2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08260" y="83661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08259" y="1326205"/>
            <a:ext cx="4014209" cy="159857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Abajo uso de tablas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67212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dibujo, pájaro&#10;&#10;Descripción generada automáticamente">
            <a:extLst>
              <a:ext uri="{FF2B5EF4-FFF2-40B4-BE49-F238E27FC236}">
                <a16:creationId xmlns:a16="http://schemas.microsoft.com/office/drawing/2014/main" xmlns="" id="{5EBF9291-3FEC-4343-9A84-87A301B43D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5545" y="83661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5545" y="131647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xmlns="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5545" y="148184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ECE34D2F-6D96-49DA-9246-60FFA099E4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95545" y="1883923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E587226F-FCFD-46DA-8FEA-B83BA37033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95545" y="204929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175B4B12-5C97-4B31-B29C-C60867FD91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5545" y="2548645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54C4F624-885C-4B5E-8F54-1289ED9969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5545" y="2714015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8D9F6D72-2A12-4715-8485-F665495BE9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95545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EFEEF1F8-5974-43D3-B6F4-8FC103312A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95545" y="337873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996304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dibujo, pájaro&#10;&#10;Descripción generada automáticamente">
            <a:extLst>
              <a:ext uri="{FF2B5EF4-FFF2-40B4-BE49-F238E27FC236}">
                <a16:creationId xmlns:a16="http://schemas.microsoft.com/office/drawing/2014/main" xmlns="" id="{1F7A3C64-ECBF-4789-AC47-F71E1DAA11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187" y="263945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187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xmlns="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187" y="337873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8CC863C1-9C68-47E1-9E20-43DA6D3580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3187" y="363205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9865B9B9-5014-456E-A098-139960D736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3186" y="388881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xmlns="" id="{6CFD303F-AFDC-4BB3-95A7-6E27177977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3187" y="413446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1010790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>
          <p15:clr>
            <a:srgbClr val="FBAE40"/>
          </p15:clr>
        </p15:guide>
        <p15:guide id="4" orient="horz" pos="1507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4" y="83661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5" y="204929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5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5" y="2616740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5" y="2782110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5" y="328146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5" y="344683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5" y="394618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5" y="411155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3" y="1147881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11235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que contiene tabla, pájaro, dibujo&#10;&#10;Descripción generada automáticamente">
            <a:extLst>
              <a:ext uri="{FF2B5EF4-FFF2-40B4-BE49-F238E27FC236}">
                <a16:creationId xmlns:a16="http://schemas.microsoft.com/office/drawing/2014/main" xmlns="" id="{C4D24B3D-1EDD-4E64-8A05-F3C7CB3E02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62638" cy="473412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4" y="83661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5" y="204929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5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5" y="2616740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5" y="2782110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5" y="328146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5" y="344683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5" y="394618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5" y="411155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3" y="1147881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E6FD8E5E-6A10-4C45-ADB5-834D31A0E2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8950" y="2214664"/>
            <a:ext cx="2020215" cy="987341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Destacados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69058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Imagen que contiene alimentos&#10;&#10;Descripción generada automáticamente">
            <a:extLst>
              <a:ext uri="{FF2B5EF4-FFF2-40B4-BE49-F238E27FC236}">
                <a16:creationId xmlns:a16="http://schemas.microsoft.com/office/drawing/2014/main" xmlns="" id="{322CFD26-02D2-4159-A811-AE4D5E5EEC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3" y="964871"/>
            <a:ext cx="3845549" cy="731448"/>
          </a:xfrm>
          <a:prstGeom prst="rect">
            <a:avLst/>
          </a:prstGeom>
        </p:spPr>
      </p:pic>
      <p:pic>
        <p:nvPicPr>
          <p:cNvPr id="25" name="Imagen 24" descr="Imagen que contiene alimentos&#10;&#10;Descripción generada automáticamente">
            <a:extLst>
              <a:ext uri="{FF2B5EF4-FFF2-40B4-BE49-F238E27FC236}">
                <a16:creationId xmlns:a16="http://schemas.microsoft.com/office/drawing/2014/main" xmlns="" id="{AF552CCA-714E-4CD0-9F08-916AC5B5BC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668" y="964871"/>
            <a:ext cx="3845549" cy="73144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5" y="22134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0798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1604" y="532610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052" y="1195487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xmlns="" id="{1B21C20E-09AC-4D52-A81B-05C3CEF596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8971" y="1195487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xmlns="" id="{14CE219C-022D-4BB5-ACA2-F8169AEADE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0798" y="3792560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xmlns="" id="{82C46E28-1816-42F5-B249-DD14CEFBF4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49113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xmlns="" id="{A2153721-FA94-41D5-83E6-A0F03FE392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49113" y="3792560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xmlns="" id="{13DE0897-BE4E-4DF6-99E1-72EAE30AA5F4}"/>
              </a:ext>
            </a:extLst>
          </p:cNvPr>
          <p:cNvCxnSpPr/>
          <p:nvPr userDrawn="1"/>
        </p:nvCxnSpPr>
        <p:spPr>
          <a:xfrm>
            <a:off x="4572000" y="1214846"/>
            <a:ext cx="0" cy="254725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700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5" y="22134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8116" y="221342"/>
            <a:ext cx="1874122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F8A0F55A-2DF0-460B-BBD1-59E6A60336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605" y="627286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 en minúscula</a:t>
            </a:r>
          </a:p>
        </p:txBody>
      </p:sp>
    </p:spTree>
    <p:extLst>
      <p:ext uri="{BB962C8B-B14F-4D97-AF65-F5344CB8AC3E}">
        <p14:creationId xmlns:p14="http://schemas.microsoft.com/office/powerpoint/2010/main" val="1032077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aptura de pantalla, tabla&#10;&#10;Descripción generada automáticamente">
            <a:extLst>
              <a:ext uri="{FF2B5EF4-FFF2-40B4-BE49-F238E27FC236}">
                <a16:creationId xmlns="" xmlns:a16="http://schemas.microsoft.com/office/drawing/2014/main" id="{EA4783D8-75AC-478C-B2AA-C6B12532FC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sp>
        <p:nvSpPr>
          <p:cNvPr id="11" name="Marcador de título 1">
            <a:extLst>
              <a:ext uri="{FF2B5EF4-FFF2-40B4-BE49-F238E27FC236}">
                <a16:creationId xmlns="" xmlns:a16="http://schemas.microsoft.com/office/drawing/2014/main" id="{791F4EE8-ABA1-4F85-BC7A-35A1B773E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622" y="3755604"/>
            <a:ext cx="4512089" cy="615288"/>
          </a:xfrm>
          <a:prstGeom prst="rect">
            <a:avLst/>
          </a:prstGeom>
        </p:spPr>
        <p:txBody>
          <a:bodyPr vert="horz" lIns="0" tIns="0" rIns="91440" bIns="0" rtlCol="0" anchor="ctr">
            <a:noAutofit/>
          </a:bodyPr>
          <a:lstStyle>
            <a:lvl1pPr>
              <a:defRPr sz="4350" cap="none"/>
            </a:lvl1pPr>
          </a:lstStyle>
          <a:p>
            <a:r>
              <a:rPr lang="es-ES_tradnl" dirty="0"/>
              <a:t>Título en esta zona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98BD6CC-1D74-48DD-9DEE-5C0144916B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225" y="4189315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 en esta zona 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C6CAF2B2-6A61-4BDB-8882-53D36342F5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448" y="4509739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Fecha/mes/año</a:t>
            </a:r>
            <a:endParaRPr lang="es-CL" dirty="0"/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FDD3D3D-048D-4781-8FA1-24E75C021B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500" y="3396358"/>
            <a:ext cx="2819342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09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4E4DA74E-299F-4AB9-8182-276EFC6443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F7C8CCE-B384-41FA-8DB7-E373470733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2713" y="2113873"/>
            <a:ext cx="3327432" cy="1880953"/>
          </a:xfrm>
        </p:spPr>
        <p:txBody>
          <a:bodyPr>
            <a:normAutofit/>
          </a:bodyPr>
          <a:lstStyle>
            <a:lvl1pPr marL="0" indent="0">
              <a:lnSpc>
                <a:spcPct val="6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57369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4" y="83661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="" xmlns:a16="http://schemas.microsoft.com/office/drawing/2014/main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5" y="204929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5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="" xmlns:a16="http://schemas.microsoft.com/office/drawing/2014/main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5" y="2616740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="" xmlns:a16="http://schemas.microsoft.com/office/drawing/2014/main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5" y="2782110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="" xmlns:a16="http://schemas.microsoft.com/office/drawing/2014/main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5" y="328146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="" xmlns:a16="http://schemas.microsoft.com/office/drawing/2014/main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5" y="344683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="" xmlns:a16="http://schemas.microsoft.com/office/drawing/2014/main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5" y="394618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5" y="411155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3" y="1147881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81522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2018" userDrawn="1">
          <p15:clr>
            <a:srgbClr val="FBAE40"/>
          </p15:clr>
        </p15:guide>
        <p15:guide id="4" orient="horz" pos="78" userDrawn="1">
          <p15:clr>
            <a:srgbClr val="FBAE40"/>
          </p15:clr>
        </p15:guide>
        <p15:guide id="5" orient="horz" pos="2913" userDrawn="1">
          <p15:clr>
            <a:srgbClr val="FBAE40"/>
          </p15:clr>
        </p15:guide>
        <p15:guide id="6" pos="68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, reloj&#10;&#10;Descripción generada automáticamente">
            <a:extLst>
              <a:ext uri="{FF2B5EF4-FFF2-40B4-BE49-F238E27FC236}">
                <a16:creationId xmlns="" xmlns:a16="http://schemas.microsoft.com/office/drawing/2014/main" id="{889B2BA4-251F-4E9F-81B8-20DE0F6F6F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0"/>
            <a:ext cx="9142095" cy="4747098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CA7E24A9-9F69-484B-99D4-F5DDD0E46E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9400" y="2022577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="" xmlns:a16="http://schemas.microsoft.com/office/drawing/2014/main" id="{96C7CAF4-8D7E-4C9A-AB72-3371A8E030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9400" y="2351240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en esta zona</a:t>
            </a:r>
          </a:p>
        </p:txBody>
      </p:sp>
    </p:spTree>
    <p:extLst>
      <p:ext uri="{BB962C8B-B14F-4D97-AF65-F5344CB8AC3E}">
        <p14:creationId xmlns:p14="http://schemas.microsoft.com/office/powerpoint/2010/main" val="582531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AF792B5A-5B67-476A-BCB5-27BDF98C9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CA9FA5D-07E6-41CD-989C-082BEE1502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067022"/>
            <a:ext cx="4316579" cy="2567245"/>
          </a:xfrm>
          <a:prstGeom prst="rect">
            <a:avLst/>
          </a:prstGeom>
        </p:spPr>
      </p:pic>
      <p:sp>
        <p:nvSpPr>
          <p:cNvPr id="10" name="Marcador de texto 9">
            <a:extLst>
              <a:ext uri="{FF2B5EF4-FFF2-40B4-BE49-F238E27FC236}">
                <a16:creationId xmlns="" xmlns:a16="http://schemas.microsoft.com/office/drawing/2014/main" id="{CDD3C822-FEA4-4F66-9400-291582228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677" y="2146876"/>
            <a:ext cx="3657600" cy="965976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11391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E2251A91-8440-4B46-94A9-2EA8C215B2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08260" y="83661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08259" y="1326205"/>
            <a:ext cx="4014209" cy="159857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Abajo uso de tablas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38177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5EBF9291-3FEC-4343-9A84-87A301B43D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5545" y="83661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5545" y="131647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="" xmlns:a16="http://schemas.microsoft.com/office/drawing/2014/main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5545" y="148184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ECE34D2F-6D96-49DA-9246-60FFA099E4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95545" y="1883923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="" xmlns:a16="http://schemas.microsoft.com/office/drawing/2014/main" id="{E587226F-FCFD-46DA-8FEA-B83BA37033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95545" y="204929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="" xmlns:a16="http://schemas.microsoft.com/office/drawing/2014/main" id="{175B4B12-5C97-4B31-B29C-C60867FD91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5545" y="2548645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="" xmlns:a16="http://schemas.microsoft.com/office/drawing/2014/main" id="{54C4F624-885C-4B5E-8F54-1289ED9969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5545" y="2714015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="" xmlns:a16="http://schemas.microsoft.com/office/drawing/2014/main" id="{8D9F6D72-2A12-4715-8485-F665495BE9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95545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="" xmlns:a16="http://schemas.microsoft.com/office/drawing/2014/main" id="{EFEEF1F8-5974-43D3-B6F4-8FC103312A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95545" y="337873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1864203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1F7A3C64-ECBF-4789-AC47-F71E1DAA11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187" y="263945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187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="" xmlns:a16="http://schemas.microsoft.com/office/drawing/2014/main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187" y="337873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8CC863C1-9C68-47E1-9E20-43DA6D3580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3187" y="363205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9865B9B9-5014-456E-A098-139960D736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3186" y="388881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="" xmlns:a16="http://schemas.microsoft.com/office/drawing/2014/main" id="{6CFD303F-AFDC-4BB3-95A7-6E27177977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3187" y="413446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1693892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>
          <p15:clr>
            <a:srgbClr val="FBAE40"/>
          </p15:clr>
        </p15:guide>
        <p15:guide id="4" orient="horz" pos="1507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4" y="83661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="" xmlns:a16="http://schemas.microsoft.com/office/drawing/2014/main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5" y="204929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5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="" xmlns:a16="http://schemas.microsoft.com/office/drawing/2014/main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5" y="2616740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="" xmlns:a16="http://schemas.microsoft.com/office/drawing/2014/main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5" y="2782110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="" xmlns:a16="http://schemas.microsoft.com/office/drawing/2014/main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5" y="328146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="" xmlns:a16="http://schemas.microsoft.com/office/drawing/2014/main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5" y="344683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="" xmlns:a16="http://schemas.microsoft.com/office/drawing/2014/main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5" y="394618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5" y="411155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3" y="1147881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6725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que contiene tabla, pájaro, dibujo&#10;&#10;Descripción generada automáticamente">
            <a:extLst>
              <a:ext uri="{FF2B5EF4-FFF2-40B4-BE49-F238E27FC236}">
                <a16:creationId xmlns="" xmlns:a16="http://schemas.microsoft.com/office/drawing/2014/main" id="{C4D24B3D-1EDD-4E64-8A05-F3C7CB3E02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62638" cy="473412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4" y="83661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="" xmlns:a16="http://schemas.microsoft.com/office/drawing/2014/main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5" y="204929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5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="" xmlns:a16="http://schemas.microsoft.com/office/drawing/2014/main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5" y="2616740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="" xmlns:a16="http://schemas.microsoft.com/office/drawing/2014/main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5" y="2782110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="" xmlns:a16="http://schemas.microsoft.com/office/drawing/2014/main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5" y="328146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="" xmlns:a16="http://schemas.microsoft.com/office/drawing/2014/main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5" y="344683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="" xmlns:a16="http://schemas.microsoft.com/office/drawing/2014/main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5" y="394618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5" y="411155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3" y="1147881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7" name="Marcador de texto 2">
            <a:extLst>
              <a:ext uri="{FF2B5EF4-FFF2-40B4-BE49-F238E27FC236}">
                <a16:creationId xmlns="" xmlns:a16="http://schemas.microsoft.com/office/drawing/2014/main" id="{E6FD8E5E-6A10-4C45-ADB5-834D31A0E2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8950" y="2214664"/>
            <a:ext cx="2020215" cy="987341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Destacados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67362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Imagen que contiene alimentos&#10;&#10;Descripción generada automáticamente">
            <a:extLst>
              <a:ext uri="{FF2B5EF4-FFF2-40B4-BE49-F238E27FC236}">
                <a16:creationId xmlns="" xmlns:a16="http://schemas.microsoft.com/office/drawing/2014/main" id="{322CFD26-02D2-4159-A811-AE4D5E5EEC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3" y="964871"/>
            <a:ext cx="3845549" cy="731448"/>
          </a:xfrm>
          <a:prstGeom prst="rect">
            <a:avLst/>
          </a:prstGeom>
        </p:spPr>
      </p:pic>
      <p:pic>
        <p:nvPicPr>
          <p:cNvPr id="25" name="Imagen 24" descr="Imagen que contiene alimentos&#10;&#10;Descripción generada automáticamente">
            <a:extLst>
              <a:ext uri="{FF2B5EF4-FFF2-40B4-BE49-F238E27FC236}">
                <a16:creationId xmlns="" xmlns:a16="http://schemas.microsoft.com/office/drawing/2014/main" id="{AF552CCA-714E-4CD0-9F08-916AC5B5BC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668" y="964871"/>
            <a:ext cx="3845549" cy="73144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5" y="22134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0798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1604" y="532610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="" xmlns:a16="http://schemas.microsoft.com/office/drawing/2014/main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052" y="1195487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="" xmlns:a16="http://schemas.microsoft.com/office/drawing/2014/main" id="{1B21C20E-09AC-4D52-A81B-05C3CEF596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8971" y="1195487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="" xmlns:a16="http://schemas.microsoft.com/office/drawing/2014/main" id="{14CE219C-022D-4BB5-ACA2-F8169AEADE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0798" y="3792560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="" xmlns:a16="http://schemas.microsoft.com/office/drawing/2014/main" id="{82C46E28-1816-42F5-B249-DD14CEFBF4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49113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="" xmlns:a16="http://schemas.microsoft.com/office/drawing/2014/main" id="{A2153721-FA94-41D5-83E6-A0F03FE392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49113" y="3792560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="" xmlns:a16="http://schemas.microsoft.com/office/drawing/2014/main" id="{13DE0897-BE4E-4DF6-99E1-72EAE30AA5F4}"/>
              </a:ext>
            </a:extLst>
          </p:cNvPr>
          <p:cNvCxnSpPr/>
          <p:nvPr userDrawn="1"/>
        </p:nvCxnSpPr>
        <p:spPr>
          <a:xfrm>
            <a:off x="4572000" y="1214846"/>
            <a:ext cx="0" cy="254725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243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5" y="22134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8116" y="221342"/>
            <a:ext cx="1874122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3" name="Marcador de texto 2">
            <a:extLst>
              <a:ext uri="{FF2B5EF4-FFF2-40B4-BE49-F238E27FC236}">
                <a16:creationId xmlns="" xmlns:a16="http://schemas.microsoft.com/office/drawing/2014/main" id="{F8A0F55A-2DF0-460B-BBD1-59E6A60336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605" y="627286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 en minúscula</a:t>
            </a:r>
          </a:p>
        </p:txBody>
      </p:sp>
    </p:spTree>
    <p:extLst>
      <p:ext uri="{BB962C8B-B14F-4D97-AF65-F5344CB8AC3E}">
        <p14:creationId xmlns:p14="http://schemas.microsoft.com/office/powerpoint/2010/main" val="936199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aptura de pantalla, tabla&#10;&#10;Descripción generada automáticamente">
            <a:extLst>
              <a:ext uri="{FF2B5EF4-FFF2-40B4-BE49-F238E27FC236}">
                <a16:creationId xmlns:a16="http://schemas.microsoft.com/office/drawing/2014/main" xmlns="" id="{EA4783D8-75AC-478C-B2AA-C6B12532FC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sp>
        <p:nvSpPr>
          <p:cNvPr id="11" name="Marcador de título 1">
            <a:extLst>
              <a:ext uri="{FF2B5EF4-FFF2-40B4-BE49-F238E27FC236}">
                <a16:creationId xmlns:a16="http://schemas.microsoft.com/office/drawing/2014/main" xmlns="" id="{791F4EE8-ABA1-4F85-BC7A-35A1B773E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623" y="3755604"/>
            <a:ext cx="4512089" cy="615288"/>
          </a:xfrm>
          <a:prstGeom prst="rect">
            <a:avLst/>
          </a:prstGeom>
        </p:spPr>
        <p:txBody>
          <a:bodyPr vert="horz" lIns="0" tIns="0" rIns="91440" bIns="0" rtlCol="0" anchor="ctr">
            <a:noAutofit/>
          </a:bodyPr>
          <a:lstStyle>
            <a:lvl1pPr>
              <a:defRPr sz="4350" cap="none"/>
            </a:lvl1pPr>
          </a:lstStyle>
          <a:p>
            <a:r>
              <a:rPr lang="es-ES_tradnl" dirty="0"/>
              <a:t>Título en esta zona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98BD6CC-1D74-48DD-9DEE-5C0144916B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226" y="4189316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 en esta zona 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C6CAF2B2-6A61-4BDB-8882-53D36342F5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449" y="4509740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Fecha/mes/año</a:t>
            </a:r>
            <a:endParaRPr lang="es-CL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FDD3D3D-048D-4781-8FA1-24E75C021B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501" y="3396359"/>
            <a:ext cx="2819342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3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que contiene tabla, pájaro, dibujo&#10;&#10;Descripción generada automáticamente">
            <a:extLst>
              <a:ext uri="{FF2B5EF4-FFF2-40B4-BE49-F238E27FC236}">
                <a16:creationId xmlns="" xmlns:a16="http://schemas.microsoft.com/office/drawing/2014/main" id="{C4D24B3D-1EDD-4E64-8A05-F3C7CB3E02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62638" cy="473412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4" y="83661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="" xmlns:a16="http://schemas.microsoft.com/office/drawing/2014/main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5" y="204929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5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="" xmlns:a16="http://schemas.microsoft.com/office/drawing/2014/main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5" y="2616740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="" xmlns:a16="http://schemas.microsoft.com/office/drawing/2014/main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5" y="2782110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="" xmlns:a16="http://schemas.microsoft.com/office/drawing/2014/main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5" y="328146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="" xmlns:a16="http://schemas.microsoft.com/office/drawing/2014/main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5" y="344683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="" xmlns:a16="http://schemas.microsoft.com/office/drawing/2014/main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5" y="394618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5" y="411155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3" y="1147881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7" name="Marcador de texto 2">
            <a:extLst>
              <a:ext uri="{FF2B5EF4-FFF2-40B4-BE49-F238E27FC236}">
                <a16:creationId xmlns="" xmlns:a16="http://schemas.microsoft.com/office/drawing/2014/main" id="{E6FD8E5E-6A10-4C45-ADB5-834D31A0E2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8950" y="2214664"/>
            <a:ext cx="2020215" cy="987341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Destacados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31809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dibujo, pájaro&#10;&#10;Descripción generada automáticamente">
            <a:extLst>
              <a:ext uri="{FF2B5EF4-FFF2-40B4-BE49-F238E27FC236}">
                <a16:creationId xmlns:a16="http://schemas.microsoft.com/office/drawing/2014/main" xmlns="" id="{4E4DA74E-299F-4AB9-8182-276EFC6443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F7C8CCE-B384-41FA-8DB7-E373470733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2713" y="2113874"/>
            <a:ext cx="3327432" cy="1880953"/>
          </a:xfrm>
        </p:spPr>
        <p:txBody>
          <a:bodyPr>
            <a:normAutofit/>
          </a:bodyPr>
          <a:lstStyle>
            <a:lvl1pPr marL="0" indent="0">
              <a:lnSpc>
                <a:spcPct val="6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92047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xmlns="" id="{889B2BA4-251F-4E9F-81B8-20DE0F6F6F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" y="0"/>
            <a:ext cx="9142095" cy="4747098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A7E24A9-9F69-484B-99D4-F5DDD0E46E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9401" y="2022578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xmlns="" id="{96C7CAF4-8D7E-4C9A-AB72-3371A8E030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9401" y="2351241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en esta zona</a:t>
            </a:r>
          </a:p>
        </p:txBody>
      </p:sp>
    </p:spTree>
    <p:extLst>
      <p:ext uri="{BB962C8B-B14F-4D97-AF65-F5344CB8AC3E}">
        <p14:creationId xmlns:p14="http://schemas.microsoft.com/office/powerpoint/2010/main" val="1131787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dibujo, pájaro&#10;&#10;Descripción generada automáticamente">
            <a:extLst>
              <a:ext uri="{FF2B5EF4-FFF2-40B4-BE49-F238E27FC236}">
                <a16:creationId xmlns:a16="http://schemas.microsoft.com/office/drawing/2014/main" xmlns="" id="{AF792B5A-5B67-476A-BCB5-27BDF98C9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" y="0"/>
            <a:ext cx="9143809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A9FA5D-07E6-41CD-989C-082BEE1502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1" y="2067023"/>
            <a:ext cx="4316579" cy="2567245"/>
          </a:xfrm>
          <a:prstGeom prst="rect">
            <a:avLst/>
          </a:prstGeom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CDD3C822-FEA4-4F66-9400-291582228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677" y="2146876"/>
            <a:ext cx="3657600" cy="965976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06955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, pájaro&#10;&#10;Descripción generada automáticamente">
            <a:extLst>
              <a:ext uri="{FF2B5EF4-FFF2-40B4-BE49-F238E27FC236}">
                <a16:creationId xmlns:a16="http://schemas.microsoft.com/office/drawing/2014/main" xmlns="" id="{E2251A91-8440-4B46-94A9-2EA8C215B2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08261" y="836614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08260" y="1326206"/>
            <a:ext cx="4014209" cy="1598578"/>
          </a:xfrm>
        </p:spPr>
        <p:txBody>
          <a:bodyPr>
            <a:normAutofit/>
          </a:bodyPr>
          <a:lstStyle>
            <a:lvl1pPr marL="285743" indent="-285743"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Abajo uso de tablas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33407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dibujo, pájaro&#10;&#10;Descripción generada automáticamente">
            <a:extLst>
              <a:ext uri="{FF2B5EF4-FFF2-40B4-BE49-F238E27FC236}">
                <a16:creationId xmlns:a16="http://schemas.microsoft.com/office/drawing/2014/main" xmlns="" id="{5EBF9291-3FEC-4343-9A84-87A301B43D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5545" y="836614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5546" y="1316478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xmlns="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5546" y="1481848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ECE34D2F-6D96-49DA-9246-60FFA099E4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95546" y="1883923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E587226F-FCFD-46DA-8FEA-B83BA37033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95546" y="204929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175B4B12-5C97-4B31-B29C-C60867FD91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5546" y="2548645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54C4F624-885C-4B5E-8F54-1289ED9969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5546" y="2714015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8D9F6D72-2A12-4715-8485-F665495BE9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95546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EFEEF1F8-5974-43D3-B6F4-8FC103312A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95546" y="3378738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603951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dibujo, pájaro&#10;&#10;Descripción generada automáticamente">
            <a:extLst>
              <a:ext uri="{FF2B5EF4-FFF2-40B4-BE49-F238E27FC236}">
                <a16:creationId xmlns:a16="http://schemas.microsoft.com/office/drawing/2014/main" xmlns="" id="{1F7A3C64-ECBF-4789-AC47-F71E1DAA11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188" y="263945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188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xmlns="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188" y="3378738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8CC863C1-9C68-47E1-9E20-43DA6D3580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3188" y="363205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9865B9B9-5014-456E-A098-139960D736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3187" y="388881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xmlns="" id="{6CFD303F-AFDC-4BB3-95A7-6E27177977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3188" y="413446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2343450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>
          <p15:clr>
            <a:srgbClr val="FBAE40"/>
          </p15:clr>
        </p15:guide>
        <p15:guide id="4" orient="horz" pos="1507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5" y="836614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6" y="2049295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6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6" y="2616741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6" y="278211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6" y="3281463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6" y="344683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6" y="3946185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6" y="4111555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4" y="114788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94528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que contiene tabla, pájaro, dibujo&#10;&#10;Descripción generada automáticamente">
            <a:extLst>
              <a:ext uri="{FF2B5EF4-FFF2-40B4-BE49-F238E27FC236}">
                <a16:creationId xmlns:a16="http://schemas.microsoft.com/office/drawing/2014/main" xmlns="" id="{C4D24B3D-1EDD-4E64-8A05-F3C7CB3E02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3362638" cy="473412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5" y="836614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6" y="2049295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6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6" y="2616741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6" y="278211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6" y="3281463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6" y="344683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6" y="3946185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6" y="4111555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4" y="114788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E6FD8E5E-6A10-4C45-ADB5-834D31A0E2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8951" y="2214665"/>
            <a:ext cx="2020215" cy="987341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Destacados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59860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Imagen que contiene alimentos&#10;&#10;Descripción generada automáticamente">
            <a:extLst>
              <a:ext uri="{FF2B5EF4-FFF2-40B4-BE49-F238E27FC236}">
                <a16:creationId xmlns:a16="http://schemas.microsoft.com/office/drawing/2014/main" xmlns="" id="{322CFD26-02D2-4159-A811-AE4D5E5EEC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4" y="964871"/>
            <a:ext cx="3845549" cy="731448"/>
          </a:xfrm>
          <a:prstGeom prst="rect">
            <a:avLst/>
          </a:prstGeom>
        </p:spPr>
      </p:pic>
      <p:pic>
        <p:nvPicPr>
          <p:cNvPr id="25" name="Imagen 24" descr="Imagen que contiene alimentos&#10;&#10;Descripción generada automáticamente">
            <a:extLst>
              <a:ext uri="{FF2B5EF4-FFF2-40B4-BE49-F238E27FC236}">
                <a16:creationId xmlns:a16="http://schemas.microsoft.com/office/drawing/2014/main" xmlns="" id="{AF552CCA-714E-4CD0-9F08-916AC5B5BC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669" y="964871"/>
            <a:ext cx="3845549" cy="73144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6" y="22134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0799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1604" y="532610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053" y="1195488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xmlns="" id="{1B21C20E-09AC-4D52-A81B-05C3CEF596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8972" y="1195488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xmlns="" id="{14CE219C-022D-4BB5-ACA2-F8169AEADE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0799" y="3792561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xmlns="" id="{82C46E28-1816-42F5-B249-DD14CEFBF4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49114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xmlns="" id="{A2153721-FA94-41D5-83E6-A0F03FE392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49114" y="3792561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xmlns="" id="{13DE0897-BE4E-4DF6-99E1-72EAE30AA5F4}"/>
              </a:ext>
            </a:extLst>
          </p:cNvPr>
          <p:cNvCxnSpPr/>
          <p:nvPr userDrawn="1"/>
        </p:nvCxnSpPr>
        <p:spPr>
          <a:xfrm>
            <a:off x="4572000" y="1214847"/>
            <a:ext cx="0" cy="254725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75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6" y="22134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8117" y="221343"/>
            <a:ext cx="1874122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F8A0F55A-2DF0-460B-BBD1-59E6A60336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605" y="627286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 en minúscula</a:t>
            </a:r>
          </a:p>
        </p:txBody>
      </p:sp>
    </p:spTree>
    <p:extLst>
      <p:ext uri="{BB962C8B-B14F-4D97-AF65-F5344CB8AC3E}">
        <p14:creationId xmlns:p14="http://schemas.microsoft.com/office/powerpoint/2010/main" val="2641959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91068" y="205979"/>
            <a:ext cx="8229600" cy="615288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6B79AB8B-4089-4472-BC61-ACE4C07644E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5785"/>
            <a:ext cx="9144000" cy="51771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1C5E5545-8CA6-467A-BF1E-366A56D540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18" y="4784272"/>
            <a:ext cx="230546" cy="35922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FAFF3E8F-5BFF-4A7A-915C-4D09F2136AD3}"/>
              </a:ext>
            </a:extLst>
          </p:cNvPr>
          <p:cNvSpPr txBox="1"/>
          <p:nvPr userDrawn="1"/>
        </p:nvSpPr>
        <p:spPr>
          <a:xfrm>
            <a:off x="3814830" y="4852083"/>
            <a:ext cx="3424875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675" dirty="0">
                <a:solidFill>
                  <a:srgbClr val="666666"/>
                </a:solidFill>
              </a:rPr>
              <a:t>©</a:t>
            </a:r>
            <a:r>
              <a:rPr lang="es-ES" sz="675" dirty="0">
                <a:solidFill>
                  <a:srgbClr val="666666"/>
                </a:solidFill>
                <a:latin typeface="+mj-lt"/>
              </a:rPr>
              <a:t> 2020 Codelco Chile. Todos los derechos reservados              </a:t>
            </a:r>
            <a:r>
              <a:rPr lang="es-ES" sz="675" dirty="0">
                <a:solidFill>
                  <a:srgbClr val="666666"/>
                </a:solidFill>
              </a:rPr>
              <a:t>USO INTERNO</a:t>
            </a:r>
            <a:endParaRPr lang="es-ES" sz="675" dirty="0">
              <a:solidFill>
                <a:srgbClr val="666666"/>
              </a:solidFill>
              <a:latin typeface="+mj-lt"/>
            </a:endParaRPr>
          </a:p>
          <a:p>
            <a:r>
              <a:rPr lang="es-CL" sz="1013" dirty="0"/>
              <a:t> </a:t>
            </a:r>
          </a:p>
        </p:txBody>
      </p:sp>
      <p:sp>
        <p:nvSpPr>
          <p:cNvPr id="14" name="Marcador de número de diapositiva 8">
            <a:extLst>
              <a:ext uri="{FF2B5EF4-FFF2-40B4-BE49-F238E27FC236}">
                <a16:creationId xmlns="" xmlns:a16="http://schemas.microsoft.com/office/drawing/2014/main" id="{F44B0468-533D-42D9-B44F-355891197CBD}"/>
              </a:ext>
            </a:extLst>
          </p:cNvPr>
          <p:cNvSpPr txBox="1">
            <a:spLocks/>
          </p:cNvSpPr>
          <p:nvPr userDrawn="1"/>
        </p:nvSpPr>
        <p:spPr>
          <a:xfrm>
            <a:off x="35926" y="4836585"/>
            <a:ext cx="476783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D9AF7E7-3000-F84C-93A4-A5BF1C96F66B}" type="slidenum">
              <a:rPr lang="es-ES" sz="900" smtClean="0">
                <a:solidFill>
                  <a:srgbClr val="666666"/>
                </a:solidFill>
              </a:rPr>
              <a:pPr algn="ctr"/>
              <a:t>‹Nº›</a:t>
            </a:fld>
            <a:endParaRPr lang="es-ES" sz="900" dirty="0">
              <a:solidFill>
                <a:srgbClr val="666666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80B70E85-4691-4BBC-9126-D97554FB01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1753" y="4787098"/>
            <a:ext cx="230546" cy="292101"/>
          </a:xfrm>
          <a:prstGeom prst="rect">
            <a:avLst/>
          </a:prstGeom>
        </p:spPr>
      </p:pic>
      <p:sp>
        <p:nvSpPr>
          <p:cNvPr id="16" name="CuadroTexto 15"/>
          <p:cNvSpPr txBox="1"/>
          <p:nvPr userDrawn="1"/>
        </p:nvSpPr>
        <p:spPr>
          <a:xfrm>
            <a:off x="448121" y="4826867"/>
            <a:ext cx="38715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>
                <a:solidFill>
                  <a:schemeClr val="bg1">
                    <a:lumMod val="50000"/>
                  </a:schemeClr>
                </a:solidFill>
              </a:rPr>
              <a:t>GERENCIA</a:t>
            </a:r>
            <a:r>
              <a:rPr lang="es-CL" sz="1000" b="1" baseline="0" dirty="0">
                <a:solidFill>
                  <a:schemeClr val="bg1">
                    <a:lumMod val="50000"/>
                  </a:schemeClr>
                </a:solidFill>
              </a:rPr>
              <a:t> DE SEGURIDAD Y SALUD OCUPACIONAL </a:t>
            </a:r>
            <a:r>
              <a:rPr lang="es-CL" sz="1000" b="0" baseline="0" dirty="0">
                <a:solidFill>
                  <a:schemeClr val="bg1">
                    <a:lumMod val="50000"/>
                  </a:schemeClr>
                </a:solidFill>
              </a:rPr>
              <a:t>| DIVISIÓN ANDINA</a:t>
            </a:r>
            <a:endParaRPr lang="es-CL" sz="10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86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5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49" r:id="rId8"/>
    <p:sldLayoutId id="2147483692" r:id="rId9"/>
    <p:sldLayoutId id="2147483693" r:id="rId10"/>
    <p:sldLayoutId id="2147483694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 cap="all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66666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66666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66666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91068" y="205979"/>
            <a:ext cx="8229600" cy="615288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6B79AB8B-4089-4472-BC61-ACE4C07644E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5785"/>
            <a:ext cx="9144000" cy="51771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1C5E5545-8CA6-467A-BF1E-366A56D540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18" y="4784272"/>
            <a:ext cx="230546" cy="35922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FAFF3E8F-5BFF-4A7A-915C-4D09F2136AD3}"/>
              </a:ext>
            </a:extLst>
          </p:cNvPr>
          <p:cNvSpPr txBox="1"/>
          <p:nvPr userDrawn="1"/>
        </p:nvSpPr>
        <p:spPr>
          <a:xfrm>
            <a:off x="3814830" y="4852083"/>
            <a:ext cx="3424875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675" dirty="0">
                <a:solidFill>
                  <a:srgbClr val="666666"/>
                </a:solidFill>
              </a:rPr>
              <a:t>© 2020 Codelco Chile. Todos los derechos reservados              USO INTERNO</a:t>
            </a:r>
          </a:p>
          <a:p>
            <a:r>
              <a:rPr lang="es-CL" sz="1013" dirty="0">
                <a:solidFill>
                  <a:srgbClr val="0072B1"/>
                </a:solidFill>
              </a:rPr>
              <a:t> </a:t>
            </a:r>
          </a:p>
        </p:txBody>
      </p:sp>
      <p:sp>
        <p:nvSpPr>
          <p:cNvPr id="14" name="Marcador de número de diapositiva 8">
            <a:extLst>
              <a:ext uri="{FF2B5EF4-FFF2-40B4-BE49-F238E27FC236}">
                <a16:creationId xmlns="" xmlns:a16="http://schemas.microsoft.com/office/drawing/2014/main" id="{F44B0468-533D-42D9-B44F-355891197CBD}"/>
              </a:ext>
            </a:extLst>
          </p:cNvPr>
          <p:cNvSpPr txBox="1">
            <a:spLocks/>
          </p:cNvSpPr>
          <p:nvPr userDrawn="1"/>
        </p:nvSpPr>
        <p:spPr>
          <a:xfrm>
            <a:off x="35926" y="4836585"/>
            <a:ext cx="476783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D9AF7E7-3000-F84C-93A4-A5BF1C96F66B}" type="slidenum">
              <a:rPr lang="es-ES" sz="900" smtClean="0">
                <a:solidFill>
                  <a:srgbClr val="666666"/>
                </a:solidFill>
              </a:rPr>
              <a:pPr algn="ctr"/>
              <a:t>‹Nº›</a:t>
            </a:fld>
            <a:endParaRPr lang="es-ES" sz="900" dirty="0">
              <a:solidFill>
                <a:srgbClr val="666666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80B70E85-4691-4BBC-9126-D97554FB01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1753" y="4787098"/>
            <a:ext cx="230546" cy="292101"/>
          </a:xfrm>
          <a:prstGeom prst="rect">
            <a:avLst/>
          </a:prstGeom>
        </p:spPr>
      </p:pic>
      <p:sp>
        <p:nvSpPr>
          <p:cNvPr id="16" name="CuadroTexto 15"/>
          <p:cNvSpPr txBox="1"/>
          <p:nvPr userDrawn="1"/>
        </p:nvSpPr>
        <p:spPr>
          <a:xfrm>
            <a:off x="448121" y="4826867"/>
            <a:ext cx="38715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>
                <a:solidFill>
                  <a:srgbClr val="FFFFFF">
                    <a:lumMod val="50000"/>
                  </a:srgbClr>
                </a:solidFill>
              </a:rPr>
              <a:t>GERENCIA DE SEGURIDAD Y SALUD OCUPACIONAL </a:t>
            </a:r>
            <a:r>
              <a:rPr lang="es-CL" sz="1000" dirty="0">
                <a:solidFill>
                  <a:srgbClr val="FFFFFF">
                    <a:lumMod val="50000"/>
                  </a:srgbClr>
                </a:solidFill>
              </a:rPr>
              <a:t>| DIVISIÓN ANDINA</a:t>
            </a:r>
          </a:p>
        </p:txBody>
      </p:sp>
    </p:spTree>
    <p:extLst>
      <p:ext uri="{BB962C8B-B14F-4D97-AF65-F5344CB8AC3E}">
        <p14:creationId xmlns:p14="http://schemas.microsoft.com/office/powerpoint/2010/main" val="415235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 cap="all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66666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66666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66666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91068" y="205979"/>
            <a:ext cx="8229600" cy="615288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6B79AB8B-4089-4472-BC61-ACE4C07644E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5785"/>
            <a:ext cx="9144000" cy="51771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C5E5545-8CA6-467A-BF1E-366A56D540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18" y="4784272"/>
            <a:ext cx="230546" cy="35922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FAFF3E8F-5BFF-4A7A-915C-4D09F2136AD3}"/>
              </a:ext>
            </a:extLst>
          </p:cNvPr>
          <p:cNvSpPr txBox="1"/>
          <p:nvPr userDrawn="1"/>
        </p:nvSpPr>
        <p:spPr>
          <a:xfrm>
            <a:off x="3814830" y="4852083"/>
            <a:ext cx="3424875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675" dirty="0">
                <a:solidFill>
                  <a:srgbClr val="666666"/>
                </a:solidFill>
              </a:rPr>
              <a:t>© 2020 Codelco Chile. Todos los derechos reservados              USO INTERNO</a:t>
            </a:r>
          </a:p>
          <a:p>
            <a:r>
              <a:rPr lang="es-CL" sz="1013" dirty="0">
                <a:solidFill>
                  <a:srgbClr val="0072B1"/>
                </a:solidFill>
              </a:rPr>
              <a:t> </a:t>
            </a:r>
          </a:p>
        </p:txBody>
      </p:sp>
      <p:sp>
        <p:nvSpPr>
          <p:cNvPr id="14" name="Marcador de número de diapositiva 8">
            <a:extLst>
              <a:ext uri="{FF2B5EF4-FFF2-40B4-BE49-F238E27FC236}">
                <a16:creationId xmlns:a16="http://schemas.microsoft.com/office/drawing/2014/main" xmlns="" id="{F44B0468-533D-42D9-B44F-355891197CBD}"/>
              </a:ext>
            </a:extLst>
          </p:cNvPr>
          <p:cNvSpPr txBox="1">
            <a:spLocks/>
          </p:cNvSpPr>
          <p:nvPr userDrawn="1"/>
        </p:nvSpPr>
        <p:spPr>
          <a:xfrm>
            <a:off x="35926" y="4836585"/>
            <a:ext cx="476783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D9AF7E7-3000-F84C-93A4-A5BF1C96F66B}" type="slidenum">
              <a:rPr lang="es-ES" sz="900" smtClean="0">
                <a:solidFill>
                  <a:srgbClr val="666666"/>
                </a:solidFill>
              </a:rPr>
              <a:pPr algn="ctr"/>
              <a:t>‹Nº›</a:t>
            </a:fld>
            <a:endParaRPr lang="es-ES" sz="900" dirty="0">
              <a:solidFill>
                <a:srgbClr val="666666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80B70E85-4691-4BBC-9126-D97554FB01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1753" y="4787098"/>
            <a:ext cx="230546" cy="292101"/>
          </a:xfrm>
          <a:prstGeom prst="rect">
            <a:avLst/>
          </a:prstGeom>
        </p:spPr>
      </p:pic>
      <p:sp>
        <p:nvSpPr>
          <p:cNvPr id="16" name="CuadroTexto 15"/>
          <p:cNvSpPr txBox="1"/>
          <p:nvPr userDrawn="1"/>
        </p:nvSpPr>
        <p:spPr>
          <a:xfrm>
            <a:off x="448121" y="4826867"/>
            <a:ext cx="38715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>
                <a:solidFill>
                  <a:srgbClr val="FFFFFF">
                    <a:lumMod val="50000"/>
                  </a:srgbClr>
                </a:solidFill>
              </a:rPr>
              <a:t>GERENCIA DE SEGURIDAD Y SALUD OCUPACIONAL </a:t>
            </a:r>
            <a:r>
              <a:rPr lang="es-CL" sz="1000" dirty="0">
                <a:solidFill>
                  <a:srgbClr val="FFFFFF">
                    <a:lumMod val="50000"/>
                  </a:srgbClr>
                </a:solidFill>
              </a:rPr>
              <a:t>| DIVISIÓN ANDINA</a:t>
            </a:r>
          </a:p>
        </p:txBody>
      </p:sp>
    </p:spTree>
    <p:extLst>
      <p:ext uri="{BB962C8B-B14F-4D97-AF65-F5344CB8AC3E}">
        <p14:creationId xmlns:p14="http://schemas.microsoft.com/office/powerpoint/2010/main" val="815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 cap="all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66666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66666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66666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91068" y="205979"/>
            <a:ext cx="8229600" cy="615288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6B79AB8B-4089-4472-BC61-ACE4C07644E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5785"/>
            <a:ext cx="9144000" cy="51771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1C5E5545-8CA6-467A-BF1E-366A56D540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18" y="4784272"/>
            <a:ext cx="230546" cy="35922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FAFF3E8F-5BFF-4A7A-915C-4D09F2136AD3}"/>
              </a:ext>
            </a:extLst>
          </p:cNvPr>
          <p:cNvSpPr txBox="1"/>
          <p:nvPr userDrawn="1"/>
        </p:nvSpPr>
        <p:spPr>
          <a:xfrm>
            <a:off x="3814830" y="4852083"/>
            <a:ext cx="3424875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675" dirty="0">
                <a:solidFill>
                  <a:srgbClr val="666666"/>
                </a:solidFill>
              </a:rPr>
              <a:t>© 2020 Codelco Chile. Todos los derechos reservados              USO INTERNO</a:t>
            </a:r>
          </a:p>
          <a:p>
            <a:r>
              <a:rPr lang="es-CL" sz="1013" dirty="0">
                <a:solidFill>
                  <a:srgbClr val="0072B1"/>
                </a:solidFill>
              </a:rPr>
              <a:t> </a:t>
            </a:r>
          </a:p>
        </p:txBody>
      </p:sp>
      <p:sp>
        <p:nvSpPr>
          <p:cNvPr id="14" name="Marcador de número de diapositiva 8">
            <a:extLst>
              <a:ext uri="{FF2B5EF4-FFF2-40B4-BE49-F238E27FC236}">
                <a16:creationId xmlns="" xmlns:a16="http://schemas.microsoft.com/office/drawing/2014/main" id="{F44B0468-533D-42D9-B44F-355891197CBD}"/>
              </a:ext>
            </a:extLst>
          </p:cNvPr>
          <p:cNvSpPr txBox="1">
            <a:spLocks/>
          </p:cNvSpPr>
          <p:nvPr userDrawn="1"/>
        </p:nvSpPr>
        <p:spPr>
          <a:xfrm>
            <a:off x="35926" y="4836585"/>
            <a:ext cx="476783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D9AF7E7-3000-F84C-93A4-A5BF1C96F66B}" type="slidenum">
              <a:rPr lang="es-ES" sz="900" smtClean="0">
                <a:solidFill>
                  <a:srgbClr val="666666"/>
                </a:solidFill>
              </a:rPr>
              <a:pPr algn="ctr"/>
              <a:t>‹Nº›</a:t>
            </a:fld>
            <a:endParaRPr lang="es-ES" sz="900" dirty="0">
              <a:solidFill>
                <a:srgbClr val="666666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80B70E85-4691-4BBC-9126-D97554FB01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1753" y="4787098"/>
            <a:ext cx="230546" cy="292101"/>
          </a:xfrm>
          <a:prstGeom prst="rect">
            <a:avLst/>
          </a:prstGeom>
        </p:spPr>
      </p:pic>
      <p:sp>
        <p:nvSpPr>
          <p:cNvPr id="16" name="CuadroTexto 15"/>
          <p:cNvSpPr txBox="1"/>
          <p:nvPr userDrawn="1"/>
        </p:nvSpPr>
        <p:spPr>
          <a:xfrm>
            <a:off x="448121" y="4826867"/>
            <a:ext cx="38715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>
                <a:solidFill>
                  <a:srgbClr val="FFFFFF">
                    <a:lumMod val="50000"/>
                  </a:srgbClr>
                </a:solidFill>
              </a:rPr>
              <a:t>GERENCIA DE SEGURIDAD Y SALUD OCUPACIONAL </a:t>
            </a:r>
            <a:r>
              <a:rPr lang="es-CL" sz="1000" dirty="0">
                <a:solidFill>
                  <a:srgbClr val="FFFFFF">
                    <a:lumMod val="50000"/>
                  </a:srgbClr>
                </a:solidFill>
              </a:rPr>
              <a:t>| DIVISIÓN ANDINA</a:t>
            </a:r>
          </a:p>
        </p:txBody>
      </p:sp>
    </p:spTree>
    <p:extLst>
      <p:ext uri="{BB962C8B-B14F-4D97-AF65-F5344CB8AC3E}">
        <p14:creationId xmlns:p14="http://schemas.microsoft.com/office/powerpoint/2010/main" val="367669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 cap="all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66666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66666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66666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91068" y="205979"/>
            <a:ext cx="8229600" cy="615288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6B79AB8B-4089-4472-BC61-ACE4C07644E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5787"/>
            <a:ext cx="9144000" cy="51771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C5E5545-8CA6-467A-BF1E-366A56D540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18" y="4784273"/>
            <a:ext cx="230546" cy="35922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FAFF3E8F-5BFF-4A7A-915C-4D09F2136AD3}"/>
              </a:ext>
            </a:extLst>
          </p:cNvPr>
          <p:cNvSpPr txBox="1"/>
          <p:nvPr userDrawn="1"/>
        </p:nvSpPr>
        <p:spPr>
          <a:xfrm>
            <a:off x="3814832" y="4852085"/>
            <a:ext cx="3424875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78"/>
            <a:r>
              <a:rPr lang="es-ES" sz="675" dirty="0">
                <a:solidFill>
                  <a:srgbClr val="666666"/>
                </a:solidFill>
              </a:rPr>
              <a:t>© 2020 Codelco Chile. Todos los derechos reservados              USO INTERNO</a:t>
            </a:r>
          </a:p>
          <a:p>
            <a:pPr defTabSz="457178"/>
            <a:r>
              <a:rPr lang="es-CL" sz="1013" dirty="0">
                <a:solidFill>
                  <a:srgbClr val="0072B1"/>
                </a:solidFill>
              </a:rPr>
              <a:t> </a:t>
            </a:r>
          </a:p>
        </p:txBody>
      </p:sp>
      <p:sp>
        <p:nvSpPr>
          <p:cNvPr id="14" name="Marcador de número de diapositiva 8">
            <a:extLst>
              <a:ext uri="{FF2B5EF4-FFF2-40B4-BE49-F238E27FC236}">
                <a16:creationId xmlns:a16="http://schemas.microsoft.com/office/drawing/2014/main" xmlns="" id="{F44B0468-533D-42D9-B44F-355891197CBD}"/>
              </a:ext>
            </a:extLst>
          </p:cNvPr>
          <p:cNvSpPr txBox="1">
            <a:spLocks/>
          </p:cNvSpPr>
          <p:nvPr userDrawn="1"/>
        </p:nvSpPr>
        <p:spPr>
          <a:xfrm>
            <a:off x="35928" y="4836585"/>
            <a:ext cx="476783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D9AF7E7-3000-F84C-93A4-A5BF1C96F66B}" type="slidenum">
              <a:rPr lang="es-ES" sz="900" smtClean="0">
                <a:solidFill>
                  <a:srgbClr val="666666"/>
                </a:solidFill>
              </a:rPr>
              <a:pPr algn="ctr"/>
              <a:t>‹Nº›</a:t>
            </a:fld>
            <a:endParaRPr lang="es-ES" sz="900" dirty="0">
              <a:solidFill>
                <a:srgbClr val="666666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80B70E85-4691-4BBC-9126-D97554FB01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1753" y="4787099"/>
            <a:ext cx="230546" cy="292101"/>
          </a:xfrm>
          <a:prstGeom prst="rect">
            <a:avLst/>
          </a:prstGeom>
        </p:spPr>
      </p:pic>
      <p:sp>
        <p:nvSpPr>
          <p:cNvPr id="16" name="CuadroTexto 15"/>
          <p:cNvSpPr txBox="1"/>
          <p:nvPr userDrawn="1"/>
        </p:nvSpPr>
        <p:spPr>
          <a:xfrm>
            <a:off x="448121" y="4826868"/>
            <a:ext cx="39004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78"/>
            <a:r>
              <a:rPr lang="es-CL" sz="1000" b="1" dirty="0">
                <a:solidFill>
                  <a:srgbClr val="FFFFFF">
                    <a:lumMod val="50000"/>
                  </a:srgbClr>
                </a:solidFill>
              </a:rPr>
              <a:t>GERENCIA DE SEGURIDAD Y SALUD OCUPACIONAL </a:t>
            </a:r>
            <a:r>
              <a:rPr lang="es-CL" sz="1000" dirty="0">
                <a:solidFill>
                  <a:srgbClr val="FFFFFF">
                    <a:lumMod val="50000"/>
                  </a:srgbClr>
                </a:solidFill>
              </a:rPr>
              <a:t>| DIVISIÓN ANDINA</a:t>
            </a:r>
          </a:p>
        </p:txBody>
      </p:sp>
    </p:spTree>
    <p:extLst>
      <p:ext uri="{BB962C8B-B14F-4D97-AF65-F5344CB8AC3E}">
        <p14:creationId xmlns:p14="http://schemas.microsoft.com/office/powerpoint/2010/main" val="10514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hdr="0" dt="0"/>
  <p:txStyles>
    <p:titleStyle>
      <a:lvl1pPr algn="l" defTabSz="457178" rtl="0" eaLnBrk="1" latinLnBrk="0" hangingPunct="1">
        <a:spcBef>
          <a:spcPct val="0"/>
        </a:spcBef>
        <a:buNone/>
        <a:defRPr sz="2600" b="1" kern="1200" cap="all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342884" indent="-342884" algn="l" defTabSz="457178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66666"/>
          </a:solidFill>
          <a:latin typeface="+mn-lt"/>
          <a:ea typeface="+mn-ea"/>
          <a:cs typeface="+mn-cs"/>
        </a:defRPr>
      </a:lvl1pPr>
      <a:lvl2pPr marL="742913" indent="-285736" algn="l" defTabSz="457178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666666"/>
          </a:solidFill>
          <a:latin typeface="+mn-lt"/>
          <a:ea typeface="+mn-ea"/>
          <a:cs typeface="+mn-cs"/>
        </a:defRPr>
      </a:lvl2pPr>
      <a:lvl3pPr marL="1142944" indent="-228588" algn="l" defTabSz="457178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666666"/>
          </a:solidFill>
          <a:latin typeface="+mn-lt"/>
          <a:ea typeface="+mn-ea"/>
          <a:cs typeface="+mn-cs"/>
        </a:defRPr>
      </a:lvl3pPr>
      <a:lvl4pPr marL="1600120" indent="-228588" algn="l" defTabSz="457178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666666"/>
          </a:solidFill>
          <a:latin typeface="+mn-lt"/>
          <a:ea typeface="+mn-ea"/>
          <a:cs typeface="+mn-cs"/>
        </a:defRPr>
      </a:lvl4pPr>
      <a:lvl5pPr marL="2057297" indent="-228588" algn="l" defTabSz="457178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91068" y="205979"/>
            <a:ext cx="8229600" cy="615288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6B79AB8B-4089-4472-BC61-ACE4C07644E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5787"/>
            <a:ext cx="9144000" cy="51771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1C5E5545-8CA6-467A-BF1E-366A56D540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18" y="4784273"/>
            <a:ext cx="230546" cy="35922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FAFF3E8F-5BFF-4A7A-915C-4D09F2136AD3}"/>
              </a:ext>
            </a:extLst>
          </p:cNvPr>
          <p:cNvSpPr txBox="1"/>
          <p:nvPr userDrawn="1"/>
        </p:nvSpPr>
        <p:spPr>
          <a:xfrm>
            <a:off x="3814832" y="4852085"/>
            <a:ext cx="3424875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78"/>
            <a:r>
              <a:rPr lang="es-ES" sz="675" dirty="0">
                <a:solidFill>
                  <a:srgbClr val="666666"/>
                </a:solidFill>
              </a:rPr>
              <a:t>© 2020 Codelco Chile. Todos los derechos reservados              USO INTERNO</a:t>
            </a:r>
          </a:p>
          <a:p>
            <a:pPr defTabSz="457178"/>
            <a:r>
              <a:rPr lang="es-CL" sz="1013" dirty="0">
                <a:solidFill>
                  <a:srgbClr val="0072B1"/>
                </a:solidFill>
              </a:rPr>
              <a:t> </a:t>
            </a:r>
          </a:p>
        </p:txBody>
      </p:sp>
      <p:sp>
        <p:nvSpPr>
          <p:cNvPr id="14" name="Marcador de número de diapositiva 8">
            <a:extLst>
              <a:ext uri="{FF2B5EF4-FFF2-40B4-BE49-F238E27FC236}">
                <a16:creationId xmlns="" xmlns:a16="http://schemas.microsoft.com/office/drawing/2014/main" id="{F44B0468-533D-42D9-B44F-355891197CBD}"/>
              </a:ext>
            </a:extLst>
          </p:cNvPr>
          <p:cNvSpPr txBox="1">
            <a:spLocks/>
          </p:cNvSpPr>
          <p:nvPr userDrawn="1"/>
        </p:nvSpPr>
        <p:spPr>
          <a:xfrm>
            <a:off x="35928" y="4836585"/>
            <a:ext cx="476783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D9AF7E7-3000-F84C-93A4-A5BF1C96F66B}" type="slidenum">
              <a:rPr lang="es-ES" sz="900" smtClean="0">
                <a:solidFill>
                  <a:srgbClr val="666666"/>
                </a:solidFill>
              </a:rPr>
              <a:pPr algn="ctr"/>
              <a:t>‹Nº›</a:t>
            </a:fld>
            <a:endParaRPr lang="es-ES" sz="900" dirty="0">
              <a:solidFill>
                <a:srgbClr val="666666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80B70E85-4691-4BBC-9126-D97554FB01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1753" y="4787099"/>
            <a:ext cx="230546" cy="292101"/>
          </a:xfrm>
          <a:prstGeom prst="rect">
            <a:avLst/>
          </a:prstGeom>
        </p:spPr>
      </p:pic>
      <p:sp>
        <p:nvSpPr>
          <p:cNvPr id="16" name="CuadroTexto 15"/>
          <p:cNvSpPr txBox="1"/>
          <p:nvPr userDrawn="1"/>
        </p:nvSpPr>
        <p:spPr>
          <a:xfrm>
            <a:off x="448121" y="4826868"/>
            <a:ext cx="39004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78"/>
            <a:r>
              <a:rPr lang="es-CL" sz="1000" b="1" dirty="0">
                <a:solidFill>
                  <a:srgbClr val="FFFFFF">
                    <a:lumMod val="50000"/>
                  </a:srgbClr>
                </a:solidFill>
              </a:rPr>
              <a:t>GERENCIA DE SEGURIDAD Y SALUD OCUPACIONAL </a:t>
            </a:r>
            <a:r>
              <a:rPr lang="es-CL" sz="1000" dirty="0">
                <a:solidFill>
                  <a:srgbClr val="FFFFFF">
                    <a:lumMod val="50000"/>
                  </a:srgbClr>
                </a:solidFill>
              </a:rPr>
              <a:t>| DIVISIÓN ANDINA</a:t>
            </a:r>
          </a:p>
        </p:txBody>
      </p:sp>
    </p:spTree>
    <p:extLst>
      <p:ext uri="{BB962C8B-B14F-4D97-AF65-F5344CB8AC3E}">
        <p14:creationId xmlns:p14="http://schemas.microsoft.com/office/powerpoint/2010/main" val="60422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dt="0"/>
  <p:txStyles>
    <p:titleStyle>
      <a:lvl1pPr algn="l" defTabSz="457178" rtl="0" eaLnBrk="1" latinLnBrk="0" hangingPunct="1">
        <a:spcBef>
          <a:spcPct val="0"/>
        </a:spcBef>
        <a:buNone/>
        <a:defRPr sz="2600" b="1" kern="1200" cap="all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342884" indent="-342884" algn="l" defTabSz="457178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66666"/>
          </a:solidFill>
          <a:latin typeface="+mn-lt"/>
          <a:ea typeface="+mn-ea"/>
          <a:cs typeface="+mn-cs"/>
        </a:defRPr>
      </a:lvl1pPr>
      <a:lvl2pPr marL="742913" indent="-285736" algn="l" defTabSz="457178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666666"/>
          </a:solidFill>
          <a:latin typeface="+mn-lt"/>
          <a:ea typeface="+mn-ea"/>
          <a:cs typeface="+mn-cs"/>
        </a:defRPr>
      </a:lvl2pPr>
      <a:lvl3pPr marL="1142944" indent="-228588" algn="l" defTabSz="457178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666666"/>
          </a:solidFill>
          <a:latin typeface="+mn-lt"/>
          <a:ea typeface="+mn-ea"/>
          <a:cs typeface="+mn-cs"/>
        </a:defRPr>
      </a:lvl3pPr>
      <a:lvl4pPr marL="1600120" indent="-228588" algn="l" defTabSz="457178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666666"/>
          </a:solidFill>
          <a:latin typeface="+mn-lt"/>
          <a:ea typeface="+mn-ea"/>
          <a:cs typeface="+mn-cs"/>
        </a:defRPr>
      </a:lvl4pPr>
      <a:lvl5pPr marL="2057297" indent="-228588" algn="l" defTabSz="457178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91068" y="205979"/>
            <a:ext cx="8229600" cy="615288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6B79AB8B-4089-4472-BC61-ACE4C07644E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5785"/>
            <a:ext cx="9144000" cy="51771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1C5E5545-8CA6-467A-BF1E-366A56D540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18" y="4784272"/>
            <a:ext cx="230546" cy="35922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FAFF3E8F-5BFF-4A7A-915C-4D09F2136AD3}"/>
              </a:ext>
            </a:extLst>
          </p:cNvPr>
          <p:cNvSpPr txBox="1"/>
          <p:nvPr userDrawn="1"/>
        </p:nvSpPr>
        <p:spPr>
          <a:xfrm>
            <a:off x="3814830" y="4852083"/>
            <a:ext cx="3424875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675" dirty="0">
                <a:solidFill>
                  <a:srgbClr val="666666"/>
                </a:solidFill>
              </a:rPr>
              <a:t>© 2020 Codelco Chile. Todos los derechos reservados              USO INTERNO</a:t>
            </a:r>
          </a:p>
          <a:p>
            <a:r>
              <a:rPr lang="es-CL" sz="1013" dirty="0">
                <a:solidFill>
                  <a:srgbClr val="0072B1"/>
                </a:solidFill>
              </a:rPr>
              <a:t> </a:t>
            </a:r>
          </a:p>
        </p:txBody>
      </p:sp>
      <p:sp>
        <p:nvSpPr>
          <p:cNvPr id="14" name="Marcador de número de diapositiva 8">
            <a:extLst>
              <a:ext uri="{FF2B5EF4-FFF2-40B4-BE49-F238E27FC236}">
                <a16:creationId xmlns="" xmlns:a16="http://schemas.microsoft.com/office/drawing/2014/main" id="{F44B0468-533D-42D9-B44F-355891197CBD}"/>
              </a:ext>
            </a:extLst>
          </p:cNvPr>
          <p:cNvSpPr txBox="1">
            <a:spLocks/>
          </p:cNvSpPr>
          <p:nvPr userDrawn="1"/>
        </p:nvSpPr>
        <p:spPr>
          <a:xfrm>
            <a:off x="35926" y="4836585"/>
            <a:ext cx="476783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D9AF7E7-3000-F84C-93A4-A5BF1C96F66B}" type="slidenum">
              <a:rPr lang="es-ES" sz="900" smtClean="0">
                <a:solidFill>
                  <a:srgbClr val="666666"/>
                </a:solidFill>
              </a:rPr>
              <a:pPr algn="ctr"/>
              <a:t>‹Nº›</a:t>
            </a:fld>
            <a:endParaRPr lang="es-ES" sz="900" dirty="0">
              <a:solidFill>
                <a:srgbClr val="666666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80B70E85-4691-4BBC-9126-D97554FB01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1753" y="4787098"/>
            <a:ext cx="230546" cy="292101"/>
          </a:xfrm>
          <a:prstGeom prst="rect">
            <a:avLst/>
          </a:prstGeom>
        </p:spPr>
      </p:pic>
      <p:sp>
        <p:nvSpPr>
          <p:cNvPr id="16" name="CuadroTexto 15"/>
          <p:cNvSpPr txBox="1"/>
          <p:nvPr userDrawn="1"/>
        </p:nvSpPr>
        <p:spPr>
          <a:xfrm>
            <a:off x="448121" y="4826867"/>
            <a:ext cx="38715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>
                <a:solidFill>
                  <a:srgbClr val="FFFFFF">
                    <a:lumMod val="50000"/>
                  </a:srgbClr>
                </a:solidFill>
              </a:rPr>
              <a:t>GERENCIA DE SEGURIDAD Y SALUD OCUPACIONAL </a:t>
            </a:r>
            <a:r>
              <a:rPr lang="es-CL" sz="1000" dirty="0">
                <a:solidFill>
                  <a:srgbClr val="FFFFFF">
                    <a:lumMod val="50000"/>
                  </a:srgbClr>
                </a:solidFill>
              </a:rPr>
              <a:t>| DIVISIÓN ANDINA</a:t>
            </a:r>
          </a:p>
        </p:txBody>
      </p:sp>
    </p:spTree>
    <p:extLst>
      <p:ext uri="{BB962C8B-B14F-4D97-AF65-F5344CB8AC3E}">
        <p14:creationId xmlns:p14="http://schemas.microsoft.com/office/powerpoint/2010/main" val="255230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 cap="all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66666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66666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66666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91068" y="205979"/>
            <a:ext cx="8229600" cy="615288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6B79AB8B-4089-4472-BC61-ACE4C07644E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5785"/>
            <a:ext cx="9144000" cy="51771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C5E5545-8CA6-467A-BF1E-366A56D540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18" y="4784272"/>
            <a:ext cx="230546" cy="35922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FAFF3E8F-5BFF-4A7A-915C-4D09F2136AD3}"/>
              </a:ext>
            </a:extLst>
          </p:cNvPr>
          <p:cNvSpPr txBox="1"/>
          <p:nvPr userDrawn="1"/>
        </p:nvSpPr>
        <p:spPr>
          <a:xfrm>
            <a:off x="3814830" y="4852083"/>
            <a:ext cx="3424875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675" dirty="0">
                <a:solidFill>
                  <a:srgbClr val="666666"/>
                </a:solidFill>
              </a:rPr>
              <a:t>© 2020 Codelco Chile. Todos los derechos reservados              USO INTERNO</a:t>
            </a:r>
          </a:p>
          <a:p>
            <a:r>
              <a:rPr lang="es-CL" sz="1013" dirty="0">
                <a:solidFill>
                  <a:srgbClr val="0072B1"/>
                </a:solidFill>
              </a:rPr>
              <a:t> </a:t>
            </a:r>
          </a:p>
        </p:txBody>
      </p:sp>
      <p:sp>
        <p:nvSpPr>
          <p:cNvPr id="14" name="Marcador de número de diapositiva 8">
            <a:extLst>
              <a:ext uri="{FF2B5EF4-FFF2-40B4-BE49-F238E27FC236}">
                <a16:creationId xmlns:a16="http://schemas.microsoft.com/office/drawing/2014/main" xmlns="" id="{F44B0468-533D-42D9-B44F-355891197CBD}"/>
              </a:ext>
            </a:extLst>
          </p:cNvPr>
          <p:cNvSpPr txBox="1">
            <a:spLocks/>
          </p:cNvSpPr>
          <p:nvPr userDrawn="1"/>
        </p:nvSpPr>
        <p:spPr>
          <a:xfrm>
            <a:off x="35926" y="4836585"/>
            <a:ext cx="476783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D9AF7E7-3000-F84C-93A4-A5BF1C96F66B}" type="slidenum">
              <a:rPr lang="es-ES" sz="900" smtClean="0">
                <a:solidFill>
                  <a:srgbClr val="666666"/>
                </a:solidFill>
              </a:rPr>
              <a:pPr algn="ctr"/>
              <a:t>‹Nº›</a:t>
            </a:fld>
            <a:endParaRPr lang="es-ES" sz="900" dirty="0">
              <a:solidFill>
                <a:srgbClr val="666666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80B70E85-4691-4BBC-9126-D97554FB01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1753" y="4787098"/>
            <a:ext cx="230546" cy="292101"/>
          </a:xfrm>
          <a:prstGeom prst="rect">
            <a:avLst/>
          </a:prstGeom>
        </p:spPr>
      </p:pic>
      <p:sp>
        <p:nvSpPr>
          <p:cNvPr id="16" name="CuadroTexto 15"/>
          <p:cNvSpPr txBox="1"/>
          <p:nvPr userDrawn="1"/>
        </p:nvSpPr>
        <p:spPr>
          <a:xfrm>
            <a:off x="448121" y="4826867"/>
            <a:ext cx="38715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>
                <a:solidFill>
                  <a:srgbClr val="FFFFFF">
                    <a:lumMod val="50000"/>
                  </a:srgbClr>
                </a:solidFill>
              </a:rPr>
              <a:t>GERENCIA DE SEGURIDAD Y SALUD OCUPACIONAL </a:t>
            </a:r>
            <a:r>
              <a:rPr lang="es-CL" sz="1000" dirty="0">
                <a:solidFill>
                  <a:srgbClr val="FFFFFF">
                    <a:lumMod val="50000"/>
                  </a:srgbClr>
                </a:solidFill>
              </a:rPr>
              <a:t>| DIVISIÓN ANDINA</a:t>
            </a:r>
          </a:p>
        </p:txBody>
      </p:sp>
    </p:spTree>
    <p:extLst>
      <p:ext uri="{BB962C8B-B14F-4D97-AF65-F5344CB8AC3E}">
        <p14:creationId xmlns:p14="http://schemas.microsoft.com/office/powerpoint/2010/main" val="98553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 cap="all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66666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66666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66666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91068" y="205979"/>
            <a:ext cx="8229600" cy="615288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6B79AB8B-4089-4472-BC61-ACE4C07644E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5785"/>
            <a:ext cx="9144000" cy="51771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1C5E5545-8CA6-467A-BF1E-366A56D540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18" y="4784272"/>
            <a:ext cx="230546" cy="35922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FAFF3E8F-5BFF-4A7A-915C-4D09F2136AD3}"/>
              </a:ext>
            </a:extLst>
          </p:cNvPr>
          <p:cNvSpPr txBox="1"/>
          <p:nvPr userDrawn="1"/>
        </p:nvSpPr>
        <p:spPr>
          <a:xfrm>
            <a:off x="3814830" y="4852083"/>
            <a:ext cx="3424875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675" dirty="0">
                <a:solidFill>
                  <a:srgbClr val="666666"/>
                </a:solidFill>
              </a:rPr>
              <a:t>© 2020 Codelco Chile. Todos los derechos reservados              USO INTERNO</a:t>
            </a:r>
          </a:p>
          <a:p>
            <a:r>
              <a:rPr lang="es-CL" sz="1013" dirty="0">
                <a:solidFill>
                  <a:srgbClr val="0072B1"/>
                </a:solidFill>
              </a:rPr>
              <a:t> </a:t>
            </a:r>
          </a:p>
        </p:txBody>
      </p:sp>
      <p:sp>
        <p:nvSpPr>
          <p:cNvPr id="14" name="Marcador de número de diapositiva 8">
            <a:extLst>
              <a:ext uri="{FF2B5EF4-FFF2-40B4-BE49-F238E27FC236}">
                <a16:creationId xmlns="" xmlns:a16="http://schemas.microsoft.com/office/drawing/2014/main" id="{F44B0468-533D-42D9-B44F-355891197CBD}"/>
              </a:ext>
            </a:extLst>
          </p:cNvPr>
          <p:cNvSpPr txBox="1">
            <a:spLocks/>
          </p:cNvSpPr>
          <p:nvPr userDrawn="1"/>
        </p:nvSpPr>
        <p:spPr>
          <a:xfrm>
            <a:off x="35926" y="4836585"/>
            <a:ext cx="476783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D9AF7E7-3000-F84C-93A4-A5BF1C96F66B}" type="slidenum">
              <a:rPr lang="es-ES" sz="900" smtClean="0">
                <a:solidFill>
                  <a:srgbClr val="666666"/>
                </a:solidFill>
              </a:rPr>
              <a:pPr algn="ctr"/>
              <a:t>‹Nº›</a:t>
            </a:fld>
            <a:endParaRPr lang="es-ES" sz="900" dirty="0">
              <a:solidFill>
                <a:srgbClr val="666666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80B70E85-4691-4BBC-9126-D97554FB01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1753" y="4787098"/>
            <a:ext cx="230546" cy="292101"/>
          </a:xfrm>
          <a:prstGeom prst="rect">
            <a:avLst/>
          </a:prstGeom>
        </p:spPr>
      </p:pic>
      <p:sp>
        <p:nvSpPr>
          <p:cNvPr id="16" name="CuadroTexto 15"/>
          <p:cNvSpPr txBox="1"/>
          <p:nvPr userDrawn="1"/>
        </p:nvSpPr>
        <p:spPr>
          <a:xfrm>
            <a:off x="448121" y="4826867"/>
            <a:ext cx="38715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>
                <a:solidFill>
                  <a:srgbClr val="FFFFFF">
                    <a:lumMod val="50000"/>
                  </a:srgbClr>
                </a:solidFill>
              </a:rPr>
              <a:t>GERENCIA DE SEGURIDAD Y SALUD OCUPACIONAL </a:t>
            </a:r>
            <a:r>
              <a:rPr lang="es-CL" sz="1000" dirty="0">
                <a:solidFill>
                  <a:srgbClr val="FFFFFF">
                    <a:lumMod val="50000"/>
                  </a:srgbClr>
                </a:solidFill>
              </a:rPr>
              <a:t>| DIVISIÓN ANDINA</a:t>
            </a:r>
          </a:p>
        </p:txBody>
      </p:sp>
    </p:spTree>
    <p:extLst>
      <p:ext uri="{BB962C8B-B14F-4D97-AF65-F5344CB8AC3E}">
        <p14:creationId xmlns:p14="http://schemas.microsoft.com/office/powerpoint/2010/main" val="20421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 cap="all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66666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66666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66666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91068" y="205979"/>
            <a:ext cx="8229600" cy="615288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6B79AB8B-4089-4472-BC61-ACE4C07644E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5785"/>
            <a:ext cx="9144000" cy="51771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C5E5545-8CA6-467A-BF1E-366A56D540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18" y="4784272"/>
            <a:ext cx="230546" cy="35922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FAFF3E8F-5BFF-4A7A-915C-4D09F2136AD3}"/>
              </a:ext>
            </a:extLst>
          </p:cNvPr>
          <p:cNvSpPr txBox="1"/>
          <p:nvPr userDrawn="1"/>
        </p:nvSpPr>
        <p:spPr>
          <a:xfrm>
            <a:off x="3814830" y="4852083"/>
            <a:ext cx="3424875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675" dirty="0">
                <a:solidFill>
                  <a:srgbClr val="666666"/>
                </a:solidFill>
              </a:rPr>
              <a:t>© 2020 Codelco Chile. Todos los derechos reservados              USO INTERNO</a:t>
            </a:r>
          </a:p>
          <a:p>
            <a:r>
              <a:rPr lang="es-CL" sz="1013" dirty="0">
                <a:solidFill>
                  <a:srgbClr val="0072B1"/>
                </a:solidFill>
              </a:rPr>
              <a:t> </a:t>
            </a:r>
          </a:p>
        </p:txBody>
      </p:sp>
      <p:sp>
        <p:nvSpPr>
          <p:cNvPr id="14" name="Marcador de número de diapositiva 8">
            <a:extLst>
              <a:ext uri="{FF2B5EF4-FFF2-40B4-BE49-F238E27FC236}">
                <a16:creationId xmlns:a16="http://schemas.microsoft.com/office/drawing/2014/main" xmlns="" id="{F44B0468-533D-42D9-B44F-355891197CBD}"/>
              </a:ext>
            </a:extLst>
          </p:cNvPr>
          <p:cNvSpPr txBox="1">
            <a:spLocks/>
          </p:cNvSpPr>
          <p:nvPr userDrawn="1"/>
        </p:nvSpPr>
        <p:spPr>
          <a:xfrm>
            <a:off x="35926" y="4836585"/>
            <a:ext cx="476783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D9AF7E7-3000-F84C-93A4-A5BF1C96F66B}" type="slidenum">
              <a:rPr lang="es-ES" sz="900" smtClean="0">
                <a:solidFill>
                  <a:srgbClr val="666666"/>
                </a:solidFill>
              </a:rPr>
              <a:pPr algn="ctr"/>
              <a:t>‹Nº›</a:t>
            </a:fld>
            <a:endParaRPr lang="es-ES" sz="900" dirty="0">
              <a:solidFill>
                <a:srgbClr val="666666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80B70E85-4691-4BBC-9126-D97554FB01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1753" y="4787098"/>
            <a:ext cx="230546" cy="292101"/>
          </a:xfrm>
          <a:prstGeom prst="rect">
            <a:avLst/>
          </a:prstGeom>
        </p:spPr>
      </p:pic>
      <p:sp>
        <p:nvSpPr>
          <p:cNvPr id="16" name="CuadroTexto 15"/>
          <p:cNvSpPr txBox="1"/>
          <p:nvPr userDrawn="1"/>
        </p:nvSpPr>
        <p:spPr>
          <a:xfrm>
            <a:off x="448121" y="4826867"/>
            <a:ext cx="38715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>
                <a:solidFill>
                  <a:srgbClr val="FFFFFF">
                    <a:lumMod val="50000"/>
                  </a:srgbClr>
                </a:solidFill>
              </a:rPr>
              <a:t>GERENCIA DE SEGURIDAD Y SALUD OCUPACIONAL </a:t>
            </a:r>
            <a:r>
              <a:rPr lang="es-CL" sz="1000" dirty="0">
                <a:solidFill>
                  <a:srgbClr val="FFFFFF">
                    <a:lumMod val="50000"/>
                  </a:srgbClr>
                </a:solidFill>
              </a:rPr>
              <a:t>| DIVISIÓN ANDINA</a:t>
            </a:r>
          </a:p>
        </p:txBody>
      </p:sp>
    </p:spTree>
    <p:extLst>
      <p:ext uri="{BB962C8B-B14F-4D97-AF65-F5344CB8AC3E}">
        <p14:creationId xmlns:p14="http://schemas.microsoft.com/office/powerpoint/2010/main" val="60257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 cap="all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66666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66666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66666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91068" y="205979"/>
            <a:ext cx="8229600" cy="615288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6B79AB8B-4089-4472-BC61-ACE4C07644E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5785"/>
            <a:ext cx="9144000" cy="51771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1C5E5545-8CA6-467A-BF1E-366A56D540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18" y="4784272"/>
            <a:ext cx="230546" cy="35922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FAFF3E8F-5BFF-4A7A-915C-4D09F2136AD3}"/>
              </a:ext>
            </a:extLst>
          </p:cNvPr>
          <p:cNvSpPr txBox="1"/>
          <p:nvPr userDrawn="1"/>
        </p:nvSpPr>
        <p:spPr>
          <a:xfrm>
            <a:off x="3814830" y="4852083"/>
            <a:ext cx="3424875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675" dirty="0">
                <a:solidFill>
                  <a:srgbClr val="666666"/>
                </a:solidFill>
              </a:rPr>
              <a:t>© 2020 Codelco Chile. Todos los derechos reservados              USO INTERNO</a:t>
            </a:r>
          </a:p>
          <a:p>
            <a:r>
              <a:rPr lang="es-CL" sz="1013" dirty="0">
                <a:solidFill>
                  <a:srgbClr val="0072B1"/>
                </a:solidFill>
              </a:rPr>
              <a:t> </a:t>
            </a:r>
          </a:p>
        </p:txBody>
      </p:sp>
      <p:sp>
        <p:nvSpPr>
          <p:cNvPr id="14" name="Marcador de número de diapositiva 8">
            <a:extLst>
              <a:ext uri="{FF2B5EF4-FFF2-40B4-BE49-F238E27FC236}">
                <a16:creationId xmlns="" xmlns:a16="http://schemas.microsoft.com/office/drawing/2014/main" id="{F44B0468-533D-42D9-B44F-355891197CBD}"/>
              </a:ext>
            </a:extLst>
          </p:cNvPr>
          <p:cNvSpPr txBox="1">
            <a:spLocks/>
          </p:cNvSpPr>
          <p:nvPr userDrawn="1"/>
        </p:nvSpPr>
        <p:spPr>
          <a:xfrm>
            <a:off x="35926" y="4836585"/>
            <a:ext cx="476783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D9AF7E7-3000-F84C-93A4-A5BF1C96F66B}" type="slidenum">
              <a:rPr lang="es-ES" sz="900" smtClean="0">
                <a:solidFill>
                  <a:srgbClr val="666666"/>
                </a:solidFill>
              </a:rPr>
              <a:pPr algn="ctr"/>
              <a:t>‹Nº›</a:t>
            </a:fld>
            <a:endParaRPr lang="es-ES" sz="900" dirty="0">
              <a:solidFill>
                <a:srgbClr val="666666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80B70E85-4691-4BBC-9126-D97554FB01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1753" y="4787098"/>
            <a:ext cx="230546" cy="292101"/>
          </a:xfrm>
          <a:prstGeom prst="rect">
            <a:avLst/>
          </a:prstGeom>
        </p:spPr>
      </p:pic>
      <p:sp>
        <p:nvSpPr>
          <p:cNvPr id="16" name="CuadroTexto 15"/>
          <p:cNvSpPr txBox="1"/>
          <p:nvPr userDrawn="1"/>
        </p:nvSpPr>
        <p:spPr>
          <a:xfrm>
            <a:off x="448121" y="4826867"/>
            <a:ext cx="38715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>
                <a:solidFill>
                  <a:srgbClr val="FFFFFF">
                    <a:lumMod val="50000"/>
                  </a:srgbClr>
                </a:solidFill>
              </a:rPr>
              <a:t>GERENCIA DE SEGURIDAD Y SALUD OCUPACIONAL </a:t>
            </a:r>
            <a:r>
              <a:rPr lang="es-CL" sz="1000" dirty="0">
                <a:solidFill>
                  <a:srgbClr val="FFFFFF">
                    <a:lumMod val="50000"/>
                  </a:srgbClr>
                </a:solidFill>
              </a:rPr>
              <a:t>| DIVISIÓN ANDINA</a:t>
            </a:r>
          </a:p>
        </p:txBody>
      </p:sp>
    </p:spTree>
    <p:extLst>
      <p:ext uri="{BB962C8B-B14F-4D97-AF65-F5344CB8AC3E}">
        <p14:creationId xmlns:p14="http://schemas.microsoft.com/office/powerpoint/2010/main" val="199993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 cap="all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66666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66666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66666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91068" y="205979"/>
            <a:ext cx="8229600" cy="615288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6B79AB8B-4089-4472-BC61-ACE4C07644E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5786"/>
            <a:ext cx="9144000" cy="51771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C5E5545-8CA6-467A-BF1E-366A56D540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18" y="4784273"/>
            <a:ext cx="230546" cy="35922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FAFF3E8F-5BFF-4A7A-915C-4D09F2136AD3}"/>
              </a:ext>
            </a:extLst>
          </p:cNvPr>
          <p:cNvSpPr txBox="1"/>
          <p:nvPr userDrawn="1"/>
        </p:nvSpPr>
        <p:spPr>
          <a:xfrm>
            <a:off x="3814831" y="4852084"/>
            <a:ext cx="3424875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89"/>
            <a:r>
              <a:rPr lang="es-ES" sz="675" dirty="0">
                <a:solidFill>
                  <a:srgbClr val="666666"/>
                </a:solidFill>
              </a:rPr>
              <a:t>© 2020 Codelco Chile. Todos los derechos reservados              USO INTERNO</a:t>
            </a:r>
          </a:p>
          <a:p>
            <a:pPr defTabSz="457189"/>
            <a:r>
              <a:rPr lang="es-CL" sz="1013" dirty="0">
                <a:solidFill>
                  <a:srgbClr val="0072B1"/>
                </a:solidFill>
              </a:rPr>
              <a:t> </a:t>
            </a:r>
          </a:p>
        </p:txBody>
      </p:sp>
      <p:sp>
        <p:nvSpPr>
          <p:cNvPr id="14" name="Marcador de número de diapositiva 8">
            <a:extLst>
              <a:ext uri="{FF2B5EF4-FFF2-40B4-BE49-F238E27FC236}">
                <a16:creationId xmlns:a16="http://schemas.microsoft.com/office/drawing/2014/main" xmlns="" id="{F44B0468-533D-42D9-B44F-355891197CBD}"/>
              </a:ext>
            </a:extLst>
          </p:cNvPr>
          <p:cNvSpPr txBox="1">
            <a:spLocks/>
          </p:cNvSpPr>
          <p:nvPr userDrawn="1"/>
        </p:nvSpPr>
        <p:spPr>
          <a:xfrm>
            <a:off x="35927" y="4836585"/>
            <a:ext cx="476783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D9AF7E7-3000-F84C-93A4-A5BF1C96F66B}" type="slidenum">
              <a:rPr lang="es-ES" sz="900" smtClean="0">
                <a:solidFill>
                  <a:srgbClr val="666666"/>
                </a:solidFill>
              </a:rPr>
              <a:pPr algn="ctr"/>
              <a:t>‹Nº›</a:t>
            </a:fld>
            <a:endParaRPr lang="es-ES" sz="900" dirty="0">
              <a:solidFill>
                <a:srgbClr val="666666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80B70E85-4691-4BBC-9126-D97554FB01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1753" y="4787099"/>
            <a:ext cx="230546" cy="292101"/>
          </a:xfrm>
          <a:prstGeom prst="rect">
            <a:avLst/>
          </a:prstGeom>
        </p:spPr>
      </p:pic>
      <p:sp>
        <p:nvSpPr>
          <p:cNvPr id="16" name="CuadroTexto 15"/>
          <p:cNvSpPr txBox="1"/>
          <p:nvPr userDrawn="1"/>
        </p:nvSpPr>
        <p:spPr>
          <a:xfrm>
            <a:off x="448121" y="4826868"/>
            <a:ext cx="39004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es-CL" sz="1000" b="1" dirty="0">
                <a:solidFill>
                  <a:srgbClr val="FFFFFF">
                    <a:lumMod val="50000"/>
                  </a:srgbClr>
                </a:solidFill>
              </a:rPr>
              <a:t>GERENCIA DE SEGURIDAD Y SALUD OCUPACIONAL </a:t>
            </a:r>
            <a:r>
              <a:rPr lang="es-CL" sz="1000" dirty="0">
                <a:solidFill>
                  <a:srgbClr val="FFFFFF">
                    <a:lumMod val="50000"/>
                  </a:srgbClr>
                </a:solidFill>
              </a:rPr>
              <a:t>| DIVISIÓN ANDINA</a:t>
            </a:r>
          </a:p>
        </p:txBody>
      </p:sp>
    </p:spTree>
    <p:extLst>
      <p:ext uri="{BB962C8B-B14F-4D97-AF65-F5344CB8AC3E}">
        <p14:creationId xmlns:p14="http://schemas.microsoft.com/office/powerpoint/2010/main" val="415250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hf hdr="0" dt="0"/>
  <p:txStyles>
    <p:titleStyle>
      <a:lvl1pPr algn="l" defTabSz="457189" rtl="0" eaLnBrk="1" latinLnBrk="0" hangingPunct="1">
        <a:spcBef>
          <a:spcPct val="0"/>
        </a:spcBef>
        <a:buNone/>
        <a:defRPr sz="2600" b="1" kern="1200" cap="all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66666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666666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666666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666666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6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9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40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g"/><Relationship Id="rId3" Type="http://schemas.openxmlformats.org/officeDocument/2006/relationships/image" Target="../media/image61.png"/><Relationship Id="rId7" Type="http://schemas.openxmlformats.org/officeDocument/2006/relationships/image" Target="../media/image65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69.png"/><Relationship Id="rId5" Type="http://schemas.openxmlformats.org/officeDocument/2006/relationships/image" Target="../media/image29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Captura de pantalla 2020-03-18 a la(s) 20.23.30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928" y="2247494"/>
            <a:ext cx="8570716" cy="1307072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307928" y="1588240"/>
            <a:ext cx="8570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EC5C2F"/>
                </a:solidFill>
                <a:latin typeface="Calibri Light"/>
                <a:cs typeface="Calibri Light"/>
              </a:rPr>
              <a:t>ANDINA AVANZA PARA DETENER EL…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25517" y="4855779"/>
            <a:ext cx="2680138" cy="1786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>
                <a:solidFill>
                  <a:schemeClr val="bg1">
                    <a:lumMod val="50000"/>
                  </a:schemeClr>
                </a:solidFill>
              </a:rPr>
              <a:t>DIRECCIÓN DE COMUNICACIONES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07928" y="3380805"/>
            <a:ext cx="8570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EC5C2F"/>
                </a:solidFill>
                <a:latin typeface="Calibri Light"/>
                <a:cs typeface="Calibri Light"/>
              </a:rPr>
              <a:t>CONDUCAS BASICAS PARA PREVENIR CONTAGIOS</a:t>
            </a:r>
            <a:endParaRPr lang="es-ES" sz="2800" dirty="0">
              <a:solidFill>
                <a:srgbClr val="EC5C2F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620523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ángulo 55"/>
          <p:cNvSpPr/>
          <p:nvPr/>
        </p:nvSpPr>
        <p:spPr>
          <a:xfrm>
            <a:off x="453153" y="4835977"/>
            <a:ext cx="2807150" cy="2382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s-CL" sz="1100" b="1" dirty="0">
                <a:solidFill>
                  <a:srgbClr val="FFFFFF">
                    <a:lumMod val="50000"/>
                  </a:srgbClr>
                </a:solidFill>
              </a:rPr>
              <a:t>DIRECCIÓN DE COMUNICACIONES</a:t>
            </a:r>
          </a:p>
        </p:txBody>
      </p:sp>
      <p:sp>
        <p:nvSpPr>
          <p:cNvPr id="43" name="Redondear rectángulo de esquina sencilla 42"/>
          <p:cNvSpPr/>
          <p:nvPr/>
        </p:nvSpPr>
        <p:spPr>
          <a:xfrm rot="10800000">
            <a:off x="4587053" y="176453"/>
            <a:ext cx="4563712" cy="1009472"/>
          </a:xfrm>
          <a:prstGeom prst="round1Rect">
            <a:avLst/>
          </a:prstGeom>
          <a:solidFill>
            <a:srgbClr val="B52C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221707" y="202667"/>
            <a:ext cx="400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latin typeface="Calibri Light"/>
                <a:cs typeface="Calibri Light"/>
              </a:rPr>
              <a:t>ANDINA </a:t>
            </a:r>
            <a:r>
              <a:rPr lang="es-ES" sz="1400" b="1" dirty="0">
                <a:solidFill>
                  <a:srgbClr val="000000"/>
                </a:solidFill>
                <a:latin typeface="Calibri Light"/>
                <a:cs typeface="Calibri Light"/>
              </a:rPr>
              <a:t>AVANZA</a:t>
            </a:r>
            <a:r>
              <a:rPr lang="es-ES" sz="1400" dirty="0">
                <a:solidFill>
                  <a:srgbClr val="000000"/>
                </a:solidFill>
                <a:latin typeface="Calibri Light"/>
                <a:cs typeface="Calibri Light"/>
              </a:rPr>
              <a:t> PARA DETENER EL…</a:t>
            </a:r>
          </a:p>
        </p:txBody>
      </p:sp>
      <p:sp>
        <p:nvSpPr>
          <p:cNvPr id="46" name="CuadroTexto 45"/>
          <p:cNvSpPr txBox="1"/>
          <p:nvPr/>
        </p:nvSpPr>
        <p:spPr>
          <a:xfrm>
            <a:off x="4741727" y="276316"/>
            <a:ext cx="74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B52C17"/>
                </a:solidFill>
              </a:rPr>
              <a:t>20</a:t>
            </a:r>
            <a:endParaRPr lang="es-ES" sz="4000" b="1" dirty="0">
              <a:solidFill>
                <a:srgbClr val="B52C17"/>
              </a:solidFill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4790193" y="242067"/>
            <a:ext cx="4635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FFFFFF"/>
                </a:solidFill>
                <a:cs typeface="Calibri"/>
              </a:rPr>
              <a:t>MANTÉN LA DISTANCIA</a:t>
            </a:r>
          </a:p>
          <a:p>
            <a:r>
              <a:rPr lang="es-ES" sz="2800" b="1" dirty="0" smtClean="0">
                <a:solidFill>
                  <a:srgbClr val="FFFFFF"/>
                </a:solidFill>
                <a:cs typeface="Calibri"/>
              </a:rPr>
              <a:t>EN LOS COMEDORES</a:t>
            </a:r>
            <a:endParaRPr lang="es-ES" sz="2800" b="1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3" name="Imagen 2" descr="Captura de pantalla 2020-04-06 a la(s) 10.56.2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0" b="10559"/>
          <a:stretch/>
        </p:blipFill>
        <p:spPr>
          <a:xfrm>
            <a:off x="430040" y="1368160"/>
            <a:ext cx="8314026" cy="2551974"/>
          </a:xfrm>
          <a:prstGeom prst="rect">
            <a:avLst/>
          </a:prstGeom>
        </p:spPr>
      </p:pic>
      <p:sp>
        <p:nvSpPr>
          <p:cNvPr id="37" name="CuadroTexto 36"/>
          <p:cNvSpPr txBox="1"/>
          <p:nvPr/>
        </p:nvSpPr>
        <p:spPr>
          <a:xfrm>
            <a:off x="1562876" y="4114487"/>
            <a:ext cx="57044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400" b="1" dirty="0" smtClean="0">
                <a:solidFill>
                  <a:srgbClr val="B52C17"/>
                </a:solidFill>
                <a:cs typeface="Calibri"/>
              </a:rPr>
              <a:t>SIEMPRE A 1 METRO</a:t>
            </a:r>
            <a:endParaRPr lang="es-ES" sz="3400" b="1" dirty="0">
              <a:solidFill>
                <a:srgbClr val="B52C17"/>
              </a:solidFill>
              <a:cs typeface="Calibri"/>
            </a:endParaRPr>
          </a:p>
        </p:txBody>
      </p:sp>
      <p:pic>
        <p:nvPicPr>
          <p:cNvPr id="4" name="Imagen 3" descr="4_gráfica_coronaviru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08" y="560706"/>
            <a:ext cx="4193408" cy="452592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4198268" y="2904840"/>
            <a:ext cx="74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1</a:t>
            </a:r>
            <a:r>
              <a:rPr lang="es-ES" b="1" dirty="0" smtClean="0">
                <a:solidFill>
                  <a:schemeClr val="bg1"/>
                </a:solidFill>
              </a:rPr>
              <a:t>m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" name="Flecha derecha 1"/>
          <p:cNvSpPr/>
          <p:nvPr/>
        </p:nvSpPr>
        <p:spPr>
          <a:xfrm>
            <a:off x="4959303" y="3217990"/>
            <a:ext cx="190764" cy="246529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Flecha derecha 24"/>
          <p:cNvSpPr/>
          <p:nvPr/>
        </p:nvSpPr>
        <p:spPr>
          <a:xfrm rot="10800000">
            <a:off x="4024039" y="3218101"/>
            <a:ext cx="179600" cy="246529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CuadroTexto 25"/>
          <p:cNvSpPr txBox="1"/>
          <p:nvPr/>
        </p:nvSpPr>
        <p:spPr>
          <a:xfrm>
            <a:off x="4790193" y="2429684"/>
            <a:ext cx="74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1</a:t>
            </a:r>
            <a:r>
              <a:rPr lang="es-ES" sz="1100" b="1" dirty="0" smtClean="0">
                <a:solidFill>
                  <a:schemeClr val="bg1"/>
                </a:solidFill>
              </a:rPr>
              <a:t>m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27" name="Flecha derecha 26"/>
          <p:cNvSpPr/>
          <p:nvPr/>
        </p:nvSpPr>
        <p:spPr>
          <a:xfrm rot="2604464">
            <a:off x="5255572" y="2768084"/>
            <a:ext cx="127363" cy="246529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Flecha derecha 27"/>
          <p:cNvSpPr/>
          <p:nvPr/>
        </p:nvSpPr>
        <p:spPr>
          <a:xfrm rot="13488787">
            <a:off x="4820548" y="2304853"/>
            <a:ext cx="175902" cy="246529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CuadroTexto 28"/>
          <p:cNvSpPr txBox="1"/>
          <p:nvPr/>
        </p:nvSpPr>
        <p:spPr>
          <a:xfrm>
            <a:off x="3554773" y="2399566"/>
            <a:ext cx="74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1</a:t>
            </a:r>
            <a:r>
              <a:rPr lang="es-ES" sz="1100" b="1" dirty="0" smtClean="0">
                <a:solidFill>
                  <a:schemeClr val="bg1"/>
                </a:solidFill>
              </a:rPr>
              <a:t>m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30" name="Flecha derecha 29"/>
          <p:cNvSpPr/>
          <p:nvPr/>
        </p:nvSpPr>
        <p:spPr>
          <a:xfrm rot="18542574">
            <a:off x="4015079" y="2276302"/>
            <a:ext cx="162331" cy="246529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Flecha derecha 30"/>
          <p:cNvSpPr/>
          <p:nvPr/>
        </p:nvSpPr>
        <p:spPr>
          <a:xfrm rot="7858832">
            <a:off x="3620104" y="2737966"/>
            <a:ext cx="181295" cy="246529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09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Captura de pantalla 2020-03-18 a la(s) 20.23.30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353" y="479541"/>
            <a:ext cx="3993182" cy="608978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276449" y="181437"/>
            <a:ext cx="400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/>
            <a:r>
              <a:rPr lang="es-ES" sz="1400" dirty="0">
                <a:solidFill>
                  <a:srgbClr val="FFFFFF">
                    <a:lumMod val="50000"/>
                  </a:srgbClr>
                </a:solidFill>
                <a:latin typeface="Calibri Light"/>
                <a:cs typeface="Calibri Light"/>
              </a:rPr>
              <a:t>ANDINA </a:t>
            </a:r>
            <a:r>
              <a:rPr lang="es-ES" sz="1400" b="1" dirty="0">
                <a:solidFill>
                  <a:srgbClr val="FFFFFF">
                    <a:lumMod val="50000"/>
                  </a:srgbClr>
                </a:solidFill>
                <a:latin typeface="Calibri Light"/>
                <a:cs typeface="Calibri Light"/>
              </a:rPr>
              <a:t>AVANZA</a:t>
            </a:r>
            <a:r>
              <a:rPr lang="es-ES" sz="1400" dirty="0">
                <a:solidFill>
                  <a:srgbClr val="FFFFFF">
                    <a:lumMod val="50000"/>
                  </a:srgbClr>
                </a:solidFill>
                <a:latin typeface="Calibri Light"/>
                <a:cs typeface="Calibri Light"/>
              </a:rPr>
              <a:t> PARA DETENER EL…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25519" y="4855780"/>
            <a:ext cx="2680138" cy="1786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r>
              <a:rPr lang="es-CL" sz="1100" dirty="0">
                <a:solidFill>
                  <a:srgbClr val="FFFFFF">
                    <a:lumMod val="50000"/>
                  </a:srgbClr>
                </a:solidFill>
              </a:rPr>
              <a:t>DIRECCIÓN DE COMUNICACIONES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355571" y="141967"/>
            <a:ext cx="4727804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r" defTabSz="457178"/>
            <a:r>
              <a:rPr lang="es-ES" sz="2700" b="1" dirty="0">
                <a:solidFill>
                  <a:srgbClr val="FFFFFF"/>
                </a:solidFill>
                <a:latin typeface="Calibri Light"/>
                <a:cs typeface="Calibri Light"/>
              </a:rPr>
              <a:t>QUE EL VIRUS </a:t>
            </a:r>
            <a:r>
              <a:rPr lang="es-ES" sz="2700" b="1" u="sng" dirty="0">
                <a:solidFill>
                  <a:srgbClr val="FFFFFF"/>
                </a:solidFill>
                <a:latin typeface="Calibri Light"/>
                <a:cs typeface="Calibri Light"/>
              </a:rPr>
              <a:t>NO ENTRE</a:t>
            </a:r>
            <a:r>
              <a:rPr lang="es-ES" sz="2700" b="1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</a:p>
          <a:p>
            <a:pPr algn="r" defTabSz="457178"/>
            <a:r>
              <a:rPr lang="es-ES" sz="2700" b="1" dirty="0">
                <a:solidFill>
                  <a:srgbClr val="FFFFFF"/>
                </a:solidFill>
                <a:latin typeface="Calibri Light"/>
                <a:cs typeface="Calibri Light"/>
              </a:rPr>
              <a:t>A ANDINA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440" t="18109" b="28713"/>
          <a:stretch/>
        </p:blipFill>
        <p:spPr>
          <a:xfrm>
            <a:off x="4018209" y="3414166"/>
            <a:ext cx="1261741" cy="1344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ángulo 6"/>
          <p:cNvSpPr/>
          <p:nvPr/>
        </p:nvSpPr>
        <p:spPr>
          <a:xfrm>
            <a:off x="5279950" y="3407899"/>
            <a:ext cx="3757665" cy="133474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783"/>
            <a:r>
              <a:rPr lang="es-CL" b="1" dirty="0">
                <a:solidFill>
                  <a:srgbClr val="FFFFFF"/>
                </a:solidFill>
              </a:rPr>
              <a:t>RECUERDA: Estamos controlando la temperatura </a:t>
            </a:r>
            <a:r>
              <a:rPr lang="es-CL" dirty="0">
                <a:solidFill>
                  <a:srgbClr val="FFFFFF"/>
                </a:solidFill>
              </a:rPr>
              <a:t>de todas las personas al ingresar. Seamos responsables, cuidémonos y evitemos que el virus ingrese a Andina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23978562-B126-4E8C-9385-3F183A7773DF}"/>
              </a:ext>
            </a:extLst>
          </p:cNvPr>
          <p:cNvSpPr/>
          <p:nvPr/>
        </p:nvSpPr>
        <p:spPr>
          <a:xfrm>
            <a:off x="4107398" y="1114945"/>
            <a:ext cx="4975976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895" lvl="1" defTabSz="685783"/>
            <a:r>
              <a:rPr lang="es-CL" b="1" dirty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¿Qué debes hacer si presentas ALGÚN SÍNTOMA?</a:t>
            </a:r>
          </a:p>
          <a:p>
            <a:pPr marL="88895" lvl="1" defTabSz="685783"/>
            <a:endParaRPr lang="es-CL" sz="1050" b="1" dirty="0">
              <a:solidFill>
                <a:srgbClr val="333333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8895" lvl="1" defTabSz="685783"/>
            <a:r>
              <a:rPr lang="es-CL" b="1" u="sng" dirty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Si estás fuera de la división</a:t>
            </a:r>
            <a:r>
              <a:rPr lang="es-CL" b="1" dirty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NO SUBAS A TRABAJAR, </a:t>
            </a:r>
            <a:r>
              <a:rPr lang="es-CL" dirty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avisa de inmediato a tu jefe directo y ve al centro médico más cercano.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23978562-B126-4E8C-9385-3F183A7773DF}"/>
              </a:ext>
            </a:extLst>
          </p:cNvPr>
          <p:cNvSpPr/>
          <p:nvPr/>
        </p:nvSpPr>
        <p:spPr>
          <a:xfrm>
            <a:off x="4107399" y="2500735"/>
            <a:ext cx="48080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895" lvl="1" defTabSz="685783"/>
            <a:r>
              <a:rPr lang="es-CL" b="1" u="sng" dirty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Si estás en faena</a:t>
            </a:r>
            <a:r>
              <a:rPr lang="es-CL" b="1" dirty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AVISA DE INMEDIATO A TU JEFE </a:t>
            </a:r>
            <a:r>
              <a:rPr lang="es-CL" dirty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directo, para que seas llevado al policlínico más cercano.</a:t>
            </a:r>
          </a:p>
        </p:txBody>
      </p:sp>
      <p:pic>
        <p:nvPicPr>
          <p:cNvPr id="18" name="Imagen 17" descr="Captura de pantalla 2020-03-13 a la(s) 18.47.1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9" r="73519"/>
          <a:stretch/>
        </p:blipFill>
        <p:spPr>
          <a:xfrm>
            <a:off x="6908" y="1862041"/>
            <a:ext cx="1177675" cy="1496399"/>
          </a:xfrm>
          <a:prstGeom prst="rect">
            <a:avLst/>
          </a:prstGeom>
        </p:spPr>
      </p:pic>
      <p:sp>
        <p:nvSpPr>
          <p:cNvPr id="20" name="CuadroTexto 30"/>
          <p:cNvSpPr txBox="1"/>
          <p:nvPr/>
        </p:nvSpPr>
        <p:spPr>
          <a:xfrm>
            <a:off x="125675" y="3267550"/>
            <a:ext cx="93841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100" dirty="0">
                <a:solidFill>
                  <a:srgbClr val="666666"/>
                </a:solidFill>
                <a:cs typeface="Calibri Light"/>
              </a:rPr>
              <a:t>Fiebre sobre </a:t>
            </a:r>
            <a:r>
              <a:rPr lang="es-ES" sz="2100" dirty="0" smtClean="0">
                <a:solidFill>
                  <a:srgbClr val="666666"/>
                </a:solidFill>
                <a:cs typeface="Calibri Light"/>
              </a:rPr>
              <a:t>37,5ºC</a:t>
            </a:r>
            <a:endParaRPr lang="es-ES" sz="2100" dirty="0">
              <a:solidFill>
                <a:srgbClr val="666666"/>
              </a:solidFill>
              <a:cs typeface="Calibri Light"/>
            </a:endParaRPr>
          </a:p>
        </p:txBody>
      </p:sp>
      <p:sp>
        <p:nvSpPr>
          <p:cNvPr id="22" name="CuadroTexto 31"/>
          <p:cNvSpPr txBox="1"/>
          <p:nvPr/>
        </p:nvSpPr>
        <p:spPr>
          <a:xfrm>
            <a:off x="2923166" y="3339425"/>
            <a:ext cx="54066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100" dirty="0">
                <a:solidFill>
                  <a:srgbClr val="666666"/>
                </a:solidFill>
                <a:cs typeface="Calibri Light"/>
              </a:rPr>
              <a:t>Tos</a:t>
            </a:r>
          </a:p>
        </p:txBody>
      </p:sp>
      <p:sp>
        <p:nvSpPr>
          <p:cNvPr id="23" name="CuadroTexto 32"/>
          <p:cNvSpPr txBox="1"/>
          <p:nvPr/>
        </p:nvSpPr>
        <p:spPr>
          <a:xfrm>
            <a:off x="1186306" y="3267550"/>
            <a:ext cx="15791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100" dirty="0">
                <a:solidFill>
                  <a:srgbClr val="666666"/>
                </a:solidFill>
                <a:cs typeface="Calibri Light"/>
              </a:rPr>
              <a:t>Dificultad</a:t>
            </a:r>
          </a:p>
          <a:p>
            <a:pPr algn="ctr"/>
            <a:r>
              <a:rPr lang="es-ES" sz="2100" dirty="0">
                <a:solidFill>
                  <a:srgbClr val="666666"/>
                </a:solidFill>
                <a:cs typeface="Calibri Light"/>
              </a:rPr>
              <a:t>para respirar</a:t>
            </a:r>
          </a:p>
        </p:txBody>
      </p:sp>
      <p:pic>
        <p:nvPicPr>
          <p:cNvPr id="25" name="Imagen 24" descr="Captura de pantalla 2020-03-13 a la(s) 18.47.1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7" t="5739" r="33442"/>
          <a:stretch/>
        </p:blipFill>
        <p:spPr>
          <a:xfrm>
            <a:off x="1359812" y="2012022"/>
            <a:ext cx="1275986" cy="1336670"/>
          </a:xfrm>
          <a:prstGeom prst="rect">
            <a:avLst/>
          </a:prstGeom>
        </p:spPr>
      </p:pic>
      <p:pic>
        <p:nvPicPr>
          <p:cNvPr id="26" name="Imagen 25" descr="Captura de pantalla 2020-03-13 a la(s) 18.47.1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69"/>
          <a:stretch/>
        </p:blipFill>
        <p:spPr>
          <a:xfrm>
            <a:off x="2765199" y="1781556"/>
            <a:ext cx="1381829" cy="1559463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23978562-B126-4E8C-9385-3F183A7773DF}"/>
              </a:ext>
            </a:extLst>
          </p:cNvPr>
          <p:cNvSpPr/>
          <p:nvPr/>
        </p:nvSpPr>
        <p:spPr>
          <a:xfrm>
            <a:off x="173263" y="1214512"/>
            <a:ext cx="3176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895" lvl="1" algn="ctr" defTabSz="685783"/>
            <a:r>
              <a:rPr lang="es-CL" dirty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Ante la presencia de cualquiera de estos síntomas:</a:t>
            </a:r>
          </a:p>
        </p:txBody>
      </p:sp>
    </p:spTree>
    <p:extLst>
      <p:ext uri="{BB962C8B-B14F-4D97-AF65-F5344CB8AC3E}">
        <p14:creationId xmlns:p14="http://schemas.microsoft.com/office/powerpoint/2010/main" val="3600836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667583" y="131637"/>
            <a:ext cx="4370754" cy="914400"/>
          </a:xfrm>
          <a:prstGeom prst="rect">
            <a:avLst/>
          </a:prstGeom>
          <a:solidFill>
            <a:srgbClr val="EC5C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pic>
        <p:nvPicPr>
          <p:cNvPr id="21" name="Imagen 20" descr="Captura de pantalla 2020-03-18 a la(s) 20.23.30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351" y="429740"/>
            <a:ext cx="4079121" cy="622084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276447" y="131637"/>
            <a:ext cx="400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FFFFFF">
                    <a:lumMod val="50000"/>
                  </a:srgbClr>
                </a:solidFill>
                <a:latin typeface="Calibri Light"/>
                <a:cs typeface="Calibri Light"/>
              </a:rPr>
              <a:t>ANDINA </a:t>
            </a:r>
            <a:r>
              <a:rPr lang="es-ES" sz="1400" b="1" dirty="0">
                <a:solidFill>
                  <a:srgbClr val="FFFFFF">
                    <a:lumMod val="50000"/>
                  </a:srgbClr>
                </a:solidFill>
                <a:latin typeface="Calibri Light"/>
                <a:cs typeface="Calibri Light"/>
              </a:rPr>
              <a:t>AVANZA</a:t>
            </a:r>
            <a:r>
              <a:rPr lang="es-ES" sz="1400" dirty="0">
                <a:solidFill>
                  <a:srgbClr val="FFFFFF">
                    <a:lumMod val="50000"/>
                  </a:srgbClr>
                </a:solidFill>
                <a:latin typeface="Calibri Light"/>
                <a:cs typeface="Calibri Light"/>
              </a:rPr>
              <a:t> PARA DETENER EL…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25517" y="4282342"/>
            <a:ext cx="2680138" cy="192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>
                <a:solidFill>
                  <a:srgbClr val="FFFFFF">
                    <a:lumMod val="50000"/>
                  </a:srgbClr>
                </a:solidFill>
              </a:rPr>
              <a:t>DIRECCIÓN DE COMUNICACIONES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718381" y="89779"/>
            <a:ext cx="4319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 smtClean="0">
                <a:solidFill>
                  <a:srgbClr val="FFFFFF"/>
                </a:solidFill>
                <a:latin typeface="Calibri Light"/>
                <a:cs typeface="Calibri Light"/>
              </a:rPr>
              <a:t>SI SE IDENTIFICA UN CASO </a:t>
            </a:r>
          </a:p>
          <a:p>
            <a:pPr algn="r"/>
            <a:r>
              <a:rPr lang="es-ES" sz="2400" b="1" dirty="0" smtClean="0">
                <a:solidFill>
                  <a:srgbClr val="FFFFFF"/>
                </a:solidFill>
                <a:latin typeface="Calibri Light"/>
                <a:cs typeface="Calibri Light"/>
              </a:rPr>
              <a:t>SOSPECHOSO (*) EN ANDINA</a:t>
            </a:r>
          </a:p>
          <a:p>
            <a:pPr algn="r"/>
            <a:r>
              <a:rPr lang="es-ES" sz="1400" b="1" dirty="0" smtClean="0">
                <a:solidFill>
                  <a:srgbClr val="FFFFFF"/>
                </a:solidFill>
                <a:latin typeface="Calibri Light"/>
                <a:cs typeface="Calibri Light"/>
              </a:rPr>
              <a:t>* Fiebre sobre </a:t>
            </a:r>
            <a:r>
              <a:rPr lang="es-ES" sz="1400" b="1" dirty="0" smtClean="0">
                <a:solidFill>
                  <a:srgbClr val="FFFFFF"/>
                </a:solidFill>
                <a:latin typeface="Calibri Light"/>
                <a:cs typeface="Calibri Light"/>
              </a:rPr>
              <a:t>37,5°, </a:t>
            </a:r>
            <a:r>
              <a:rPr lang="es-ES" sz="1400" b="1" dirty="0" smtClean="0">
                <a:solidFill>
                  <a:srgbClr val="FFFFFF"/>
                </a:solidFill>
                <a:latin typeface="Calibri Light"/>
                <a:cs typeface="Calibri Light"/>
              </a:rPr>
              <a:t>tos, dificultades respiratorias</a:t>
            </a:r>
            <a:endParaRPr lang="es-ES" sz="1400" b="1" dirty="0">
              <a:solidFill>
                <a:srgbClr val="FFFFFF"/>
              </a:solidFill>
              <a:latin typeface="Calibri Light"/>
              <a:cs typeface="Calibri Light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F7F40AC0-32C9-4F23-8EEB-BF7CF05871DB}"/>
              </a:ext>
            </a:extLst>
          </p:cNvPr>
          <p:cNvSpPr txBox="1"/>
          <p:nvPr/>
        </p:nvSpPr>
        <p:spPr bwMode="gray">
          <a:xfrm>
            <a:off x="1223052" y="1688732"/>
            <a:ext cx="1751068" cy="56514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defTabSz="914400">
              <a:defRPr/>
            </a:pPr>
            <a:r>
              <a:rPr lang="es-CL" sz="1600" kern="0" dirty="0">
                <a:solidFill>
                  <a:srgbClr val="000000"/>
                </a:solidFill>
                <a:latin typeface="Calibri Light"/>
                <a:cs typeface="Calibri Light"/>
              </a:rPr>
              <a:t>S</a:t>
            </a:r>
            <a:r>
              <a:rPr lang="es-CL" sz="1600" kern="0" dirty="0" smtClean="0">
                <a:solidFill>
                  <a:srgbClr val="000000"/>
                </a:solidFill>
                <a:latin typeface="Calibri Light"/>
                <a:cs typeface="Calibri Light"/>
              </a:rPr>
              <a:t>e detecta </a:t>
            </a:r>
          </a:p>
          <a:p>
            <a:pPr defTabSz="914400">
              <a:defRPr/>
            </a:pPr>
            <a:r>
              <a:rPr lang="es-CL" sz="1600" b="1" kern="0" dirty="0" smtClean="0">
                <a:solidFill>
                  <a:srgbClr val="000000"/>
                </a:solidFill>
                <a:cs typeface="Calibri"/>
              </a:rPr>
              <a:t>EN FAENA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F7F40AC0-32C9-4F23-8EEB-BF7CF05871DB}"/>
              </a:ext>
            </a:extLst>
          </p:cNvPr>
          <p:cNvSpPr txBox="1"/>
          <p:nvPr/>
        </p:nvSpPr>
        <p:spPr bwMode="gray">
          <a:xfrm>
            <a:off x="6008520" y="1756994"/>
            <a:ext cx="1281685" cy="56514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algn="ctr" defTabSz="914400">
              <a:defRPr/>
            </a:pPr>
            <a:r>
              <a:rPr lang="es-CL" sz="1600" b="1" kern="0" dirty="0" smtClean="0">
                <a:solidFill>
                  <a:srgbClr val="000000"/>
                </a:solidFill>
                <a:cs typeface="Calibri Light"/>
              </a:rPr>
              <a:t>Se </a:t>
            </a:r>
            <a:r>
              <a:rPr lang="es-CL" sz="1600" b="1" u="sng" kern="0" dirty="0" smtClean="0">
                <a:solidFill>
                  <a:srgbClr val="FF0000"/>
                </a:solidFill>
                <a:cs typeface="Calibri Light"/>
              </a:rPr>
              <a:t>descarta</a:t>
            </a:r>
            <a:r>
              <a:rPr lang="es-CL" sz="1600" b="1" kern="0" dirty="0" smtClean="0">
                <a:solidFill>
                  <a:srgbClr val="000000"/>
                </a:solidFill>
                <a:cs typeface="Calibri Light"/>
              </a:rPr>
              <a:t> sospecha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F7F40AC0-32C9-4F23-8EEB-BF7CF05871DB}"/>
              </a:ext>
            </a:extLst>
          </p:cNvPr>
          <p:cNvSpPr txBox="1"/>
          <p:nvPr/>
        </p:nvSpPr>
        <p:spPr bwMode="gray">
          <a:xfrm>
            <a:off x="7669564" y="2497328"/>
            <a:ext cx="1093231" cy="71903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algn="ctr" defTabSz="914400">
              <a:defRPr/>
            </a:pPr>
            <a:r>
              <a:rPr lang="es-CL" sz="1400" b="1" kern="0" dirty="0" smtClean="0">
                <a:solidFill>
                  <a:srgbClr val="000000"/>
                </a:solidFill>
                <a:cs typeface="Calibri"/>
              </a:rPr>
              <a:t>14 días de cuarentena estricta</a:t>
            </a:r>
            <a:endParaRPr lang="es-CL" sz="1400" b="1" kern="0" dirty="0" smtClean="0">
              <a:solidFill>
                <a:srgbClr val="000000"/>
              </a:solidFill>
              <a:cs typeface="Calibri Light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174846" y="3398519"/>
            <a:ext cx="8863489" cy="1368034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644924" y="3371715"/>
            <a:ext cx="177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FFFFFF"/>
                </a:solidFill>
              </a:rPr>
              <a:t>¡</a:t>
            </a:r>
            <a:r>
              <a:rPr lang="es-ES" sz="2000" b="1" dirty="0" smtClean="0">
                <a:solidFill>
                  <a:srgbClr val="FFFFFF"/>
                </a:solidFill>
              </a:rPr>
              <a:t>IMPORTANTE!</a:t>
            </a:r>
            <a:endParaRPr lang="es-ES" sz="2000" b="1" dirty="0">
              <a:solidFill>
                <a:srgbClr val="FFFFFF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F7F40AC0-32C9-4F23-8EEB-BF7CF05871DB}"/>
              </a:ext>
            </a:extLst>
          </p:cNvPr>
          <p:cNvSpPr txBox="1"/>
          <p:nvPr/>
        </p:nvSpPr>
        <p:spPr bwMode="gray">
          <a:xfrm>
            <a:off x="355308" y="3680032"/>
            <a:ext cx="8502564" cy="10575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marL="285750" indent="-285750" algn="just" defTabSz="914400">
              <a:buFont typeface="Arial" panose="020B0604020202020204" pitchFamily="34" charset="0"/>
              <a:buChar char="•"/>
              <a:defRPr/>
            </a:pPr>
            <a:r>
              <a:rPr lang="es-CL" sz="1600" b="1" kern="0" dirty="0" smtClean="0">
                <a:solidFill>
                  <a:srgbClr val="FFFFFF"/>
                </a:solidFill>
                <a:cs typeface="Calibri Light"/>
              </a:rPr>
              <a:t>Tus probabilidades de contagio son menores si te has lavado </a:t>
            </a:r>
            <a:r>
              <a:rPr lang="es-CL" sz="1600" kern="0" dirty="0" smtClean="0">
                <a:solidFill>
                  <a:srgbClr val="FFFFFF"/>
                </a:solidFill>
                <a:cs typeface="Calibri"/>
              </a:rPr>
              <a:t>las manos de forma regular y has mantenido distancia adecuada de las personas. </a:t>
            </a:r>
          </a:p>
          <a:p>
            <a:pPr marL="285750" indent="-285750" algn="just" defTabSz="914400">
              <a:buFont typeface="Arial" panose="020B0604020202020204" pitchFamily="34" charset="0"/>
              <a:buChar char="•"/>
              <a:defRPr/>
            </a:pPr>
            <a:r>
              <a:rPr lang="es-CL" sz="1600" kern="0" dirty="0" smtClean="0">
                <a:solidFill>
                  <a:srgbClr val="FFFFFF"/>
                </a:solidFill>
                <a:cs typeface="Calibri"/>
              </a:rPr>
              <a:t>Frente a caso sospechoso o confirmado, </a:t>
            </a:r>
            <a:r>
              <a:rPr lang="es-CL" sz="1600" b="1" kern="0" dirty="0" smtClean="0">
                <a:solidFill>
                  <a:srgbClr val="FFFFFF"/>
                </a:solidFill>
                <a:cs typeface="Calibri"/>
              </a:rPr>
              <a:t>Andina aplica </a:t>
            </a:r>
            <a:r>
              <a:rPr lang="es-ES" sz="1600" b="1" kern="0" dirty="0" smtClean="0">
                <a:solidFill>
                  <a:srgbClr val="FFFFFF"/>
                </a:solidFill>
                <a:cs typeface="Calibri"/>
              </a:rPr>
              <a:t>aseo con </a:t>
            </a:r>
            <a:r>
              <a:rPr lang="es-ES" sz="1600" kern="0" dirty="0" smtClean="0">
                <a:solidFill>
                  <a:srgbClr val="FFFFFF"/>
                </a:solidFill>
                <a:cs typeface="Calibri"/>
              </a:rPr>
              <a:t>desinfectantes industriales donde </a:t>
            </a:r>
            <a:r>
              <a:rPr lang="es-ES" sz="1600" kern="0" dirty="0">
                <a:solidFill>
                  <a:srgbClr val="FFFFFF"/>
                </a:solidFill>
                <a:cs typeface="Calibri"/>
              </a:rPr>
              <a:t>estuvo el trabajador</a:t>
            </a:r>
            <a:r>
              <a:rPr lang="es-ES" sz="1600" kern="0" dirty="0" smtClean="0">
                <a:solidFill>
                  <a:srgbClr val="FFFFFF"/>
                </a:solidFill>
                <a:cs typeface="Calibri"/>
              </a:rPr>
              <a:t>.</a:t>
            </a:r>
            <a:endParaRPr lang="es-CL" sz="1600" kern="0" dirty="0" smtClean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F7F40AC0-32C9-4F23-8EEB-BF7CF05871DB}"/>
              </a:ext>
            </a:extLst>
          </p:cNvPr>
          <p:cNvSpPr txBox="1"/>
          <p:nvPr/>
        </p:nvSpPr>
        <p:spPr bwMode="gray">
          <a:xfrm>
            <a:off x="3173649" y="1722255"/>
            <a:ext cx="1981967" cy="56514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defTabSz="914400">
              <a:defRPr/>
            </a:pPr>
            <a:r>
              <a:rPr lang="es-CL" sz="1600" kern="0" dirty="0" smtClean="0">
                <a:solidFill>
                  <a:srgbClr val="000000"/>
                </a:solidFill>
                <a:cs typeface="Calibri Light"/>
              </a:rPr>
              <a:t>Será trasladado a </a:t>
            </a:r>
          </a:p>
          <a:p>
            <a:pPr defTabSz="914400">
              <a:defRPr/>
            </a:pPr>
            <a:r>
              <a:rPr lang="es-CL" sz="1600" kern="0" dirty="0" smtClean="0">
                <a:solidFill>
                  <a:srgbClr val="000000"/>
                </a:solidFill>
                <a:cs typeface="Calibri Light"/>
              </a:rPr>
              <a:t>hospital habilitado.</a:t>
            </a:r>
          </a:p>
        </p:txBody>
      </p:sp>
      <p:sp>
        <p:nvSpPr>
          <p:cNvPr id="4" name="Elipse 3"/>
          <p:cNvSpPr/>
          <p:nvPr/>
        </p:nvSpPr>
        <p:spPr>
          <a:xfrm>
            <a:off x="340962" y="1652704"/>
            <a:ext cx="747655" cy="747655"/>
          </a:xfrm>
          <a:prstGeom prst="ellipse">
            <a:avLst/>
          </a:prstGeom>
          <a:solidFill>
            <a:srgbClr val="E6500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36575" y="1614235"/>
            <a:ext cx="744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rgbClr val="FFFFFF"/>
                </a:solidFill>
              </a:rPr>
              <a:t>A</a:t>
            </a:r>
            <a:endParaRPr lang="es-ES" sz="4400" dirty="0">
              <a:solidFill>
                <a:srgbClr val="FFFFFF"/>
              </a:solidFill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336726" y="2465067"/>
            <a:ext cx="747655" cy="747655"/>
          </a:xfrm>
          <a:prstGeom prst="ellipse">
            <a:avLst/>
          </a:prstGeom>
          <a:solidFill>
            <a:srgbClr val="E6500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339881" y="2456369"/>
            <a:ext cx="744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rgbClr val="FFFFFF"/>
                </a:solidFill>
              </a:rPr>
              <a:t>B</a:t>
            </a:r>
            <a:endParaRPr lang="es-ES" sz="4400" dirty="0">
              <a:solidFill>
                <a:srgbClr val="FFFFFF"/>
              </a:solidFill>
            </a:endParaRPr>
          </a:p>
        </p:txBody>
      </p:sp>
      <p:grpSp>
        <p:nvGrpSpPr>
          <p:cNvPr id="27" name="Agrupar 26"/>
          <p:cNvGrpSpPr/>
          <p:nvPr/>
        </p:nvGrpSpPr>
        <p:grpSpPr>
          <a:xfrm>
            <a:off x="2406032" y="1822168"/>
            <a:ext cx="569107" cy="484817"/>
            <a:chOff x="2128005" y="1700696"/>
            <a:chExt cx="569107" cy="484817"/>
          </a:xfrm>
          <a:solidFill>
            <a:srgbClr val="E6500F"/>
          </a:solidFill>
        </p:grpSpPr>
        <p:sp>
          <p:nvSpPr>
            <p:cNvPr id="28" name="Cheurón 27"/>
            <p:cNvSpPr/>
            <p:nvPr/>
          </p:nvSpPr>
          <p:spPr>
            <a:xfrm>
              <a:off x="2128005" y="1700696"/>
              <a:ext cx="335847" cy="484632"/>
            </a:xfrm>
            <a:prstGeom prst="chevron">
              <a:avLst>
                <a:gd name="adj" fmla="val 55889"/>
              </a:avLst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072B1"/>
                </a:solidFill>
              </a:endParaRPr>
            </a:p>
          </p:txBody>
        </p:sp>
        <p:sp>
          <p:nvSpPr>
            <p:cNvPr id="29" name="Cheurón 28"/>
            <p:cNvSpPr/>
            <p:nvPr/>
          </p:nvSpPr>
          <p:spPr>
            <a:xfrm>
              <a:off x="2361265" y="1700881"/>
              <a:ext cx="335847" cy="484632"/>
            </a:xfrm>
            <a:prstGeom prst="chevron">
              <a:avLst>
                <a:gd name="adj" fmla="val 55889"/>
              </a:avLst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072B1"/>
                </a:solidFill>
              </a:endParaRPr>
            </a:p>
          </p:txBody>
        </p:sp>
      </p:grpSp>
      <p:sp>
        <p:nvSpPr>
          <p:cNvPr id="38" name="CuadroTexto 37">
            <a:extLst>
              <a:ext uri="{FF2B5EF4-FFF2-40B4-BE49-F238E27FC236}">
                <a16:creationId xmlns="" xmlns:a16="http://schemas.microsoft.com/office/drawing/2014/main" id="{F7F40AC0-32C9-4F23-8EEB-BF7CF05871DB}"/>
              </a:ext>
            </a:extLst>
          </p:cNvPr>
          <p:cNvSpPr txBox="1"/>
          <p:nvPr/>
        </p:nvSpPr>
        <p:spPr bwMode="gray">
          <a:xfrm>
            <a:off x="1232780" y="2449842"/>
            <a:ext cx="1474780" cy="81136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defTabSz="914400">
              <a:defRPr/>
            </a:pPr>
            <a:r>
              <a:rPr lang="es-CL" sz="1600" kern="0" dirty="0" smtClean="0">
                <a:solidFill>
                  <a:srgbClr val="000000"/>
                </a:solidFill>
                <a:latin typeface="Calibri Light"/>
                <a:cs typeface="Calibri Light"/>
              </a:rPr>
              <a:t>Se detecta </a:t>
            </a:r>
          </a:p>
          <a:p>
            <a:pPr defTabSz="914400">
              <a:defRPr/>
            </a:pPr>
            <a:r>
              <a:rPr lang="es-CL" sz="1600" b="1" kern="0" dirty="0" smtClean="0">
                <a:solidFill>
                  <a:srgbClr val="000000"/>
                </a:solidFill>
                <a:cs typeface="Calibri"/>
              </a:rPr>
              <a:t>FUERA DE FAENA</a:t>
            </a:r>
          </a:p>
        </p:txBody>
      </p:sp>
      <p:grpSp>
        <p:nvGrpSpPr>
          <p:cNvPr id="40" name="Agrupar 39"/>
          <p:cNvGrpSpPr/>
          <p:nvPr/>
        </p:nvGrpSpPr>
        <p:grpSpPr>
          <a:xfrm>
            <a:off x="2415760" y="2626605"/>
            <a:ext cx="569107" cy="484817"/>
            <a:chOff x="2128005" y="1700696"/>
            <a:chExt cx="569107" cy="484817"/>
          </a:xfrm>
          <a:solidFill>
            <a:srgbClr val="E6500F"/>
          </a:solidFill>
        </p:grpSpPr>
        <p:sp>
          <p:nvSpPr>
            <p:cNvPr id="41" name="Cheurón 40"/>
            <p:cNvSpPr/>
            <p:nvPr/>
          </p:nvSpPr>
          <p:spPr>
            <a:xfrm>
              <a:off x="2128005" y="1700696"/>
              <a:ext cx="335847" cy="484632"/>
            </a:xfrm>
            <a:prstGeom prst="chevron">
              <a:avLst>
                <a:gd name="adj" fmla="val 55889"/>
              </a:avLst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072B1"/>
                </a:solidFill>
              </a:endParaRPr>
            </a:p>
          </p:txBody>
        </p:sp>
        <p:sp>
          <p:nvSpPr>
            <p:cNvPr id="42" name="Cheurón 41"/>
            <p:cNvSpPr/>
            <p:nvPr/>
          </p:nvSpPr>
          <p:spPr>
            <a:xfrm>
              <a:off x="2361265" y="1700881"/>
              <a:ext cx="335847" cy="484632"/>
            </a:xfrm>
            <a:prstGeom prst="chevron">
              <a:avLst>
                <a:gd name="adj" fmla="val 55889"/>
              </a:avLst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072B1"/>
                </a:solidFill>
              </a:endParaRPr>
            </a:p>
          </p:txBody>
        </p:sp>
      </p:grpSp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F7F40AC0-32C9-4F23-8EEB-BF7CF05871DB}"/>
              </a:ext>
            </a:extLst>
          </p:cNvPr>
          <p:cNvSpPr txBox="1"/>
          <p:nvPr/>
        </p:nvSpPr>
        <p:spPr bwMode="gray">
          <a:xfrm>
            <a:off x="3103587" y="2456369"/>
            <a:ext cx="2052029" cy="81136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defTabSz="914400">
              <a:defRPr/>
            </a:pPr>
            <a:r>
              <a:rPr lang="es-CL" sz="1600" kern="0" dirty="0">
                <a:solidFill>
                  <a:srgbClr val="000000"/>
                </a:solidFill>
                <a:cs typeface="Calibri Light"/>
              </a:rPr>
              <a:t>D</a:t>
            </a:r>
            <a:r>
              <a:rPr lang="es-CL" sz="1600" kern="0" dirty="0" smtClean="0">
                <a:solidFill>
                  <a:srgbClr val="000000"/>
                </a:solidFill>
                <a:cs typeface="Calibri Light"/>
              </a:rPr>
              <a:t>ebe ir al centro médico más cercano y avisar a su jefatura.</a:t>
            </a:r>
            <a:endParaRPr lang="es-CL" sz="800" kern="0" dirty="0" smtClean="0">
              <a:solidFill>
                <a:srgbClr val="000000"/>
              </a:solidFill>
              <a:cs typeface="Calibri Light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="" xmlns:a16="http://schemas.microsoft.com/office/drawing/2014/main" id="{F7F40AC0-32C9-4F23-8EEB-BF7CF05871DB}"/>
              </a:ext>
            </a:extLst>
          </p:cNvPr>
          <p:cNvSpPr txBox="1"/>
          <p:nvPr/>
        </p:nvSpPr>
        <p:spPr bwMode="gray">
          <a:xfrm>
            <a:off x="371465" y="1031222"/>
            <a:ext cx="8693831" cy="56514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defTabSz="914400">
              <a:defRPr/>
            </a:pPr>
            <a:r>
              <a:rPr lang="es-CL" sz="1600" kern="0" dirty="0" smtClean="0">
                <a:solidFill>
                  <a:srgbClr val="000000"/>
                </a:solidFill>
                <a:cs typeface="Calibri Light"/>
              </a:rPr>
              <a:t>Si estuviste </a:t>
            </a:r>
            <a:r>
              <a:rPr lang="es-CL" sz="1600" b="1" kern="0" dirty="0" smtClean="0">
                <a:solidFill>
                  <a:srgbClr val="000000"/>
                </a:solidFill>
                <a:cs typeface="Calibri Light"/>
              </a:rPr>
              <a:t>a menos de 1 metro de distancia, por al menos 15 minutos</a:t>
            </a:r>
            <a:r>
              <a:rPr lang="es-CL" sz="1600" kern="0" dirty="0" smtClean="0">
                <a:solidFill>
                  <a:srgbClr val="000000"/>
                </a:solidFill>
                <a:cs typeface="Calibri Light"/>
              </a:rPr>
              <a:t>, informa a tu Jefe. El médico divisional evaluará si pasas a </a:t>
            </a:r>
            <a:r>
              <a:rPr lang="es-CL" sz="1600" b="1" kern="0" dirty="0" smtClean="0">
                <a:solidFill>
                  <a:srgbClr val="000000"/>
                </a:solidFill>
                <a:cs typeface="Calibri Light"/>
              </a:rPr>
              <a:t>cuarentena  temporal.</a:t>
            </a:r>
            <a:endParaRPr lang="es-CL" sz="1600" kern="0" dirty="0" smtClean="0">
              <a:solidFill>
                <a:srgbClr val="000000"/>
              </a:solidFill>
              <a:cs typeface="Calibri Light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="" xmlns:a16="http://schemas.microsoft.com/office/drawing/2014/main" id="{F7F40AC0-32C9-4F23-8EEB-BF7CF05871DB}"/>
              </a:ext>
            </a:extLst>
          </p:cNvPr>
          <p:cNvSpPr txBox="1"/>
          <p:nvPr/>
        </p:nvSpPr>
        <p:spPr bwMode="gray">
          <a:xfrm>
            <a:off x="6032868" y="2495797"/>
            <a:ext cx="1330564" cy="71903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algn="ctr" defTabSz="914400">
              <a:defRPr/>
            </a:pPr>
            <a:r>
              <a:rPr lang="es-CL" sz="1400" b="1" kern="0" dirty="0">
                <a:solidFill>
                  <a:srgbClr val="000000"/>
                </a:solidFill>
                <a:cs typeface="Calibri"/>
              </a:rPr>
              <a:t>T</a:t>
            </a:r>
            <a:r>
              <a:rPr lang="es-CL" sz="1400" b="1" kern="0" dirty="0" smtClean="0">
                <a:solidFill>
                  <a:srgbClr val="000000"/>
                </a:solidFill>
                <a:cs typeface="Calibri"/>
              </a:rPr>
              <a:t>ermina tu cuarentena temporal</a:t>
            </a:r>
            <a:endParaRPr lang="es-CL" sz="1400" b="1" kern="0" dirty="0" smtClean="0">
              <a:solidFill>
                <a:srgbClr val="000000"/>
              </a:solidFill>
              <a:cs typeface="Calibri Light"/>
            </a:endParaRPr>
          </a:p>
        </p:txBody>
      </p:sp>
      <p:sp>
        <p:nvSpPr>
          <p:cNvPr id="59" name="Rectángulo 58"/>
          <p:cNvSpPr/>
          <p:nvPr/>
        </p:nvSpPr>
        <p:spPr>
          <a:xfrm>
            <a:off x="453153" y="4835977"/>
            <a:ext cx="2807150" cy="2382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s-CL" sz="1100" b="1" dirty="0">
                <a:solidFill>
                  <a:srgbClr val="FFFFFF">
                    <a:lumMod val="50000"/>
                  </a:srgbClr>
                </a:solidFill>
              </a:rPr>
              <a:t>DIRECCIÓN DE COMUNICACIONES</a:t>
            </a:r>
          </a:p>
        </p:txBody>
      </p:sp>
      <p:grpSp>
        <p:nvGrpSpPr>
          <p:cNvPr id="60" name="Agrupar 26"/>
          <p:cNvGrpSpPr/>
          <p:nvPr/>
        </p:nvGrpSpPr>
        <p:grpSpPr>
          <a:xfrm>
            <a:off x="5266475" y="1994103"/>
            <a:ext cx="786569" cy="779146"/>
            <a:chOff x="2128005" y="1700696"/>
            <a:chExt cx="569107" cy="484817"/>
          </a:xfrm>
          <a:solidFill>
            <a:srgbClr val="E6500F"/>
          </a:solidFill>
        </p:grpSpPr>
        <p:sp>
          <p:nvSpPr>
            <p:cNvPr id="61" name="Cheurón 60"/>
            <p:cNvSpPr/>
            <p:nvPr/>
          </p:nvSpPr>
          <p:spPr>
            <a:xfrm>
              <a:off x="2128005" y="1700696"/>
              <a:ext cx="335847" cy="484632"/>
            </a:xfrm>
            <a:prstGeom prst="chevron">
              <a:avLst>
                <a:gd name="adj" fmla="val 55889"/>
              </a:avLst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072B1"/>
                </a:solidFill>
              </a:endParaRPr>
            </a:p>
          </p:txBody>
        </p:sp>
        <p:sp>
          <p:nvSpPr>
            <p:cNvPr id="62" name="Cheurón 61"/>
            <p:cNvSpPr/>
            <p:nvPr/>
          </p:nvSpPr>
          <p:spPr>
            <a:xfrm>
              <a:off x="2361265" y="1700881"/>
              <a:ext cx="335847" cy="484632"/>
            </a:xfrm>
            <a:prstGeom prst="chevron">
              <a:avLst>
                <a:gd name="adj" fmla="val 55889"/>
              </a:avLst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072B1"/>
                </a:solidFill>
              </a:endParaRPr>
            </a:p>
          </p:txBody>
        </p:sp>
      </p:grpSp>
      <p:sp>
        <p:nvSpPr>
          <p:cNvPr id="37" name="CuadroTexto 36">
            <a:extLst>
              <a:ext uri="{FF2B5EF4-FFF2-40B4-BE49-F238E27FC236}">
                <a16:creationId xmlns="" xmlns:a16="http://schemas.microsoft.com/office/drawing/2014/main" id="{F7F40AC0-32C9-4F23-8EEB-BF7CF05871DB}"/>
              </a:ext>
            </a:extLst>
          </p:cNvPr>
          <p:cNvSpPr txBox="1"/>
          <p:nvPr/>
        </p:nvSpPr>
        <p:spPr bwMode="gray">
          <a:xfrm>
            <a:off x="7552805" y="1748788"/>
            <a:ext cx="1281685" cy="56514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algn="ctr" defTabSz="914400">
              <a:defRPr/>
            </a:pPr>
            <a:r>
              <a:rPr lang="es-CL" sz="1600" b="1" kern="0" dirty="0" smtClean="0">
                <a:solidFill>
                  <a:srgbClr val="000000"/>
                </a:solidFill>
                <a:cs typeface="Calibri Light"/>
              </a:rPr>
              <a:t>Se </a:t>
            </a:r>
            <a:r>
              <a:rPr lang="es-CL" sz="1600" b="1" u="sng" kern="0" dirty="0" smtClean="0">
                <a:solidFill>
                  <a:srgbClr val="FF0000"/>
                </a:solidFill>
                <a:cs typeface="Calibri Light"/>
              </a:rPr>
              <a:t>confirma</a:t>
            </a:r>
            <a:r>
              <a:rPr lang="es-CL" sz="1600" b="1" kern="0" dirty="0" smtClean="0">
                <a:solidFill>
                  <a:srgbClr val="000000"/>
                </a:solidFill>
                <a:cs typeface="Calibri Light"/>
              </a:rPr>
              <a:t> sospecha</a:t>
            </a:r>
          </a:p>
        </p:txBody>
      </p:sp>
      <p:sp>
        <p:nvSpPr>
          <p:cNvPr id="9" name="Flecha abajo 8"/>
          <p:cNvSpPr/>
          <p:nvPr/>
        </p:nvSpPr>
        <p:spPr>
          <a:xfrm>
            <a:off x="6572906" y="2322140"/>
            <a:ext cx="241145" cy="164582"/>
          </a:xfrm>
          <a:prstGeom prst="downArrow">
            <a:avLst/>
          </a:prstGeom>
          <a:solidFill>
            <a:srgbClr val="EC5C2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FFFF"/>
              </a:solidFill>
            </a:endParaRPr>
          </a:p>
        </p:txBody>
      </p:sp>
      <p:sp>
        <p:nvSpPr>
          <p:cNvPr id="39" name="Flecha abajo 38"/>
          <p:cNvSpPr/>
          <p:nvPr/>
        </p:nvSpPr>
        <p:spPr>
          <a:xfrm>
            <a:off x="8073076" y="2323340"/>
            <a:ext cx="241145" cy="164582"/>
          </a:xfrm>
          <a:prstGeom prst="downArrow">
            <a:avLst/>
          </a:prstGeom>
          <a:solidFill>
            <a:srgbClr val="EC5C2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5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dondear rectángulo de esquina sencilla 46"/>
          <p:cNvSpPr/>
          <p:nvPr/>
        </p:nvSpPr>
        <p:spPr>
          <a:xfrm rot="10800000" flipH="1">
            <a:off x="286227" y="1927745"/>
            <a:ext cx="6034831" cy="2580946"/>
          </a:xfrm>
          <a:prstGeom prst="round1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50" name="Redondear rectángulo de esquina sencilla 49"/>
          <p:cNvSpPr/>
          <p:nvPr/>
        </p:nvSpPr>
        <p:spPr>
          <a:xfrm rot="10800000">
            <a:off x="4668669" y="176453"/>
            <a:ext cx="4482096" cy="1009472"/>
          </a:xfrm>
          <a:prstGeom prst="round1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276447" y="202667"/>
            <a:ext cx="400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FFFFFF">
                    <a:lumMod val="50000"/>
                  </a:srgbClr>
                </a:solidFill>
                <a:latin typeface="Calibri Light"/>
                <a:cs typeface="Calibri Light"/>
              </a:rPr>
              <a:t>ANDINA </a:t>
            </a:r>
            <a:r>
              <a:rPr lang="es-ES" sz="1400" b="1" dirty="0">
                <a:solidFill>
                  <a:srgbClr val="FFFFFF">
                    <a:lumMod val="50000"/>
                  </a:srgbClr>
                </a:solidFill>
                <a:latin typeface="Calibri Light"/>
                <a:cs typeface="Calibri Light"/>
              </a:rPr>
              <a:t>AVANZA</a:t>
            </a:r>
            <a:r>
              <a:rPr lang="es-ES" sz="1400" dirty="0">
                <a:solidFill>
                  <a:srgbClr val="FFFFFF">
                    <a:lumMod val="50000"/>
                  </a:srgbClr>
                </a:solidFill>
                <a:latin typeface="Calibri Light"/>
                <a:cs typeface="Calibri Light"/>
              </a:rPr>
              <a:t> PARA DETENER EL…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807416" y="250918"/>
            <a:ext cx="4259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 smtClean="0">
                <a:solidFill>
                  <a:srgbClr val="FFFFFF"/>
                </a:solidFill>
                <a:cs typeface="Calibri"/>
              </a:rPr>
              <a:t>RECUERDA HACER LA ENCUESTA DE SINTOMAS</a:t>
            </a:r>
            <a:endParaRPr lang="es-ES" sz="2400" b="1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F7F40AC0-32C9-4F23-8EEB-BF7CF05871DB}"/>
              </a:ext>
            </a:extLst>
          </p:cNvPr>
          <p:cNvSpPr txBox="1"/>
          <p:nvPr/>
        </p:nvSpPr>
        <p:spPr bwMode="gray">
          <a:xfrm>
            <a:off x="286227" y="1184657"/>
            <a:ext cx="8797432" cy="78058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defTabSz="914400">
              <a:defRPr/>
            </a:pPr>
            <a:r>
              <a:rPr lang="es-CL" sz="2300" kern="0" dirty="0" smtClean="0">
                <a:solidFill>
                  <a:srgbClr val="000000"/>
                </a:solidFill>
                <a:cs typeface="Calibri"/>
              </a:rPr>
              <a:t>Para prevenir el contagio de Coronavirus, </a:t>
            </a:r>
            <a:r>
              <a:rPr lang="es-CL" sz="2300" b="1" kern="0" dirty="0" smtClean="0">
                <a:solidFill>
                  <a:srgbClr val="000000"/>
                </a:solidFill>
                <a:cs typeface="Calibri"/>
              </a:rPr>
              <a:t>es esencial detectar los síntomas antes </a:t>
            </a:r>
            <a:r>
              <a:rPr lang="es-CL" sz="2300" kern="0" dirty="0" smtClean="0">
                <a:solidFill>
                  <a:srgbClr val="000000"/>
                </a:solidFill>
                <a:cs typeface="Calibri"/>
              </a:rPr>
              <a:t>de cada día de trabajo y antes de cada turno en faena.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4807415" y="276316"/>
            <a:ext cx="74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800000"/>
                </a:solidFill>
              </a:rPr>
              <a:t>15</a:t>
            </a:r>
            <a:endParaRPr lang="es-ES" sz="4000" b="1" dirty="0">
              <a:solidFill>
                <a:srgbClr val="800000"/>
              </a:solidFill>
            </a:endParaRPr>
          </a:p>
        </p:txBody>
      </p:sp>
      <p:sp>
        <p:nvSpPr>
          <p:cNvPr id="59" name="Rectángulo 58"/>
          <p:cNvSpPr/>
          <p:nvPr/>
        </p:nvSpPr>
        <p:spPr>
          <a:xfrm>
            <a:off x="453153" y="4835977"/>
            <a:ext cx="2807150" cy="2382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s-CL" sz="1100" b="1" dirty="0">
                <a:solidFill>
                  <a:srgbClr val="FFFFFF">
                    <a:lumMod val="50000"/>
                  </a:srgbClr>
                </a:solidFill>
              </a:rPr>
              <a:t>DIRECCIÓN DE COMUNICACIONES</a:t>
            </a:r>
          </a:p>
        </p:txBody>
      </p:sp>
      <p:pic>
        <p:nvPicPr>
          <p:cNvPr id="12" name="Imagen 11" descr="Captura de pantalla 2020-04-01 a la(s) 13.25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137" y="2626975"/>
            <a:ext cx="1008201" cy="1558691"/>
          </a:xfrm>
          <a:prstGeom prst="roundRect">
            <a:avLst>
              <a:gd name="adj" fmla="val 16667"/>
            </a:avLst>
          </a:prstGeom>
          <a:ln w="28575" cmpd="sng">
            <a:solidFill>
              <a:srgbClr val="FFFF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n 13" descr="4_gráfica_coronavir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45" y="545068"/>
            <a:ext cx="4111996" cy="443805"/>
          </a:xfrm>
          <a:prstGeom prst="rect">
            <a:avLst/>
          </a:prstGeom>
        </p:spPr>
      </p:pic>
      <p:sp>
        <p:nvSpPr>
          <p:cNvPr id="48" name="CuadroTexto 47"/>
          <p:cNvSpPr txBox="1"/>
          <p:nvPr/>
        </p:nvSpPr>
        <p:spPr>
          <a:xfrm>
            <a:off x="276445" y="1970373"/>
            <a:ext cx="6044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FFFF"/>
                </a:solidFill>
              </a:rPr>
              <a:t>Encuesta a todas las personas, OBLIGATORIA</a:t>
            </a:r>
            <a:endParaRPr lang="es-ES" sz="2400" b="1" dirty="0">
              <a:solidFill>
                <a:srgbClr val="FFFFFF"/>
              </a:solidFill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2108889" y="2396791"/>
            <a:ext cx="143928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s-CL" kern="0" dirty="0" smtClean="0">
                <a:solidFill>
                  <a:srgbClr val="FFFFFF"/>
                </a:solidFill>
                <a:cs typeface="Calibri Light"/>
              </a:rPr>
              <a:t>ANTES DE CADA DIA DE TRABAJO</a:t>
            </a:r>
          </a:p>
          <a:p>
            <a:pPr defTabSz="914400">
              <a:defRPr/>
            </a:pPr>
            <a:r>
              <a:rPr lang="es-CL" sz="1600" kern="0" dirty="0" smtClean="0">
                <a:solidFill>
                  <a:srgbClr val="FFFFFF"/>
                </a:solidFill>
                <a:cs typeface="Calibri Light"/>
              </a:rPr>
              <a:t>Ahora, desde tu celular.</a:t>
            </a:r>
          </a:p>
          <a:p>
            <a:pPr defTabSz="914400">
              <a:defRPr/>
            </a:pPr>
            <a:endParaRPr lang="es-CL" sz="1600" kern="0" dirty="0">
              <a:solidFill>
                <a:srgbClr val="FFFFFF"/>
              </a:solidFill>
              <a:cs typeface="Calibri Light"/>
            </a:endParaRPr>
          </a:p>
          <a:p>
            <a:pPr defTabSz="914400">
              <a:defRPr/>
            </a:pPr>
            <a:r>
              <a:rPr lang="es-CL" sz="2000" i="1" u="sng" kern="0" dirty="0" smtClean="0">
                <a:solidFill>
                  <a:srgbClr val="FFFFFF"/>
                </a:solidFill>
                <a:cs typeface="Calibri Light"/>
              </a:rPr>
              <a:t>Pincha aquí</a:t>
            </a:r>
          </a:p>
        </p:txBody>
      </p:sp>
      <p:grpSp>
        <p:nvGrpSpPr>
          <p:cNvPr id="18" name="Agrupar 17"/>
          <p:cNvGrpSpPr/>
          <p:nvPr/>
        </p:nvGrpSpPr>
        <p:grpSpPr>
          <a:xfrm>
            <a:off x="570221" y="2641071"/>
            <a:ext cx="1471743" cy="1393540"/>
            <a:chOff x="7019235" y="3549001"/>
            <a:chExt cx="914400" cy="914400"/>
          </a:xfrm>
        </p:grpSpPr>
        <p:sp>
          <p:nvSpPr>
            <p:cNvPr id="16" name="Elipse 15"/>
            <p:cNvSpPr/>
            <p:nvPr/>
          </p:nvSpPr>
          <p:spPr>
            <a:xfrm>
              <a:off x="7019235" y="3549001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  <p:pic>
          <p:nvPicPr>
            <p:cNvPr id="15" name="Imagen 14" descr="531136491af532584fc329a964f53742-icono-de-tel--fono-m--vil-de-mano-by-vexel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275" y="3637120"/>
              <a:ext cx="759756" cy="759756"/>
            </a:xfrm>
            <a:prstGeom prst="rect">
              <a:avLst/>
            </a:prstGeom>
          </p:spPr>
        </p:pic>
      </p:grpSp>
      <p:sp>
        <p:nvSpPr>
          <p:cNvPr id="28" name="CuadroTexto 27">
            <a:extLst>
              <a:ext uri="{FF2B5EF4-FFF2-40B4-BE49-F238E27FC236}">
                <a16:creationId xmlns="" xmlns:a16="http://schemas.microsoft.com/office/drawing/2014/main" id="{F7F40AC0-32C9-4F23-8EEB-BF7CF05871DB}"/>
              </a:ext>
            </a:extLst>
          </p:cNvPr>
          <p:cNvSpPr txBox="1"/>
          <p:nvPr/>
        </p:nvSpPr>
        <p:spPr bwMode="gray">
          <a:xfrm>
            <a:off x="6550258" y="2021943"/>
            <a:ext cx="1519951" cy="145769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defTabSz="914400">
              <a:defRPr/>
            </a:pPr>
            <a:r>
              <a:rPr lang="es-CL" b="1" kern="0" dirty="0" smtClean="0">
                <a:solidFill>
                  <a:srgbClr val="000000"/>
                </a:solidFill>
                <a:cs typeface="Calibri Light"/>
              </a:rPr>
              <a:t>RECUERDA:</a:t>
            </a:r>
          </a:p>
          <a:p>
            <a:pPr defTabSz="914400">
              <a:defRPr/>
            </a:pPr>
            <a:r>
              <a:rPr lang="es-CL" kern="0" dirty="0" smtClean="0">
                <a:solidFill>
                  <a:srgbClr val="000000"/>
                </a:solidFill>
                <a:cs typeface="Calibri Light"/>
              </a:rPr>
              <a:t>Si tienes sobre 37,5°, tos </a:t>
            </a:r>
          </a:p>
          <a:p>
            <a:pPr defTabSz="914400">
              <a:defRPr/>
            </a:pPr>
            <a:r>
              <a:rPr lang="es-CL" kern="0" dirty="0" smtClean="0">
                <a:solidFill>
                  <a:srgbClr val="000000"/>
                </a:solidFill>
                <a:cs typeface="Calibri Light"/>
              </a:rPr>
              <a:t>o dificultad para respirar</a:t>
            </a:r>
          </a:p>
        </p:txBody>
      </p:sp>
      <p:sp>
        <p:nvSpPr>
          <p:cNvPr id="29" name="Elipse 28"/>
          <p:cNvSpPr/>
          <p:nvPr/>
        </p:nvSpPr>
        <p:spPr>
          <a:xfrm>
            <a:off x="7937769" y="2173160"/>
            <a:ext cx="1136110" cy="1136110"/>
          </a:xfrm>
          <a:prstGeom prst="ellipse">
            <a:avLst/>
          </a:prstGeom>
          <a:solidFill>
            <a:schemeClr val="bg1"/>
          </a:solidFill>
          <a:ln w="28575" cmpd="sng">
            <a:solidFill>
              <a:srgbClr val="E650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pic>
        <p:nvPicPr>
          <p:cNvPr id="30" name="Imagen 29" descr="Captura de pantalla 2020-03-13 a la(s) 18.47.10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21" t="8675" r="4474" b="6752"/>
          <a:stretch/>
        </p:blipFill>
        <p:spPr>
          <a:xfrm>
            <a:off x="8188189" y="2303650"/>
            <a:ext cx="661109" cy="841742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="" xmlns:a16="http://schemas.microsoft.com/office/drawing/2014/main" id="{F7F40AC0-32C9-4F23-8EEB-BF7CF05871DB}"/>
              </a:ext>
            </a:extLst>
          </p:cNvPr>
          <p:cNvSpPr txBox="1"/>
          <p:nvPr/>
        </p:nvSpPr>
        <p:spPr bwMode="gray">
          <a:xfrm>
            <a:off x="6545639" y="3616221"/>
            <a:ext cx="2423321" cy="31892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defTabSz="914400">
              <a:defRPr/>
            </a:pPr>
            <a:r>
              <a:rPr lang="es-CL" sz="1600" b="1" kern="0" dirty="0" smtClean="0">
                <a:solidFill>
                  <a:srgbClr val="000000"/>
                </a:solidFill>
                <a:cs typeface="Calibri Light"/>
              </a:rPr>
              <a:t>1.- NO SUBAS A TRABAJAR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="" xmlns:a16="http://schemas.microsoft.com/office/drawing/2014/main" id="{F7F40AC0-32C9-4F23-8EEB-BF7CF05871DB}"/>
              </a:ext>
            </a:extLst>
          </p:cNvPr>
          <p:cNvSpPr txBox="1"/>
          <p:nvPr/>
        </p:nvSpPr>
        <p:spPr bwMode="gray">
          <a:xfrm>
            <a:off x="6550258" y="3909000"/>
            <a:ext cx="2423321" cy="56514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defTabSz="914400">
              <a:defRPr/>
            </a:pPr>
            <a:r>
              <a:rPr lang="es-CL" sz="1600" b="1" kern="0" dirty="0" smtClean="0">
                <a:solidFill>
                  <a:srgbClr val="000000"/>
                </a:solidFill>
                <a:cs typeface="Calibri Light"/>
              </a:rPr>
              <a:t>2.- AVISA DE INMEDIATO A TU JEFATURA.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4992495" y="2519902"/>
            <a:ext cx="121701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s-CL" sz="1600" kern="0" dirty="0" smtClean="0">
                <a:solidFill>
                  <a:srgbClr val="FFFFFF"/>
                </a:solidFill>
                <a:cs typeface="Calibri Light"/>
              </a:rPr>
              <a:t>ANTES DE CADA SUBIDA A FAENA, </a:t>
            </a:r>
            <a:r>
              <a:rPr lang="es-CL" sz="1400" kern="0" dirty="0" smtClean="0">
                <a:solidFill>
                  <a:srgbClr val="FFFFFF"/>
                </a:solidFill>
                <a:cs typeface="Calibri Light"/>
              </a:rPr>
              <a:t>completa la encuesta en el bus.</a:t>
            </a:r>
          </a:p>
        </p:txBody>
      </p:sp>
      <p:sp>
        <p:nvSpPr>
          <p:cNvPr id="2" name="Elipse 1"/>
          <p:cNvSpPr/>
          <p:nvPr/>
        </p:nvSpPr>
        <p:spPr>
          <a:xfrm>
            <a:off x="570221" y="2519902"/>
            <a:ext cx="499822" cy="476217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 smtClean="0">
                <a:solidFill>
                  <a:srgbClr val="7A2531"/>
                </a:solidFill>
              </a:rPr>
              <a:t>A</a:t>
            </a:r>
            <a:endParaRPr lang="es-CL" sz="3600" b="1" dirty="0">
              <a:solidFill>
                <a:srgbClr val="7A2531"/>
              </a:solidFill>
            </a:endParaRPr>
          </a:p>
        </p:txBody>
      </p:sp>
      <p:sp>
        <p:nvSpPr>
          <p:cNvPr id="35" name="Elipse 34"/>
          <p:cNvSpPr/>
          <p:nvPr/>
        </p:nvSpPr>
        <p:spPr>
          <a:xfrm>
            <a:off x="3712225" y="2526417"/>
            <a:ext cx="499822" cy="476217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 smtClean="0">
                <a:solidFill>
                  <a:srgbClr val="7A2531"/>
                </a:solidFill>
              </a:rPr>
              <a:t>B</a:t>
            </a:r>
            <a:endParaRPr lang="es-CL" sz="3600" b="1" dirty="0">
              <a:solidFill>
                <a:srgbClr val="7A25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Captura de pantalla 2020-04-03 a la(s) 13.53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717"/>
            <a:ext cx="1197914" cy="3210342"/>
          </a:xfrm>
          <a:prstGeom prst="rect">
            <a:avLst/>
          </a:prstGeom>
        </p:spPr>
      </p:pic>
      <p:sp>
        <p:nvSpPr>
          <p:cNvPr id="62" name="Redondear rectángulo de esquina sencilla 61"/>
          <p:cNvSpPr/>
          <p:nvPr/>
        </p:nvSpPr>
        <p:spPr>
          <a:xfrm rot="10800000">
            <a:off x="4587053" y="176453"/>
            <a:ext cx="4563712" cy="1009472"/>
          </a:xfrm>
          <a:prstGeom prst="round1Rect">
            <a:avLst/>
          </a:prstGeom>
          <a:solidFill>
            <a:srgbClr val="D032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179797" y="202667"/>
            <a:ext cx="400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latin typeface="Calibri Light"/>
                <a:cs typeface="Calibri Light"/>
              </a:rPr>
              <a:t>ANDINA </a:t>
            </a:r>
            <a:r>
              <a:rPr lang="es-ES" sz="1400" b="1" dirty="0">
                <a:solidFill>
                  <a:srgbClr val="000000"/>
                </a:solidFill>
                <a:latin typeface="Calibri Light"/>
                <a:cs typeface="Calibri Light"/>
              </a:rPr>
              <a:t>AVANZA</a:t>
            </a:r>
            <a:r>
              <a:rPr lang="es-ES" sz="1400" dirty="0">
                <a:solidFill>
                  <a:srgbClr val="000000"/>
                </a:solidFill>
                <a:latin typeface="Calibri Light"/>
                <a:cs typeface="Calibri Light"/>
              </a:rPr>
              <a:t> PARA DETENER EL…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587053" y="179967"/>
            <a:ext cx="45323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 smtClean="0">
                <a:solidFill>
                  <a:srgbClr val="FFFFFF"/>
                </a:solidFill>
                <a:cs typeface="Calibri"/>
              </a:rPr>
              <a:t>¿CÓMO ME CUIDO AL LLEGAR A CASA DESPUES DE LA </a:t>
            </a:r>
          </a:p>
          <a:p>
            <a:pPr algn="r"/>
            <a:r>
              <a:rPr lang="es-ES" sz="2000" b="1" dirty="0" smtClean="0">
                <a:solidFill>
                  <a:srgbClr val="FFFFFF"/>
                </a:solidFill>
                <a:cs typeface="Calibri"/>
              </a:rPr>
              <a:t>JORNADA EN FAENA?</a:t>
            </a:r>
            <a:endParaRPr lang="es-ES" sz="2000" b="1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5" name="Imagen 14" descr="3_gráfica_coronaviru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4" y="537378"/>
            <a:ext cx="4237164" cy="457316"/>
          </a:xfrm>
          <a:prstGeom prst="rect">
            <a:avLst/>
          </a:prstGeom>
        </p:spPr>
      </p:pic>
      <p:grpSp>
        <p:nvGrpSpPr>
          <p:cNvPr id="18" name="Agrupar 17"/>
          <p:cNvGrpSpPr/>
          <p:nvPr/>
        </p:nvGrpSpPr>
        <p:grpSpPr>
          <a:xfrm>
            <a:off x="886710" y="1226543"/>
            <a:ext cx="8177938" cy="3577600"/>
            <a:chOff x="116164" y="1355476"/>
            <a:chExt cx="8048651" cy="3136167"/>
          </a:xfrm>
        </p:grpSpPr>
        <p:pic>
          <p:nvPicPr>
            <p:cNvPr id="4" name="Imagen 3" descr="Captura de pantalla 2020-04-02 a la(s) 12.18.46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80" t="26775" r="2136" b="19167"/>
            <a:stretch/>
          </p:blipFill>
          <p:spPr>
            <a:xfrm>
              <a:off x="6134765" y="1355479"/>
              <a:ext cx="2030050" cy="1669976"/>
            </a:xfrm>
            <a:prstGeom prst="rect">
              <a:avLst/>
            </a:prstGeom>
          </p:spPr>
        </p:pic>
        <p:pic>
          <p:nvPicPr>
            <p:cNvPr id="6" name="Imagen 5" descr="Captura de pantalla 2020-04-02 a la(s) 12.17.53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69" t="21375" r="2106" b="20994"/>
            <a:stretch/>
          </p:blipFill>
          <p:spPr>
            <a:xfrm>
              <a:off x="116164" y="1355477"/>
              <a:ext cx="1987756" cy="1578884"/>
            </a:xfrm>
            <a:prstGeom prst="rect">
              <a:avLst/>
            </a:prstGeom>
          </p:spPr>
        </p:pic>
        <p:pic>
          <p:nvPicPr>
            <p:cNvPr id="7" name="Imagen 6" descr="Captura de pantalla 2020-04-02 a la(s) 12.18.13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24" t="26488" r="2261" b="19388"/>
            <a:stretch/>
          </p:blipFill>
          <p:spPr>
            <a:xfrm>
              <a:off x="2076450" y="1355476"/>
              <a:ext cx="2090995" cy="1642879"/>
            </a:xfrm>
            <a:prstGeom prst="rect">
              <a:avLst/>
            </a:prstGeom>
          </p:spPr>
        </p:pic>
        <p:pic>
          <p:nvPicPr>
            <p:cNvPr id="8" name="Imagen 7" descr="Captura de pantalla 2020-04-02 a la(s) 12.18.30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98" t="26671" r="2273" b="19396"/>
            <a:stretch/>
          </p:blipFill>
          <p:spPr>
            <a:xfrm>
              <a:off x="4137276" y="1355477"/>
              <a:ext cx="2023785" cy="1642878"/>
            </a:xfrm>
            <a:prstGeom prst="rect">
              <a:avLst/>
            </a:prstGeom>
          </p:spPr>
        </p:pic>
        <p:pic>
          <p:nvPicPr>
            <p:cNvPr id="5" name="Imagen 4" descr="Captura de pantalla 2020-04-02 a la(s) 12.18.59.pn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70" t="27458" r="2106" b="19103"/>
            <a:stretch/>
          </p:blipFill>
          <p:spPr>
            <a:xfrm>
              <a:off x="116164" y="2871040"/>
              <a:ext cx="2096945" cy="1620603"/>
            </a:xfrm>
            <a:prstGeom prst="rect">
              <a:avLst/>
            </a:prstGeom>
          </p:spPr>
        </p:pic>
        <p:pic>
          <p:nvPicPr>
            <p:cNvPr id="3" name="Imagen 2" descr="Captura de pantalla 2020-04-02 a la(s) 12.19.12.png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22" t="27076" r="2447" b="20227"/>
            <a:stretch/>
          </p:blipFill>
          <p:spPr>
            <a:xfrm>
              <a:off x="2091559" y="2912758"/>
              <a:ext cx="2079122" cy="1578885"/>
            </a:xfrm>
            <a:prstGeom prst="rect">
              <a:avLst/>
            </a:prstGeom>
          </p:spPr>
        </p:pic>
        <p:grpSp>
          <p:nvGrpSpPr>
            <p:cNvPr id="2" name="Agrupar 1"/>
            <p:cNvGrpSpPr/>
            <p:nvPr/>
          </p:nvGrpSpPr>
          <p:grpSpPr>
            <a:xfrm>
              <a:off x="4154389" y="2912758"/>
              <a:ext cx="2015012" cy="1578885"/>
              <a:chOff x="4154389" y="2912758"/>
              <a:chExt cx="2015012" cy="1578885"/>
            </a:xfrm>
          </p:grpSpPr>
          <p:pic>
            <p:nvPicPr>
              <p:cNvPr id="26" name="Imagen 25" descr="Captura de pantalla 2020-04-02 a la(s) 12.18.59.png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70" t="27458" r="2106" b="19533"/>
              <a:stretch/>
            </p:blipFill>
            <p:spPr>
              <a:xfrm>
                <a:off x="4154389" y="2912758"/>
                <a:ext cx="2015012" cy="1578885"/>
              </a:xfrm>
              <a:prstGeom prst="rect">
                <a:avLst/>
              </a:prstGeom>
            </p:spPr>
          </p:pic>
          <p:pic>
            <p:nvPicPr>
              <p:cNvPr id="29" name="Imagen 28" descr="Captura de pantalla 2020-04-03 a la(s) 13.10.23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9644" y="3615193"/>
                <a:ext cx="1736864" cy="739185"/>
              </a:xfrm>
              <a:prstGeom prst="rect">
                <a:avLst/>
              </a:prstGeom>
            </p:spPr>
          </p:pic>
          <p:pic>
            <p:nvPicPr>
              <p:cNvPr id="11" name="Imagen 10" descr="Captura de pantalla 2020-04-03 a la(s) 13.10.23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63227" y="3136800"/>
                <a:ext cx="1004679" cy="739185"/>
              </a:xfrm>
              <a:prstGeom prst="rect">
                <a:avLst/>
              </a:prstGeom>
            </p:spPr>
          </p:pic>
          <p:pic>
            <p:nvPicPr>
              <p:cNvPr id="9" name="Imagen 8" descr="Sin título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5894" y="3094994"/>
                <a:ext cx="715973" cy="682412"/>
              </a:xfrm>
              <a:prstGeom prst="rect">
                <a:avLst/>
              </a:prstGeom>
            </p:spPr>
          </p:pic>
          <p:sp>
            <p:nvSpPr>
              <p:cNvPr id="12" name="CuadroTexto 11"/>
              <p:cNvSpPr txBox="1"/>
              <p:nvPr/>
            </p:nvSpPr>
            <p:spPr>
              <a:xfrm>
                <a:off x="4319644" y="3813548"/>
                <a:ext cx="1736864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100" b="1" dirty="0" smtClean="0">
                    <a:solidFill>
                      <a:srgbClr val="575757"/>
                    </a:solidFill>
                    <a:latin typeface="Avenir Heavy"/>
                    <a:cs typeface="Avenir Heavy"/>
                  </a:rPr>
                  <a:t>Tómate la temperatura a diario y antes de subir al turno.</a:t>
                </a:r>
                <a:endParaRPr lang="es-ES" sz="1100" b="1" dirty="0">
                  <a:solidFill>
                    <a:srgbClr val="575757"/>
                  </a:solidFill>
                  <a:latin typeface="Avenir Heavy"/>
                  <a:cs typeface="Avenir Heavy"/>
                </a:endParaRPr>
              </a:p>
            </p:txBody>
          </p:sp>
          <p:sp>
            <p:nvSpPr>
              <p:cNvPr id="13" name="Elipse 12"/>
              <p:cNvSpPr/>
              <p:nvPr/>
            </p:nvSpPr>
            <p:spPr>
              <a:xfrm>
                <a:off x="4225397" y="2970050"/>
                <a:ext cx="273256" cy="273256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12700" cmpd="sng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ES" b="1" dirty="0">
                  <a:solidFill>
                    <a:srgbClr val="D03218"/>
                  </a:solidFill>
                </a:endParaRPr>
              </a:p>
            </p:txBody>
          </p:sp>
          <p:sp>
            <p:nvSpPr>
              <p:cNvPr id="14" name="CuadroTexto 13"/>
              <p:cNvSpPr txBox="1"/>
              <p:nvPr/>
            </p:nvSpPr>
            <p:spPr>
              <a:xfrm>
                <a:off x="4223853" y="2934362"/>
                <a:ext cx="230832" cy="343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 smtClean="0">
                    <a:solidFill>
                      <a:srgbClr val="D03218"/>
                    </a:solidFill>
                  </a:rPr>
                  <a:t>7</a:t>
                </a:r>
                <a:endParaRPr lang="es-ES" b="1" dirty="0">
                  <a:solidFill>
                    <a:srgbClr val="D03218"/>
                  </a:solidFill>
                </a:endParaRPr>
              </a:p>
            </p:txBody>
          </p:sp>
        </p:grpSp>
      </p:grpSp>
      <p:sp>
        <p:nvSpPr>
          <p:cNvPr id="19" name="Rectángulo 18"/>
          <p:cNvSpPr/>
          <p:nvPr/>
        </p:nvSpPr>
        <p:spPr>
          <a:xfrm>
            <a:off x="7054570" y="3168351"/>
            <a:ext cx="1995414" cy="1546891"/>
          </a:xfrm>
          <a:prstGeom prst="rect">
            <a:avLst/>
          </a:prstGeom>
          <a:solidFill>
            <a:srgbClr val="D032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solidFill>
                  <a:srgbClr val="FFFFFF"/>
                </a:solidFill>
              </a:rPr>
              <a:t>Recuerda: </a:t>
            </a:r>
            <a:r>
              <a:rPr lang="es-CL" sz="1600" dirty="0" smtClean="0">
                <a:solidFill>
                  <a:srgbClr val="FFFFFF"/>
                </a:solidFill>
              </a:rPr>
              <a:t>si en casa tienes más de 37,5°, tos o problemas respiratorios, </a:t>
            </a:r>
            <a:r>
              <a:rPr lang="es-CL" sz="1600" b="1" dirty="0" smtClean="0">
                <a:solidFill>
                  <a:srgbClr val="FFFFFF"/>
                </a:solidFill>
              </a:rPr>
              <a:t>avisa a tu jefe y ve a un centro médico</a:t>
            </a:r>
            <a:endParaRPr lang="es-CL" sz="1600" b="1" dirty="0">
              <a:solidFill>
                <a:srgbClr val="FFFFFF"/>
              </a:solidFill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453153" y="4835977"/>
            <a:ext cx="2807150" cy="2382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s-CL" sz="1100" b="1" dirty="0">
                <a:solidFill>
                  <a:srgbClr val="FFFFFF">
                    <a:lumMod val="50000"/>
                  </a:srgbClr>
                </a:solidFill>
              </a:rPr>
              <a:t>DIRECCIÓN DE COMUNICACIONES</a:t>
            </a:r>
          </a:p>
        </p:txBody>
      </p:sp>
      <p:pic>
        <p:nvPicPr>
          <p:cNvPr id="16" name="Imagen 15" descr="Captura de pantalla 2020-04-02 a la(s) 12.17.53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24"/>
          <a:stretch/>
        </p:blipFill>
        <p:spPr>
          <a:xfrm>
            <a:off x="0" y="1578522"/>
            <a:ext cx="953312" cy="268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7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dondear rectángulo de esquina sencilla 29"/>
          <p:cNvSpPr/>
          <p:nvPr/>
        </p:nvSpPr>
        <p:spPr>
          <a:xfrm rot="10800000">
            <a:off x="3922684" y="2088771"/>
            <a:ext cx="2461331" cy="2545109"/>
          </a:xfrm>
          <a:prstGeom prst="round1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45" name="Redondear rectángulo de esquina sencilla 44"/>
          <p:cNvSpPr/>
          <p:nvPr/>
        </p:nvSpPr>
        <p:spPr>
          <a:xfrm rot="10800000">
            <a:off x="276443" y="2088772"/>
            <a:ext cx="3325324" cy="2511447"/>
          </a:xfrm>
          <a:prstGeom prst="round1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50" name="Redondear rectángulo de esquina sencilla 49"/>
          <p:cNvSpPr/>
          <p:nvPr/>
        </p:nvSpPr>
        <p:spPr>
          <a:xfrm rot="10800000">
            <a:off x="4668669" y="176453"/>
            <a:ext cx="4482096" cy="1009472"/>
          </a:xfrm>
          <a:prstGeom prst="round1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276447" y="202667"/>
            <a:ext cx="400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FFFFFF">
                    <a:lumMod val="50000"/>
                  </a:srgbClr>
                </a:solidFill>
                <a:latin typeface="Calibri Light"/>
                <a:cs typeface="Calibri Light"/>
              </a:rPr>
              <a:t>ANDINA </a:t>
            </a:r>
            <a:r>
              <a:rPr lang="es-ES" sz="1400" b="1" dirty="0">
                <a:solidFill>
                  <a:srgbClr val="FFFFFF">
                    <a:lumMod val="50000"/>
                  </a:srgbClr>
                </a:solidFill>
                <a:latin typeface="Calibri Light"/>
                <a:cs typeface="Calibri Light"/>
              </a:rPr>
              <a:t>AVANZA</a:t>
            </a:r>
            <a:r>
              <a:rPr lang="es-ES" sz="1400" dirty="0">
                <a:solidFill>
                  <a:srgbClr val="FFFFFF">
                    <a:lumMod val="50000"/>
                  </a:srgbClr>
                </a:solidFill>
                <a:latin typeface="Calibri Light"/>
                <a:cs typeface="Calibri Light"/>
              </a:rPr>
              <a:t> PARA DETENER EL…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668669" y="310076"/>
            <a:ext cx="439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 smtClean="0">
                <a:solidFill>
                  <a:srgbClr val="FFFFFF"/>
                </a:solidFill>
                <a:cs typeface="Calibri"/>
              </a:rPr>
              <a:t>TÓMATE LA TEMPERATURA, UNA OBLIGACIÓN CONTIGO Y CON TODO/AS</a:t>
            </a:r>
            <a:endParaRPr lang="es-ES" sz="2000" b="1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F7F40AC0-32C9-4F23-8EEB-BF7CF05871DB}"/>
              </a:ext>
            </a:extLst>
          </p:cNvPr>
          <p:cNvSpPr txBox="1"/>
          <p:nvPr/>
        </p:nvSpPr>
        <p:spPr bwMode="gray">
          <a:xfrm>
            <a:off x="221799" y="1234140"/>
            <a:ext cx="8747161" cy="6882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defTabSz="914400">
              <a:defRPr/>
            </a:pPr>
            <a:r>
              <a:rPr lang="es-CL" sz="2000" b="1" kern="0" dirty="0" smtClean="0">
                <a:solidFill>
                  <a:srgbClr val="36424A">
                    <a:lumMod val="50000"/>
                  </a:srgbClr>
                </a:solidFill>
                <a:cs typeface="Calibri"/>
              </a:rPr>
              <a:t>Detectar los síntomas del Covid-19 es tarea de todo/as. Por ello los controles de temperatura son una </a:t>
            </a:r>
            <a:r>
              <a:rPr lang="es-CL" sz="2000" b="1" u="sng" kern="0" dirty="0" smtClean="0">
                <a:solidFill>
                  <a:srgbClr val="36424A">
                    <a:lumMod val="50000"/>
                  </a:srgbClr>
                </a:solidFill>
                <a:cs typeface="Calibri"/>
              </a:rPr>
              <a:t>OBLIGACIÓN</a:t>
            </a:r>
            <a:r>
              <a:rPr lang="es-CL" sz="2000" b="1" kern="0" dirty="0" smtClean="0">
                <a:solidFill>
                  <a:srgbClr val="36424A">
                    <a:lumMod val="50000"/>
                  </a:srgbClr>
                </a:solidFill>
                <a:cs typeface="Calibri"/>
              </a:rPr>
              <a:t> para cuidarnos y cuidar a los demás.</a:t>
            </a:r>
            <a:endParaRPr lang="es-CL" sz="2000" b="1" kern="0" dirty="0" smtClean="0">
              <a:solidFill>
                <a:srgbClr val="E6500F"/>
              </a:solidFill>
              <a:cs typeface="Calibri"/>
            </a:endParaRPr>
          </a:p>
        </p:txBody>
      </p:sp>
      <p:sp>
        <p:nvSpPr>
          <p:cNvPr id="59" name="Rectángulo 58"/>
          <p:cNvSpPr/>
          <p:nvPr/>
        </p:nvSpPr>
        <p:spPr>
          <a:xfrm>
            <a:off x="453153" y="4835977"/>
            <a:ext cx="2807150" cy="2382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s-CL" sz="1100" b="1" dirty="0">
                <a:solidFill>
                  <a:srgbClr val="FFFFFF">
                    <a:lumMod val="50000"/>
                  </a:srgbClr>
                </a:solidFill>
              </a:rPr>
              <a:t>DIRECCIÓN DE COMUNICACIONES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888883" y="4071437"/>
            <a:ext cx="2661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FFFFFF"/>
                </a:solidFill>
              </a:rPr>
              <a:t>EN BUSES O ACCESOS </a:t>
            </a:r>
          </a:p>
          <a:p>
            <a:pPr algn="ctr"/>
            <a:r>
              <a:rPr lang="es-ES" sz="1600" b="1" dirty="0" smtClean="0">
                <a:solidFill>
                  <a:srgbClr val="FFFFFF"/>
                </a:solidFill>
              </a:rPr>
              <a:t>A ANDINA</a:t>
            </a:r>
            <a:endParaRPr lang="es-ES" sz="1600" b="1" dirty="0">
              <a:solidFill>
                <a:srgbClr val="FFFFFF"/>
              </a:solidFill>
            </a:endParaRPr>
          </a:p>
        </p:txBody>
      </p:sp>
      <p:pic>
        <p:nvPicPr>
          <p:cNvPr id="9" name="Imagen 8" descr="IMG-20200329-WA000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3" t="13437" r="11185"/>
          <a:stretch/>
        </p:blipFill>
        <p:spPr>
          <a:xfrm rot="16200000">
            <a:off x="1244457" y="2328650"/>
            <a:ext cx="1478642" cy="2247203"/>
          </a:xfrm>
          <a:prstGeom prst="roundRect">
            <a:avLst>
              <a:gd name="adj" fmla="val 16667"/>
            </a:avLst>
          </a:prstGeom>
          <a:ln w="28575" cmpd="sng">
            <a:solidFill>
              <a:srgbClr val="FFFF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ángulo 10"/>
          <p:cNvSpPr/>
          <p:nvPr/>
        </p:nvSpPr>
        <p:spPr>
          <a:xfrm>
            <a:off x="829734" y="4210267"/>
            <a:ext cx="23103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rgbClr val="FFFFFF"/>
                </a:solidFill>
              </a:rPr>
              <a:t>EN FAENA Y EN LA </a:t>
            </a:r>
            <a:r>
              <a:rPr lang="es-ES" sz="1600" b="1" dirty="0" smtClean="0">
                <a:solidFill>
                  <a:srgbClr val="FFFFFF"/>
                </a:solidFill>
              </a:rPr>
              <a:t>CASA</a:t>
            </a:r>
            <a:endParaRPr lang="es-ES" sz="1600" b="1" dirty="0">
              <a:solidFill>
                <a:srgbClr val="FFFFFF"/>
              </a:solidFill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182961" y="2088773"/>
            <a:ext cx="339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b="1" u="sng" dirty="0" smtClean="0">
                <a:solidFill>
                  <a:srgbClr val="FFFFFF"/>
                </a:solidFill>
              </a:rPr>
              <a:t>ANTES DE COMENZAR EL DIA</a:t>
            </a:r>
          </a:p>
          <a:p>
            <a:pPr algn="r" defTabSz="914400">
              <a:defRPr/>
            </a:pPr>
            <a:r>
              <a:rPr lang="es-CL" sz="1600" b="1" kern="0" dirty="0">
                <a:solidFill>
                  <a:srgbClr val="FFFFFF"/>
                </a:solidFill>
                <a:cs typeface="Calibri Light"/>
              </a:rPr>
              <a:t>CON TU </a:t>
            </a:r>
            <a:r>
              <a:rPr lang="es-CL" sz="1600" b="1" kern="0" dirty="0" smtClean="0">
                <a:solidFill>
                  <a:srgbClr val="FFFFFF"/>
                </a:solidFill>
                <a:cs typeface="Calibri Light"/>
              </a:rPr>
              <a:t>TERMOMETRO</a:t>
            </a:r>
            <a:endParaRPr lang="es-CL" sz="1600" b="1" kern="0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xmlns="" id="{F7F40AC0-32C9-4F23-8EEB-BF7CF05871DB}"/>
              </a:ext>
            </a:extLst>
          </p:cNvPr>
          <p:cNvSpPr txBox="1"/>
          <p:nvPr/>
        </p:nvSpPr>
        <p:spPr bwMode="gray">
          <a:xfrm>
            <a:off x="6520330" y="2021943"/>
            <a:ext cx="1443278" cy="145769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defTabSz="914400">
              <a:defRPr/>
            </a:pPr>
            <a:r>
              <a:rPr lang="es-CL" b="1" kern="0" dirty="0" smtClean="0">
                <a:solidFill>
                  <a:srgbClr val="000000"/>
                </a:solidFill>
                <a:cs typeface="Calibri Light"/>
              </a:rPr>
              <a:t>RECUERDA:</a:t>
            </a:r>
          </a:p>
          <a:p>
            <a:pPr defTabSz="914400">
              <a:defRPr/>
            </a:pPr>
            <a:r>
              <a:rPr lang="es-CL" kern="0" dirty="0" smtClean="0">
                <a:solidFill>
                  <a:srgbClr val="000000"/>
                </a:solidFill>
                <a:cs typeface="Calibri Light"/>
              </a:rPr>
              <a:t>Si tienes sobre 37,5, tos </a:t>
            </a:r>
          </a:p>
          <a:p>
            <a:pPr defTabSz="914400">
              <a:defRPr/>
            </a:pPr>
            <a:r>
              <a:rPr lang="es-CL" kern="0" dirty="0" smtClean="0">
                <a:solidFill>
                  <a:srgbClr val="000000"/>
                </a:solidFill>
                <a:cs typeface="Calibri Light"/>
              </a:rPr>
              <a:t>o dificultad para respirar</a:t>
            </a:r>
          </a:p>
        </p:txBody>
      </p:sp>
      <p:sp>
        <p:nvSpPr>
          <p:cNvPr id="53" name="Elipse 52"/>
          <p:cNvSpPr/>
          <p:nvPr/>
        </p:nvSpPr>
        <p:spPr>
          <a:xfrm>
            <a:off x="7937769" y="2173160"/>
            <a:ext cx="1136110" cy="1136110"/>
          </a:xfrm>
          <a:prstGeom prst="ellipse">
            <a:avLst/>
          </a:prstGeom>
          <a:solidFill>
            <a:schemeClr val="bg1"/>
          </a:solidFill>
          <a:ln w="28575" cmpd="sng">
            <a:solidFill>
              <a:srgbClr val="E650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pic>
        <p:nvPicPr>
          <p:cNvPr id="54" name="Imagen 53" descr="Captura de pantalla 2020-03-13 a la(s) 18.47.10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21" t="8675" r="4474" b="6752"/>
          <a:stretch/>
        </p:blipFill>
        <p:spPr>
          <a:xfrm>
            <a:off x="8188189" y="2303650"/>
            <a:ext cx="661109" cy="841742"/>
          </a:xfrm>
          <a:prstGeom prst="rect">
            <a:avLst/>
          </a:prstGeom>
        </p:spPr>
      </p:pic>
      <p:sp>
        <p:nvSpPr>
          <p:cNvPr id="56" name="CuadroTexto 55">
            <a:extLst>
              <a:ext uri="{FF2B5EF4-FFF2-40B4-BE49-F238E27FC236}">
                <a16:creationId xmlns:a16="http://schemas.microsoft.com/office/drawing/2014/main" xmlns="" id="{F7F40AC0-32C9-4F23-8EEB-BF7CF05871DB}"/>
              </a:ext>
            </a:extLst>
          </p:cNvPr>
          <p:cNvSpPr txBox="1"/>
          <p:nvPr/>
        </p:nvSpPr>
        <p:spPr bwMode="gray">
          <a:xfrm>
            <a:off x="6545639" y="3616221"/>
            <a:ext cx="2423321" cy="31892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defTabSz="914400">
              <a:defRPr/>
            </a:pPr>
            <a:r>
              <a:rPr lang="es-CL" sz="1600" b="1" kern="0" dirty="0" smtClean="0">
                <a:solidFill>
                  <a:srgbClr val="000000"/>
                </a:solidFill>
                <a:cs typeface="Calibri Light"/>
              </a:rPr>
              <a:t>1.- NO SUBAS A TRABAJAR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xmlns="" id="{F7F40AC0-32C9-4F23-8EEB-BF7CF05871DB}"/>
              </a:ext>
            </a:extLst>
          </p:cNvPr>
          <p:cNvSpPr txBox="1"/>
          <p:nvPr/>
        </p:nvSpPr>
        <p:spPr bwMode="gray">
          <a:xfrm>
            <a:off x="6550258" y="3909000"/>
            <a:ext cx="2423321" cy="56514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defTabSz="914400">
              <a:defRPr/>
            </a:pPr>
            <a:r>
              <a:rPr lang="es-CL" sz="1600" b="1" kern="0" dirty="0" smtClean="0">
                <a:solidFill>
                  <a:srgbClr val="000000"/>
                </a:solidFill>
                <a:cs typeface="Calibri Light"/>
              </a:rPr>
              <a:t>2.- AVISA DE INMEDIATO A TU JEFATURA.</a:t>
            </a:r>
          </a:p>
        </p:txBody>
      </p:sp>
      <p:pic>
        <p:nvPicPr>
          <p:cNvPr id="28" name="Imagen 27" descr="Captura de pantalla 2020-03-18 a la(s) 20.23.30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351" y="500770"/>
            <a:ext cx="4285512" cy="65356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355" b="9983"/>
          <a:stretch/>
        </p:blipFill>
        <p:spPr>
          <a:xfrm>
            <a:off x="4381591" y="2506860"/>
            <a:ext cx="1592991" cy="1564577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1" name="CuadroTexto 30"/>
          <p:cNvSpPr txBox="1"/>
          <p:nvPr/>
        </p:nvSpPr>
        <p:spPr>
          <a:xfrm>
            <a:off x="4076593" y="2094264"/>
            <a:ext cx="2461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u="sng" dirty="0" smtClean="0">
                <a:solidFill>
                  <a:srgbClr val="FFFFFF"/>
                </a:solidFill>
              </a:rPr>
              <a:t>ANTES DE CADA SUBIDA</a:t>
            </a:r>
            <a:endParaRPr lang="es-ES" sz="1600" b="1" u="sng" dirty="0">
              <a:solidFill>
                <a:srgbClr val="FFFFFF"/>
              </a:solidFill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121205" y="2043527"/>
            <a:ext cx="578737" cy="604658"/>
          </a:xfrm>
          <a:prstGeom prst="ellipse">
            <a:avLst/>
          </a:prstGeom>
          <a:solidFill>
            <a:srgbClr val="FFFFFF"/>
          </a:solidFill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>
              <a:solidFill>
                <a:srgbClr val="FFFFFF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24360" y="2029520"/>
            <a:ext cx="56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98AA"/>
                </a:solidFill>
              </a:rPr>
              <a:t>A</a:t>
            </a:r>
            <a:endParaRPr lang="es-ES" sz="3200" b="1" dirty="0">
              <a:solidFill>
                <a:srgbClr val="0098AA"/>
              </a:solidFill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3654970" y="2066937"/>
            <a:ext cx="578737" cy="604658"/>
          </a:xfrm>
          <a:prstGeom prst="ellipse">
            <a:avLst/>
          </a:prstGeom>
          <a:solidFill>
            <a:srgbClr val="FFFFFF"/>
          </a:solidFill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>
              <a:solidFill>
                <a:srgbClr val="FFFFFF"/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3658125" y="2052930"/>
            <a:ext cx="56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98AA"/>
                </a:solidFill>
              </a:rPr>
              <a:t>B</a:t>
            </a:r>
            <a:endParaRPr lang="es-ES" sz="3200" b="1" dirty="0">
              <a:solidFill>
                <a:srgbClr val="0098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05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732007" y="1306431"/>
            <a:ext cx="6415556" cy="3462498"/>
          </a:xfrm>
          <a:prstGeom prst="rect">
            <a:avLst/>
          </a:prstGeom>
          <a:solidFill>
            <a:srgbClr val="CA36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dondear rectángulo de esquina sencilla 6"/>
          <p:cNvSpPr/>
          <p:nvPr/>
        </p:nvSpPr>
        <p:spPr>
          <a:xfrm rot="10800000">
            <a:off x="170391" y="1306430"/>
            <a:ext cx="2741676" cy="3462498"/>
          </a:xfrm>
          <a:prstGeom prst="round1Rect">
            <a:avLst/>
          </a:prstGeom>
          <a:solidFill>
            <a:srgbClr val="CA36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56" name="Rectángulo 55"/>
          <p:cNvSpPr/>
          <p:nvPr/>
        </p:nvSpPr>
        <p:spPr>
          <a:xfrm>
            <a:off x="453153" y="4835977"/>
            <a:ext cx="2807150" cy="2382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s-CL" sz="1100" b="1" dirty="0">
                <a:solidFill>
                  <a:srgbClr val="FFFFFF">
                    <a:lumMod val="50000"/>
                  </a:srgbClr>
                </a:solidFill>
              </a:rPr>
              <a:t>DIRECCIÓN DE COMUNICACIONES</a:t>
            </a:r>
          </a:p>
        </p:txBody>
      </p:sp>
      <p:sp>
        <p:nvSpPr>
          <p:cNvPr id="35" name="Redondear rectángulo de esquina sencilla 34"/>
          <p:cNvSpPr/>
          <p:nvPr/>
        </p:nvSpPr>
        <p:spPr>
          <a:xfrm rot="10800000">
            <a:off x="4587053" y="176453"/>
            <a:ext cx="4563712" cy="1009472"/>
          </a:xfrm>
          <a:prstGeom prst="round1Rect">
            <a:avLst/>
          </a:prstGeom>
          <a:solidFill>
            <a:srgbClr val="CA36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170391" y="189840"/>
            <a:ext cx="400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  <a:latin typeface="Calibri Light"/>
                <a:cs typeface="Calibri Light"/>
              </a:rPr>
              <a:t>ANDINA AVANZA PARA DETENER EL</a:t>
            </a:r>
            <a:endParaRPr lang="es-ES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4610786" y="251913"/>
            <a:ext cx="4544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smtClean="0">
                <a:solidFill>
                  <a:srgbClr val="FFFFFF"/>
                </a:solidFill>
                <a:cs typeface="Calibri"/>
              </a:rPr>
              <a:t>¿CÓMO NOS CUIDAMOS </a:t>
            </a:r>
          </a:p>
          <a:p>
            <a:pPr algn="r"/>
            <a:r>
              <a:rPr lang="es-ES" sz="2800" b="1" dirty="0" smtClean="0">
                <a:solidFill>
                  <a:srgbClr val="FFFFFF"/>
                </a:solidFill>
                <a:cs typeface="Calibri"/>
              </a:rPr>
              <a:t>EN CAMPAMENTOS?</a:t>
            </a:r>
            <a:endParaRPr lang="es-ES" sz="2800" b="1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29" name="Imagen 28" descr="3_gráfica_coronaviru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4" y="601513"/>
            <a:ext cx="4237164" cy="457316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322551" y="1439825"/>
            <a:ext cx="21385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srgbClr val="FFFFFF"/>
                </a:solidFill>
                <a:cs typeface="Calibri"/>
              </a:rPr>
              <a:t>EN CAMPAMENTOS, SIGUE SIEMPRE ESTAS MEDIDAS.</a:t>
            </a:r>
            <a:endParaRPr lang="es-ES" sz="2200" b="1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2516760" y="2476255"/>
            <a:ext cx="2094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FFFFFF"/>
                </a:solidFill>
              </a:rPr>
              <a:t>Lava tus manos con jabón constantemente</a:t>
            </a:r>
            <a:endParaRPr lang="es-ES" sz="1600" b="1" dirty="0">
              <a:solidFill>
                <a:srgbClr val="FFFFFF"/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4848854" y="2568189"/>
            <a:ext cx="2077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FFFFFF"/>
                </a:solidFill>
              </a:rPr>
              <a:t>Evita aglomeraciones</a:t>
            </a:r>
            <a:endParaRPr lang="es-ES" sz="1600" b="1" dirty="0">
              <a:solidFill>
                <a:srgbClr val="FFFFFF"/>
              </a:solidFill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2373443" y="4100757"/>
            <a:ext cx="24774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FFFFFF"/>
                </a:solidFill>
              </a:rPr>
              <a:t>Si compartes habitación, </a:t>
            </a:r>
            <a:r>
              <a:rPr lang="es-ES" sz="1400" b="1" dirty="0">
                <a:solidFill>
                  <a:srgbClr val="FFFFFF"/>
                </a:solidFill>
              </a:rPr>
              <a:t>u</a:t>
            </a:r>
            <a:r>
              <a:rPr lang="es-ES" sz="1400" b="1" dirty="0" smtClean="0">
                <a:solidFill>
                  <a:srgbClr val="FFFFFF"/>
                </a:solidFill>
              </a:rPr>
              <a:t>sa solo la almohada y cama que se te ha asignado</a:t>
            </a:r>
            <a:endParaRPr lang="es-ES" sz="1400" b="1" dirty="0">
              <a:solidFill>
                <a:srgbClr val="FFFFFF"/>
              </a:solidFill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4737197" y="4121510"/>
            <a:ext cx="2367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FFFFFF"/>
                </a:solidFill>
              </a:rPr>
              <a:t>Deja tu ropa sucia en la bolsa que se te entrega</a:t>
            </a:r>
            <a:endParaRPr lang="es-ES" sz="1400" b="1" dirty="0">
              <a:solidFill>
                <a:srgbClr val="FFFFFF"/>
              </a:solidFill>
            </a:endParaRPr>
          </a:p>
        </p:txBody>
      </p:sp>
      <p:grpSp>
        <p:nvGrpSpPr>
          <p:cNvPr id="58" name="Agrupar 57"/>
          <p:cNvGrpSpPr/>
          <p:nvPr/>
        </p:nvGrpSpPr>
        <p:grpSpPr>
          <a:xfrm>
            <a:off x="2796291" y="1397090"/>
            <a:ext cx="1603082" cy="1107997"/>
            <a:chOff x="3264418" y="1387142"/>
            <a:chExt cx="1603082" cy="1107997"/>
          </a:xfrm>
        </p:grpSpPr>
        <p:pic>
          <p:nvPicPr>
            <p:cNvPr id="59" name="Imagen 58" descr="Captura de pantalla 2020-04-13 a la(s) 14.14.4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5112" y="1387142"/>
              <a:ext cx="1602388" cy="1107997"/>
            </a:xfrm>
            <a:prstGeom prst="rect">
              <a:avLst/>
            </a:prstGeom>
          </p:spPr>
        </p:pic>
        <p:sp>
          <p:nvSpPr>
            <p:cNvPr id="60" name="Elipse 59"/>
            <p:cNvSpPr/>
            <p:nvPr/>
          </p:nvSpPr>
          <p:spPr>
            <a:xfrm>
              <a:off x="3264418" y="1409924"/>
              <a:ext cx="1603081" cy="1082619"/>
            </a:xfrm>
            <a:prstGeom prst="ellipse">
              <a:avLst/>
            </a:prstGeom>
            <a:noFill/>
            <a:ln w="38100" cmpd="sng">
              <a:solidFill>
                <a:srgbClr val="FFDBC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</p:grpSp>
      <p:grpSp>
        <p:nvGrpSpPr>
          <p:cNvPr id="61" name="Agrupar 60"/>
          <p:cNvGrpSpPr/>
          <p:nvPr/>
        </p:nvGrpSpPr>
        <p:grpSpPr>
          <a:xfrm>
            <a:off x="4980859" y="1407244"/>
            <a:ext cx="1836022" cy="1107995"/>
            <a:chOff x="5039345" y="1387144"/>
            <a:chExt cx="1836022" cy="1107995"/>
          </a:xfrm>
        </p:grpSpPr>
        <p:pic>
          <p:nvPicPr>
            <p:cNvPr id="62" name="Imagen 61" descr="Captura de pantalla 2020-04-13 a la(s) 14.14.5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9345" y="1387144"/>
              <a:ext cx="1836022" cy="1082620"/>
            </a:xfrm>
            <a:prstGeom prst="rect">
              <a:avLst/>
            </a:prstGeom>
          </p:spPr>
        </p:pic>
        <p:sp>
          <p:nvSpPr>
            <p:cNvPr id="63" name="Elipse 62"/>
            <p:cNvSpPr/>
            <p:nvPr/>
          </p:nvSpPr>
          <p:spPr>
            <a:xfrm>
              <a:off x="5063356" y="1409924"/>
              <a:ext cx="1812011" cy="1085215"/>
            </a:xfrm>
            <a:prstGeom prst="ellipse">
              <a:avLst/>
            </a:prstGeom>
            <a:noFill/>
            <a:ln w="38100" cmpd="sng">
              <a:solidFill>
                <a:srgbClr val="FFDBC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</p:grpSp>
      <p:sp>
        <p:nvSpPr>
          <p:cNvPr id="64" name="CuadroTexto 63"/>
          <p:cNvSpPr txBox="1"/>
          <p:nvPr/>
        </p:nvSpPr>
        <p:spPr>
          <a:xfrm>
            <a:off x="6926285" y="2505087"/>
            <a:ext cx="220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FFFFFF"/>
                </a:solidFill>
              </a:rPr>
              <a:t>Mantén distancia de </a:t>
            </a:r>
          </a:p>
          <a:p>
            <a:pPr algn="ctr"/>
            <a:r>
              <a:rPr lang="es-ES" sz="1600" b="1" dirty="0" smtClean="0">
                <a:solidFill>
                  <a:srgbClr val="FFFFFF"/>
                </a:solidFill>
              </a:rPr>
              <a:t>1 m de las personas</a:t>
            </a:r>
            <a:endParaRPr lang="es-ES" sz="1600" b="1" dirty="0">
              <a:solidFill>
                <a:srgbClr val="FFFFFF"/>
              </a:solidFill>
            </a:endParaRPr>
          </a:p>
        </p:txBody>
      </p:sp>
      <p:grpSp>
        <p:nvGrpSpPr>
          <p:cNvPr id="65" name="Agrupar 64"/>
          <p:cNvGrpSpPr/>
          <p:nvPr/>
        </p:nvGrpSpPr>
        <p:grpSpPr>
          <a:xfrm>
            <a:off x="7032949" y="1407242"/>
            <a:ext cx="1923587" cy="1105401"/>
            <a:chOff x="7032949" y="1387142"/>
            <a:chExt cx="1923587" cy="1105401"/>
          </a:xfrm>
        </p:grpSpPr>
        <p:pic>
          <p:nvPicPr>
            <p:cNvPr id="66" name="Imagen 65" descr="Captura de pantalla 2020-04-13 a la(s) 14.15.06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949" y="1387142"/>
              <a:ext cx="1923587" cy="1082622"/>
            </a:xfrm>
            <a:prstGeom prst="rect">
              <a:avLst/>
            </a:prstGeom>
          </p:spPr>
        </p:pic>
        <p:sp>
          <p:nvSpPr>
            <p:cNvPr id="67" name="Elipse 66"/>
            <p:cNvSpPr/>
            <p:nvPr/>
          </p:nvSpPr>
          <p:spPr>
            <a:xfrm>
              <a:off x="7032949" y="1409924"/>
              <a:ext cx="1923587" cy="1082619"/>
            </a:xfrm>
            <a:prstGeom prst="ellipse">
              <a:avLst/>
            </a:prstGeom>
            <a:noFill/>
            <a:ln w="38100" cmpd="sng">
              <a:solidFill>
                <a:srgbClr val="FFDBC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</p:grpSp>
      <p:grpSp>
        <p:nvGrpSpPr>
          <p:cNvPr id="68" name="Agrupar 67"/>
          <p:cNvGrpSpPr/>
          <p:nvPr/>
        </p:nvGrpSpPr>
        <p:grpSpPr>
          <a:xfrm>
            <a:off x="2762345" y="3166860"/>
            <a:ext cx="1614341" cy="936227"/>
            <a:chOff x="3265112" y="3107882"/>
            <a:chExt cx="1614341" cy="936227"/>
          </a:xfrm>
        </p:grpSpPr>
        <p:pic>
          <p:nvPicPr>
            <p:cNvPr id="69" name="Imagen 68" descr="Captura de pantalla 2020-04-13 a la(s) 14.15.51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7065" y="3107882"/>
              <a:ext cx="1602388" cy="936227"/>
            </a:xfrm>
            <a:prstGeom prst="rect">
              <a:avLst/>
            </a:prstGeom>
          </p:spPr>
        </p:pic>
        <p:sp>
          <p:nvSpPr>
            <p:cNvPr id="70" name="Elipse 69"/>
            <p:cNvSpPr/>
            <p:nvPr/>
          </p:nvSpPr>
          <p:spPr>
            <a:xfrm>
              <a:off x="3265112" y="3107882"/>
              <a:ext cx="1603081" cy="936227"/>
            </a:xfrm>
            <a:prstGeom prst="ellipse">
              <a:avLst/>
            </a:prstGeom>
            <a:noFill/>
            <a:ln w="38100" cmpd="sng">
              <a:solidFill>
                <a:srgbClr val="FFDBC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</p:grpSp>
      <p:grpSp>
        <p:nvGrpSpPr>
          <p:cNvPr id="74" name="Agrupar 73"/>
          <p:cNvGrpSpPr/>
          <p:nvPr/>
        </p:nvGrpSpPr>
        <p:grpSpPr>
          <a:xfrm>
            <a:off x="5173502" y="3167045"/>
            <a:ext cx="1506475" cy="936227"/>
            <a:chOff x="7405271" y="3107882"/>
            <a:chExt cx="1506475" cy="936227"/>
          </a:xfrm>
        </p:grpSpPr>
        <p:pic>
          <p:nvPicPr>
            <p:cNvPr id="75" name="Imagen 74" descr="Captura de pantalla 2020-04-13 a la(s) 14.15.21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5271" y="3107882"/>
              <a:ext cx="1494620" cy="936227"/>
            </a:xfrm>
            <a:prstGeom prst="rect">
              <a:avLst/>
            </a:prstGeom>
          </p:spPr>
        </p:pic>
        <p:sp>
          <p:nvSpPr>
            <p:cNvPr id="76" name="Elipse 75"/>
            <p:cNvSpPr/>
            <p:nvPr/>
          </p:nvSpPr>
          <p:spPr>
            <a:xfrm>
              <a:off x="7405271" y="3107882"/>
              <a:ext cx="1506475" cy="936227"/>
            </a:xfrm>
            <a:prstGeom prst="ellipse">
              <a:avLst/>
            </a:prstGeom>
            <a:noFill/>
            <a:ln w="38100" cmpd="sng">
              <a:solidFill>
                <a:srgbClr val="FFDBC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Agrupar 10"/>
          <p:cNvGrpSpPr/>
          <p:nvPr/>
        </p:nvGrpSpPr>
        <p:grpSpPr>
          <a:xfrm>
            <a:off x="7506768" y="3123495"/>
            <a:ext cx="985767" cy="821247"/>
            <a:chOff x="7506768" y="3123495"/>
            <a:chExt cx="985767" cy="821247"/>
          </a:xfrm>
        </p:grpSpPr>
        <p:grpSp>
          <p:nvGrpSpPr>
            <p:cNvPr id="10" name="Agrupar 9"/>
            <p:cNvGrpSpPr/>
            <p:nvPr/>
          </p:nvGrpSpPr>
          <p:grpSpPr>
            <a:xfrm>
              <a:off x="7506768" y="3384141"/>
              <a:ext cx="985767" cy="560601"/>
              <a:chOff x="7578987" y="3468054"/>
              <a:chExt cx="838214" cy="476688"/>
            </a:xfrm>
          </p:grpSpPr>
          <p:sp>
            <p:nvSpPr>
              <p:cNvPr id="3" name="Rectángulo 2"/>
              <p:cNvSpPr/>
              <p:nvPr/>
            </p:nvSpPr>
            <p:spPr>
              <a:xfrm>
                <a:off x="7619939" y="3743871"/>
                <a:ext cx="774653" cy="11247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4" name="Redondear rectángulo de esquina del mismo lado 3"/>
              <p:cNvSpPr/>
              <p:nvPr/>
            </p:nvSpPr>
            <p:spPr>
              <a:xfrm>
                <a:off x="7578987" y="3468054"/>
                <a:ext cx="63561" cy="476688"/>
              </a:xfrm>
              <a:prstGeom prst="round2SameRect">
                <a:avLst/>
              </a:prstGeom>
              <a:solidFill>
                <a:srgbClr val="FFDB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Redondear rectángulo de esquina del mismo lado 39"/>
              <p:cNvSpPr/>
              <p:nvPr/>
            </p:nvSpPr>
            <p:spPr>
              <a:xfrm>
                <a:off x="8353640" y="3558486"/>
                <a:ext cx="63561" cy="386255"/>
              </a:xfrm>
              <a:prstGeom prst="round2SameRect">
                <a:avLst/>
              </a:prstGeom>
              <a:solidFill>
                <a:srgbClr val="FFDB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5" name="Trapecio 4"/>
              <p:cNvSpPr/>
              <p:nvPr/>
            </p:nvSpPr>
            <p:spPr>
              <a:xfrm rot="5400000">
                <a:off x="7592517" y="3648879"/>
                <a:ext cx="226162" cy="198956"/>
              </a:xfrm>
              <a:prstGeom prst="trapezoid">
                <a:avLst/>
              </a:prstGeom>
              <a:solidFill>
                <a:srgbClr val="FFDB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6" name="Trapecio 5"/>
              <p:cNvSpPr/>
              <p:nvPr/>
            </p:nvSpPr>
            <p:spPr>
              <a:xfrm rot="5565387">
                <a:off x="7993146" y="3431905"/>
                <a:ext cx="220876" cy="524044"/>
              </a:xfrm>
              <a:prstGeom prst="trapezoid">
                <a:avLst/>
              </a:prstGeom>
              <a:solidFill>
                <a:srgbClr val="FFDB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Elipse 7"/>
              <p:cNvSpPr/>
              <p:nvPr/>
            </p:nvSpPr>
            <p:spPr>
              <a:xfrm>
                <a:off x="7682944" y="3525932"/>
                <a:ext cx="122133" cy="121476"/>
              </a:xfrm>
              <a:prstGeom prst="ellipse">
                <a:avLst/>
              </a:prstGeom>
              <a:solidFill>
                <a:srgbClr val="FFDB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4" name="CuadroTexto 43"/>
            <p:cNvSpPr txBox="1"/>
            <p:nvPr/>
          </p:nvSpPr>
          <p:spPr>
            <a:xfrm>
              <a:off x="7666692" y="3201422"/>
              <a:ext cx="218473" cy="223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rgbClr val="E55302">
                      <a:lumMod val="20000"/>
                      <a:lumOff val="80000"/>
                    </a:srgbClr>
                  </a:solidFill>
                </a:rPr>
                <a:t>Z</a:t>
              </a:r>
              <a:endParaRPr lang="es-ES" sz="1200" b="1" dirty="0">
                <a:solidFill>
                  <a:srgbClr val="E55302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45" name="CuadroTexto 44"/>
            <p:cNvSpPr txBox="1"/>
            <p:nvPr/>
          </p:nvSpPr>
          <p:spPr>
            <a:xfrm>
              <a:off x="7804051" y="3186697"/>
              <a:ext cx="21847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b="1" dirty="0" smtClean="0">
                  <a:solidFill>
                    <a:srgbClr val="E55302">
                      <a:lumMod val="20000"/>
                      <a:lumOff val="80000"/>
                    </a:srgbClr>
                  </a:solidFill>
                </a:rPr>
                <a:t>Z</a:t>
              </a:r>
              <a:endParaRPr lang="es-ES" sz="900" b="1" dirty="0">
                <a:solidFill>
                  <a:srgbClr val="E55302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46" name="CuadroTexto 45"/>
            <p:cNvSpPr txBox="1"/>
            <p:nvPr/>
          </p:nvSpPr>
          <p:spPr>
            <a:xfrm>
              <a:off x="7902101" y="3123495"/>
              <a:ext cx="21847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00" b="1" dirty="0" smtClean="0">
                  <a:solidFill>
                    <a:srgbClr val="E55302">
                      <a:lumMod val="20000"/>
                      <a:lumOff val="80000"/>
                    </a:srgbClr>
                  </a:solidFill>
                </a:rPr>
                <a:t>Z</a:t>
              </a:r>
              <a:endParaRPr lang="es-ES" sz="800" b="1" dirty="0">
                <a:solidFill>
                  <a:srgbClr val="E55302">
                    <a:lumMod val="20000"/>
                    <a:lumOff val="80000"/>
                  </a:srgbClr>
                </a:solidFill>
              </a:endParaRPr>
            </a:p>
          </p:txBody>
        </p:sp>
      </p:grpSp>
      <p:sp>
        <p:nvSpPr>
          <p:cNvPr id="52" name="Elipse 51"/>
          <p:cNvSpPr/>
          <p:nvPr/>
        </p:nvSpPr>
        <p:spPr>
          <a:xfrm>
            <a:off x="7032949" y="3157559"/>
            <a:ext cx="1923587" cy="936227"/>
          </a:xfrm>
          <a:prstGeom prst="ellipse">
            <a:avLst/>
          </a:prstGeom>
          <a:noFill/>
          <a:ln w="38100" cmpd="sng">
            <a:solidFill>
              <a:srgbClr val="FFDBC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7041569" y="4121510"/>
            <a:ext cx="2201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FFFFFF"/>
                </a:solidFill>
              </a:rPr>
              <a:t>Respeta el descanso de tus compañero(a)s</a:t>
            </a:r>
            <a:endParaRPr lang="es-E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40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dondear rectángulo de esquina sencilla 38"/>
          <p:cNvSpPr/>
          <p:nvPr/>
        </p:nvSpPr>
        <p:spPr>
          <a:xfrm rot="10800000">
            <a:off x="133936" y="1505585"/>
            <a:ext cx="1490681" cy="3224769"/>
          </a:xfrm>
          <a:prstGeom prst="round1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s-ES">
              <a:solidFill>
                <a:srgbClr val="FFFFFF"/>
              </a:solidFill>
            </a:endParaRPr>
          </a:p>
        </p:txBody>
      </p:sp>
      <p:pic>
        <p:nvPicPr>
          <p:cNvPr id="23" name="Imagen 22" descr="IMG-20200329-WA000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05" y="1590284"/>
            <a:ext cx="853049" cy="876768"/>
          </a:xfrm>
          <a:prstGeom prst="rect">
            <a:avLst/>
          </a:prstGeom>
          <a:ln>
            <a:noFill/>
          </a:ln>
        </p:spPr>
      </p:pic>
      <p:sp>
        <p:nvSpPr>
          <p:cNvPr id="47" name="Redondear rectángulo de esquina sencilla 46"/>
          <p:cNvSpPr/>
          <p:nvPr/>
        </p:nvSpPr>
        <p:spPr>
          <a:xfrm rot="10800000">
            <a:off x="1744087" y="1505586"/>
            <a:ext cx="7399910" cy="3224769"/>
          </a:xfrm>
          <a:prstGeom prst="round1Rect">
            <a:avLst>
              <a:gd name="adj" fmla="val 0"/>
            </a:avLst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s-ES">
              <a:solidFill>
                <a:srgbClr val="FFFFFF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F7F40AC0-32C9-4F23-8EEB-BF7CF05871DB}"/>
              </a:ext>
            </a:extLst>
          </p:cNvPr>
          <p:cNvSpPr txBox="1"/>
          <p:nvPr/>
        </p:nvSpPr>
        <p:spPr bwMode="gray">
          <a:xfrm>
            <a:off x="251050" y="1073481"/>
            <a:ext cx="8938307" cy="44203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algn="ctr" defTabSz="685800">
              <a:defRPr/>
            </a:pPr>
            <a:r>
              <a:rPr lang="es-CL" sz="2400" kern="0" dirty="0">
                <a:solidFill>
                  <a:srgbClr val="000000"/>
                </a:solidFill>
                <a:cs typeface="Calibri"/>
              </a:rPr>
              <a:t>Al comenzar cada día de trabajo sigamos </a:t>
            </a:r>
            <a:r>
              <a:rPr lang="es-CL" sz="2400" b="1" u="sng" kern="0" dirty="0">
                <a:solidFill>
                  <a:srgbClr val="000000"/>
                </a:solidFill>
                <a:cs typeface="Calibri"/>
              </a:rPr>
              <a:t>dos pasos:</a:t>
            </a:r>
            <a:endParaRPr lang="es-CL" sz="2400" b="1" kern="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59" name="Rectángulo 58"/>
          <p:cNvSpPr/>
          <p:nvPr/>
        </p:nvSpPr>
        <p:spPr>
          <a:xfrm>
            <a:off x="453154" y="4835978"/>
            <a:ext cx="2807150" cy="2382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r>
              <a:rPr lang="es-CL" sz="1100" b="1" dirty="0">
                <a:solidFill>
                  <a:srgbClr val="FFFFFF">
                    <a:lumMod val="50000"/>
                  </a:srgbClr>
                </a:solidFill>
              </a:rPr>
              <a:t>DIRECCIÓN DE COMUNICACIONES</a:t>
            </a:r>
          </a:p>
        </p:txBody>
      </p:sp>
      <p:sp>
        <p:nvSpPr>
          <p:cNvPr id="49" name="Rectángulo 48"/>
          <p:cNvSpPr/>
          <p:nvPr/>
        </p:nvSpPr>
        <p:spPr>
          <a:xfrm>
            <a:off x="1744087" y="2153450"/>
            <a:ext cx="237488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s-ES" sz="1500" kern="0" dirty="0">
                <a:solidFill>
                  <a:srgbClr val="FFFFFF"/>
                </a:solidFill>
                <a:cs typeface="Avenir Book"/>
              </a:rPr>
              <a:t>Pincha el link.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s-ES" sz="1500" kern="0" dirty="0">
                <a:solidFill>
                  <a:srgbClr val="FFFFFF"/>
                </a:solidFill>
                <a:cs typeface="Avenir Book"/>
              </a:rPr>
              <a:t>Llena todos los campos.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s-ES" sz="1500" kern="0" dirty="0">
                <a:solidFill>
                  <a:srgbClr val="FFFFFF"/>
                </a:solidFill>
                <a:cs typeface="Avenir Book"/>
              </a:rPr>
              <a:t>Si te dice </a:t>
            </a:r>
            <a:r>
              <a:rPr lang="es-ES" sz="1500" b="1" u="sng" kern="0" dirty="0">
                <a:solidFill>
                  <a:srgbClr val="FFFFFF"/>
                </a:solidFill>
                <a:cs typeface="Avenir Book"/>
              </a:rPr>
              <a:t>SIGA</a:t>
            </a:r>
            <a:r>
              <a:rPr lang="es-ES" sz="1500" kern="0" dirty="0">
                <a:solidFill>
                  <a:srgbClr val="FFFFFF"/>
                </a:solidFill>
                <a:cs typeface="Avenir Book"/>
              </a:rPr>
              <a:t>, inicia la jornada.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s-ES" sz="1500" kern="0" dirty="0">
                <a:solidFill>
                  <a:srgbClr val="FFFFFF"/>
                </a:solidFill>
                <a:cs typeface="Avenir Book"/>
              </a:rPr>
              <a:t>Si te dice </a:t>
            </a:r>
            <a:r>
              <a:rPr lang="es-ES" sz="1500" b="1" u="sng" kern="0" dirty="0">
                <a:solidFill>
                  <a:srgbClr val="FFFFFF"/>
                </a:solidFill>
                <a:cs typeface="Avenir Book"/>
              </a:rPr>
              <a:t>PARE</a:t>
            </a:r>
            <a:r>
              <a:rPr lang="es-ES" sz="1500" kern="0" dirty="0">
                <a:solidFill>
                  <a:srgbClr val="FFFFFF"/>
                </a:solidFill>
                <a:cs typeface="Avenir Book"/>
              </a:rPr>
              <a:t>, avisa a tu jefe y espera instrucciones.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s-ES" sz="1500" kern="0" dirty="0">
                <a:solidFill>
                  <a:srgbClr val="FFFFFF"/>
                </a:solidFill>
                <a:cs typeface="Avenir Book"/>
              </a:rPr>
              <a:t>Asegúrate de que la encuesta fue enviada, pinchando botón enviar.</a:t>
            </a:r>
          </a:p>
        </p:txBody>
      </p:sp>
      <p:sp>
        <p:nvSpPr>
          <p:cNvPr id="27" name="Redondear rectángulo de esquina sencilla 26"/>
          <p:cNvSpPr/>
          <p:nvPr/>
        </p:nvSpPr>
        <p:spPr>
          <a:xfrm rot="10800000">
            <a:off x="4587053" y="176453"/>
            <a:ext cx="4563712" cy="929267"/>
          </a:xfrm>
          <a:prstGeom prst="round1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s-ES">
              <a:solidFill>
                <a:srgbClr val="FFFFFF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4548461" y="199925"/>
            <a:ext cx="45351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89"/>
            <a:r>
              <a:rPr lang="es-ES" sz="2600" b="1" dirty="0">
                <a:solidFill>
                  <a:srgbClr val="FFFFFF"/>
                </a:solidFill>
                <a:cs typeface="Calibri"/>
              </a:rPr>
              <a:t>ENCUESTA DE SINTOMAS PARA TODOS Y TODAS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251050" y="181437"/>
            <a:ext cx="400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66"/>
            <a:r>
              <a:rPr lang="es-ES" sz="1400" dirty="0">
                <a:solidFill>
                  <a:srgbClr val="FFFFFF">
                    <a:lumMod val="50000"/>
                  </a:srgbClr>
                </a:solidFill>
                <a:latin typeface="Calibri Light"/>
                <a:cs typeface="Calibri Light"/>
              </a:rPr>
              <a:t>ANDINA </a:t>
            </a:r>
            <a:r>
              <a:rPr lang="es-ES" sz="1400" b="1" dirty="0">
                <a:solidFill>
                  <a:srgbClr val="FFFFFF">
                    <a:lumMod val="50000"/>
                  </a:srgbClr>
                </a:solidFill>
                <a:latin typeface="Calibri Light"/>
                <a:cs typeface="Calibri Light"/>
              </a:rPr>
              <a:t>AVANZA</a:t>
            </a:r>
            <a:r>
              <a:rPr lang="es-ES" sz="1400" dirty="0">
                <a:solidFill>
                  <a:srgbClr val="FFFFFF">
                    <a:lumMod val="50000"/>
                  </a:srgbClr>
                </a:solidFill>
                <a:latin typeface="Calibri Light"/>
                <a:cs typeface="Calibri Light"/>
              </a:rPr>
              <a:t> PARA DETENER EL…</a:t>
            </a:r>
          </a:p>
        </p:txBody>
      </p:sp>
      <p:pic>
        <p:nvPicPr>
          <p:cNvPr id="37" name="Imagen 36" descr="4_gráfica_coronaviru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95" y="539604"/>
            <a:ext cx="4237164" cy="457315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="" xmlns:a16="http://schemas.microsoft.com/office/drawing/2014/main" id="{F7F40AC0-32C9-4F23-8EEB-BF7CF05871DB}"/>
              </a:ext>
            </a:extLst>
          </p:cNvPr>
          <p:cNvSpPr txBox="1"/>
          <p:nvPr/>
        </p:nvSpPr>
        <p:spPr bwMode="gray">
          <a:xfrm>
            <a:off x="287327" y="3080249"/>
            <a:ext cx="1649927" cy="44665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defTabSz="685800">
              <a:lnSpc>
                <a:spcPct val="90000"/>
              </a:lnSpc>
              <a:defRPr/>
            </a:pPr>
            <a:r>
              <a:rPr lang="es-CL" sz="1350" kern="0" dirty="0">
                <a:solidFill>
                  <a:srgbClr val="FFFFFF"/>
                </a:solidFill>
                <a:latin typeface="Avenir Book"/>
                <a:cs typeface="Avenir Book"/>
              </a:rPr>
              <a:t>Si tienes sobre 37,5°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="" xmlns:a16="http://schemas.microsoft.com/office/drawing/2014/main" id="{F7F40AC0-32C9-4F23-8EEB-BF7CF05871DB}"/>
              </a:ext>
            </a:extLst>
          </p:cNvPr>
          <p:cNvSpPr txBox="1"/>
          <p:nvPr/>
        </p:nvSpPr>
        <p:spPr bwMode="gray">
          <a:xfrm>
            <a:off x="310005" y="3513166"/>
            <a:ext cx="1494217" cy="99603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defTabSz="685800">
              <a:defRPr/>
            </a:pPr>
            <a:r>
              <a:rPr lang="es-CL" sz="1500" b="1" kern="0" dirty="0">
                <a:solidFill>
                  <a:srgbClr val="FFFFFF"/>
                </a:solidFill>
                <a:cs typeface="Avenir Book"/>
              </a:rPr>
              <a:t>NO SUBAS A TRABAJAR Y AVISA A TU JEFATURA</a:t>
            </a:r>
          </a:p>
        </p:txBody>
      </p:sp>
      <p:sp>
        <p:nvSpPr>
          <p:cNvPr id="22" name="Elipse 21"/>
          <p:cNvSpPr/>
          <p:nvPr/>
        </p:nvSpPr>
        <p:spPr>
          <a:xfrm>
            <a:off x="134846" y="1422600"/>
            <a:ext cx="585895" cy="498374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s-CL" sz="2400" b="1" dirty="0">
                <a:solidFill>
                  <a:srgbClr val="7A2531"/>
                </a:solidFill>
              </a:rPr>
              <a:t>1°</a:t>
            </a:r>
          </a:p>
        </p:txBody>
      </p:sp>
      <p:sp>
        <p:nvSpPr>
          <p:cNvPr id="24" name="Elipse 23"/>
          <p:cNvSpPr/>
          <p:nvPr/>
        </p:nvSpPr>
        <p:spPr>
          <a:xfrm>
            <a:off x="1573015" y="1458123"/>
            <a:ext cx="528843" cy="486337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s-CL" sz="2100" b="1" dirty="0">
                <a:solidFill>
                  <a:srgbClr val="7A2531"/>
                </a:solidFill>
              </a:rPr>
              <a:t>2°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247054" y="2421911"/>
            <a:ext cx="15571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s-ES" sz="1500" b="1" dirty="0">
                <a:solidFill>
                  <a:srgbClr val="FFFFFF"/>
                </a:solidFill>
                <a:cs typeface="Calibri"/>
              </a:rPr>
              <a:t>Tomémonos la temperatura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2170192" y="1518246"/>
            <a:ext cx="4860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s-ES" b="1" dirty="0">
                <a:solidFill>
                  <a:srgbClr val="FFFFFF"/>
                </a:solidFill>
                <a:cs typeface="Calibri"/>
              </a:rPr>
              <a:t>Respondamos la encuesta de síntomas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3952617" y="1810927"/>
            <a:ext cx="4889528" cy="2608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s-ES" sz="1350" kern="0" dirty="0">
                <a:solidFill>
                  <a:srgbClr val="FFFFFF"/>
                </a:solidFill>
                <a:cs typeface="Avenir Book"/>
              </a:rPr>
              <a:t>Accede directo “anclando” el cuestionario en el inicio de tu móvil: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endParaRPr lang="es-ES" sz="1500" b="1" kern="0" dirty="0">
              <a:solidFill>
                <a:srgbClr val="FFFFFF"/>
              </a:solidFill>
              <a:cs typeface="Avenir Book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endParaRPr lang="es-ES" sz="1500" b="1" kern="0" dirty="0">
              <a:solidFill>
                <a:srgbClr val="FFFFFF"/>
              </a:solidFill>
              <a:cs typeface="Avenir Book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s-ES" sz="1500" b="1" kern="0" dirty="0">
                <a:solidFill>
                  <a:srgbClr val="FFFFFF"/>
                </a:solidFill>
                <a:cs typeface="Avenir Book"/>
              </a:rPr>
              <a:t>Android: 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endParaRPr lang="es-ES" sz="1500" b="1" kern="0" dirty="0">
              <a:solidFill>
                <a:srgbClr val="FFFFFF"/>
              </a:solidFill>
              <a:cs typeface="Avenir Book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endParaRPr lang="es-ES" sz="1500" b="1" kern="0" dirty="0">
              <a:solidFill>
                <a:srgbClr val="FFFFFF"/>
              </a:solidFill>
              <a:cs typeface="Avenir Book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endParaRPr lang="es-ES" sz="1500" b="1" kern="0" dirty="0">
              <a:solidFill>
                <a:srgbClr val="FFFFFF"/>
              </a:solidFill>
              <a:cs typeface="Avenir Book"/>
            </a:endParaRPr>
          </a:p>
          <a:p>
            <a:pPr defTabSz="685800">
              <a:defRPr/>
            </a:pPr>
            <a:endParaRPr lang="es-ES" sz="1500" b="1" kern="0" dirty="0">
              <a:solidFill>
                <a:srgbClr val="FFFFFF"/>
              </a:solidFill>
              <a:cs typeface="Avenir Book"/>
            </a:endParaRPr>
          </a:p>
          <a:p>
            <a:pPr defTabSz="685800">
              <a:defRPr/>
            </a:pPr>
            <a:endParaRPr lang="es-ES" sz="1500" b="1" kern="0" dirty="0">
              <a:solidFill>
                <a:srgbClr val="FFFFFF"/>
              </a:solidFill>
              <a:cs typeface="Avenir Book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s-ES" sz="1500" b="1" kern="0" dirty="0">
                <a:solidFill>
                  <a:srgbClr val="FFFFFF"/>
                </a:solidFill>
                <a:cs typeface="Avenir Book"/>
              </a:rPr>
              <a:t>I </a:t>
            </a:r>
            <a:r>
              <a:rPr lang="es-ES" sz="1500" b="1" kern="0" dirty="0" err="1">
                <a:solidFill>
                  <a:srgbClr val="FFFFFF"/>
                </a:solidFill>
                <a:cs typeface="Avenir Book"/>
              </a:rPr>
              <a:t>phone</a:t>
            </a:r>
            <a:r>
              <a:rPr lang="es-ES" sz="1500" b="1" kern="0" dirty="0">
                <a:solidFill>
                  <a:srgbClr val="FFFFFF"/>
                </a:solidFill>
                <a:cs typeface="Avenir Book"/>
              </a:rPr>
              <a:t>:</a:t>
            </a:r>
          </a:p>
          <a:p>
            <a:pPr defTabSz="685800">
              <a:defRPr/>
            </a:pPr>
            <a:endParaRPr lang="es-ES" sz="1500" b="1" kern="0" dirty="0">
              <a:solidFill>
                <a:srgbClr val="FFFFFF"/>
              </a:solidFill>
              <a:cs typeface="Avenir Book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t="57242"/>
          <a:stretch/>
        </p:blipFill>
        <p:spPr>
          <a:xfrm>
            <a:off x="6969991" y="2124403"/>
            <a:ext cx="1701968" cy="12173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07"/>
          <a:stretch/>
        </p:blipFill>
        <p:spPr>
          <a:xfrm>
            <a:off x="5292583" y="2123138"/>
            <a:ext cx="1501709" cy="1217199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6499539" y="2199172"/>
            <a:ext cx="354073" cy="2806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s-CL" sz="1350">
              <a:solidFill>
                <a:srgbClr val="FFFFFF"/>
              </a:solidFill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7410693" y="2998469"/>
            <a:ext cx="1026182" cy="2806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s-CL" sz="1350">
              <a:solidFill>
                <a:srgbClr val="FFFFFF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9"/>
          <a:stretch/>
        </p:blipFill>
        <p:spPr>
          <a:xfrm>
            <a:off x="5292583" y="3398755"/>
            <a:ext cx="1056131" cy="1382279"/>
          </a:xfrm>
          <a:prstGeom prst="rect">
            <a:avLst/>
          </a:prstGeom>
        </p:spPr>
      </p:pic>
      <p:sp>
        <p:nvSpPr>
          <p:cNvPr id="33" name="Elipse 32"/>
          <p:cNvSpPr/>
          <p:nvPr/>
        </p:nvSpPr>
        <p:spPr>
          <a:xfrm>
            <a:off x="5643612" y="4570633"/>
            <a:ext cx="354073" cy="2806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s-CL" sz="1350">
              <a:solidFill>
                <a:srgbClr val="FFFFFF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36"/>
          <a:stretch/>
        </p:blipFill>
        <p:spPr>
          <a:xfrm>
            <a:off x="6457648" y="3406941"/>
            <a:ext cx="1023727" cy="1380697"/>
          </a:xfrm>
          <a:prstGeom prst="rect">
            <a:avLst/>
          </a:prstGeom>
        </p:spPr>
      </p:pic>
      <p:sp>
        <p:nvSpPr>
          <p:cNvPr id="35" name="Elipse 34"/>
          <p:cNvSpPr/>
          <p:nvPr/>
        </p:nvSpPr>
        <p:spPr>
          <a:xfrm>
            <a:off x="6484982" y="4580324"/>
            <a:ext cx="814655" cy="2630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s-CL" sz="1350">
              <a:solidFill>
                <a:srgbClr val="FFFFFF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5" b="57372"/>
          <a:stretch/>
        </p:blipFill>
        <p:spPr>
          <a:xfrm>
            <a:off x="7567427" y="3399515"/>
            <a:ext cx="1373768" cy="908106"/>
          </a:xfrm>
          <a:prstGeom prst="rect">
            <a:avLst/>
          </a:prstGeom>
        </p:spPr>
      </p:pic>
      <p:sp>
        <p:nvSpPr>
          <p:cNvPr id="38" name="Elipse 37"/>
          <p:cNvSpPr/>
          <p:nvPr/>
        </p:nvSpPr>
        <p:spPr>
          <a:xfrm>
            <a:off x="8585118" y="3398755"/>
            <a:ext cx="354073" cy="2806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s-CL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25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dondear rectángulo de esquina sencilla 39"/>
          <p:cNvSpPr/>
          <p:nvPr/>
        </p:nvSpPr>
        <p:spPr>
          <a:xfrm rot="10800000">
            <a:off x="3936999" y="87732"/>
            <a:ext cx="5206995" cy="854517"/>
          </a:xfrm>
          <a:prstGeom prst="round1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257411" y="195504"/>
            <a:ext cx="34865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s-ES" sz="1100" dirty="0">
                <a:solidFill>
                  <a:srgbClr val="FFFFFF">
                    <a:lumMod val="50000"/>
                  </a:srgbClr>
                </a:solidFill>
                <a:cs typeface="Calibri"/>
              </a:rPr>
              <a:t>NUESTRA OBLIGACIÓN ES CUIDARNOS SIEMPRE DEL</a:t>
            </a:r>
          </a:p>
        </p:txBody>
      </p:sp>
      <p:sp>
        <p:nvSpPr>
          <p:cNvPr id="60" name="Rectángulo 59"/>
          <p:cNvSpPr/>
          <p:nvPr/>
        </p:nvSpPr>
        <p:spPr>
          <a:xfrm>
            <a:off x="1" y="4689496"/>
            <a:ext cx="9147742" cy="420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61" name="Redondear rectángulo de esquina sencilla 60"/>
          <p:cNvSpPr/>
          <p:nvPr/>
        </p:nvSpPr>
        <p:spPr>
          <a:xfrm rot="10800000">
            <a:off x="227378" y="4205948"/>
            <a:ext cx="8929071" cy="884259"/>
          </a:xfrm>
          <a:prstGeom prst="round1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257411" y="4252285"/>
            <a:ext cx="783045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400" b="1" dirty="0" smtClean="0">
                <a:solidFill>
                  <a:srgbClr val="FFFFFF"/>
                </a:solidFill>
                <a:cs typeface="Calibri"/>
              </a:rPr>
              <a:t>Hazlo por ti, por tu familia y </a:t>
            </a:r>
          </a:p>
          <a:p>
            <a:pPr>
              <a:lnSpc>
                <a:spcPct val="90000"/>
              </a:lnSpc>
            </a:pPr>
            <a:r>
              <a:rPr lang="es-ES" sz="2400" b="1" dirty="0" smtClean="0">
                <a:solidFill>
                  <a:srgbClr val="FFFFFF"/>
                </a:solidFill>
                <a:cs typeface="Calibri"/>
              </a:rPr>
              <a:t>por tus </a:t>
            </a:r>
            <a:r>
              <a:rPr lang="es-ES" sz="2400" b="1" dirty="0" err="1" smtClean="0">
                <a:solidFill>
                  <a:srgbClr val="FFFFFF"/>
                </a:solidFill>
                <a:cs typeface="Calibri"/>
              </a:rPr>
              <a:t>compañer@s</a:t>
            </a:r>
            <a:endParaRPr lang="es-ES" sz="2400" b="1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64" name="4 Imagen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00" t="19430" r="7106" b="39034"/>
          <a:stretch/>
        </p:blipFill>
        <p:spPr>
          <a:xfrm>
            <a:off x="7054470" y="4100564"/>
            <a:ext cx="1089227" cy="746861"/>
          </a:xfrm>
          <a:prstGeom prst="rect">
            <a:avLst/>
          </a:prstGeom>
        </p:spPr>
      </p:pic>
      <p:sp>
        <p:nvSpPr>
          <p:cNvPr id="65" name="CuadroTexto 64"/>
          <p:cNvSpPr txBox="1"/>
          <p:nvPr/>
        </p:nvSpPr>
        <p:spPr>
          <a:xfrm>
            <a:off x="5491425" y="4849737"/>
            <a:ext cx="34817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 smtClean="0">
                <a:solidFill>
                  <a:srgbClr val="FFFFFF"/>
                </a:solidFill>
                <a:cs typeface="Avenir Book"/>
              </a:rPr>
              <a:t>DIRECCIÓN DE COMUNICACIONES</a:t>
            </a:r>
            <a:endParaRPr lang="es-ES" sz="1000" b="1" dirty="0">
              <a:solidFill>
                <a:srgbClr val="FFFFFF"/>
              </a:solidFill>
              <a:cs typeface="Avenir Book"/>
            </a:endParaRPr>
          </a:p>
        </p:txBody>
      </p:sp>
      <p:pic>
        <p:nvPicPr>
          <p:cNvPr id="66" name="Imagen 65" descr="andina_blanco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863" y="4475453"/>
            <a:ext cx="885332" cy="319469"/>
          </a:xfrm>
          <a:prstGeom prst="rect">
            <a:avLst/>
          </a:prstGeom>
        </p:spPr>
      </p:pic>
      <p:sp>
        <p:nvSpPr>
          <p:cNvPr id="68" name="CuadroTexto 67"/>
          <p:cNvSpPr txBox="1"/>
          <p:nvPr/>
        </p:nvSpPr>
        <p:spPr>
          <a:xfrm>
            <a:off x="4105072" y="91810"/>
            <a:ext cx="4988151" cy="819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600" b="1" dirty="0" smtClean="0">
                <a:solidFill>
                  <a:srgbClr val="FFFFFF"/>
                </a:solidFill>
                <a:cs typeface="Avenir Book"/>
              </a:rPr>
              <a:t>Que el CORONAVIRUS se quede fuera de Andina</a:t>
            </a:r>
            <a:endParaRPr lang="es-ES" sz="2600" b="1" dirty="0">
              <a:solidFill>
                <a:srgbClr val="FFFFFF"/>
              </a:solidFill>
              <a:cs typeface="Avenir Book"/>
            </a:endParaRPr>
          </a:p>
        </p:txBody>
      </p:sp>
      <p:pic>
        <p:nvPicPr>
          <p:cNvPr id="47" name="Imagen 46" descr="familia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425" y="4388835"/>
            <a:ext cx="1480086" cy="394164"/>
          </a:xfrm>
          <a:prstGeom prst="rect">
            <a:avLst/>
          </a:prstGeom>
        </p:spPr>
      </p:pic>
      <p:pic>
        <p:nvPicPr>
          <p:cNvPr id="10" name="Imagen 9" descr="3_gráfica_coronaviru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5" y="463351"/>
            <a:ext cx="3418148" cy="368918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0" y="1132387"/>
            <a:ext cx="9143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4000" b="1" dirty="0" smtClean="0">
                <a:solidFill>
                  <a:srgbClr val="36424A">
                    <a:lumMod val="50000"/>
                  </a:srgbClr>
                </a:solidFill>
              </a:rPr>
              <a:t>No debes subir a faena cuando …</a:t>
            </a:r>
            <a:endParaRPr lang="es-ES" sz="4000" b="1" dirty="0">
              <a:solidFill>
                <a:srgbClr val="36424A">
                  <a:lumMod val="50000"/>
                </a:srgbClr>
              </a:solidFill>
            </a:endParaRPr>
          </a:p>
        </p:txBody>
      </p:sp>
      <p:pic>
        <p:nvPicPr>
          <p:cNvPr id="46" name="Imagen 45" descr="Captura de pantalla 2020-03-13 a la(s) 18.47.10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230" y="1688506"/>
            <a:ext cx="1151145" cy="1462690"/>
          </a:xfrm>
          <a:prstGeom prst="rect">
            <a:avLst/>
          </a:prstGeom>
        </p:spPr>
      </p:pic>
      <p:sp>
        <p:nvSpPr>
          <p:cNvPr id="48" name="CuadroTexto 30"/>
          <p:cNvSpPr txBox="1"/>
          <p:nvPr/>
        </p:nvSpPr>
        <p:spPr>
          <a:xfrm>
            <a:off x="1309375" y="1890235"/>
            <a:ext cx="3986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rgbClr val="000000"/>
                </a:solidFill>
                <a:cs typeface="Avenir Book"/>
              </a:rPr>
              <a:t>Tengas </a:t>
            </a:r>
            <a:r>
              <a:rPr lang="es-ES" b="1" dirty="0" smtClean="0">
                <a:solidFill>
                  <a:srgbClr val="000000"/>
                </a:solidFill>
                <a:cs typeface="Avenir Book"/>
              </a:rPr>
              <a:t>fiebre</a:t>
            </a:r>
            <a:r>
              <a:rPr lang="es-ES" dirty="0" smtClean="0">
                <a:solidFill>
                  <a:srgbClr val="000000"/>
                </a:solidFill>
                <a:cs typeface="Avenir Book"/>
              </a:rPr>
              <a:t> (más </a:t>
            </a:r>
            <a:r>
              <a:rPr lang="es-ES" dirty="0">
                <a:solidFill>
                  <a:srgbClr val="000000"/>
                </a:solidFill>
                <a:cs typeface="Avenir Book"/>
              </a:rPr>
              <a:t>de </a:t>
            </a:r>
            <a:r>
              <a:rPr lang="es-ES" dirty="0" smtClean="0">
                <a:solidFill>
                  <a:srgbClr val="000000"/>
                </a:solidFill>
                <a:cs typeface="Avenir Book"/>
              </a:rPr>
              <a:t>37,5º) o </a:t>
            </a:r>
            <a:r>
              <a:rPr lang="es-ES" b="1" dirty="0" smtClean="0">
                <a:solidFill>
                  <a:srgbClr val="000000"/>
                </a:solidFill>
                <a:cs typeface="Avenir Book"/>
              </a:rPr>
              <a:t>síntomas respiratorios </a:t>
            </a:r>
            <a:r>
              <a:rPr lang="es-ES" dirty="0" smtClean="0">
                <a:solidFill>
                  <a:srgbClr val="000000"/>
                </a:solidFill>
                <a:cs typeface="Avenir Book"/>
              </a:rPr>
              <a:t>como tos, dificultad para respirar, dolor </a:t>
            </a:r>
            <a:r>
              <a:rPr lang="es-ES" dirty="0">
                <a:solidFill>
                  <a:srgbClr val="000000"/>
                </a:solidFill>
                <a:cs typeface="Avenir Book"/>
              </a:rPr>
              <a:t>de cabeza o malestar </a:t>
            </a:r>
            <a:r>
              <a:rPr lang="es-ES" dirty="0" smtClean="0">
                <a:solidFill>
                  <a:srgbClr val="000000"/>
                </a:solidFill>
                <a:cs typeface="Avenir Book"/>
              </a:rPr>
              <a:t>general. </a:t>
            </a:r>
            <a:endParaRPr lang="es-ES" dirty="0">
              <a:solidFill>
                <a:srgbClr val="000000"/>
              </a:solidFill>
              <a:cs typeface="Avenir Book"/>
            </a:endParaRPr>
          </a:p>
        </p:txBody>
      </p:sp>
      <p:pic>
        <p:nvPicPr>
          <p:cNvPr id="51" name="Imagen 50" descr="Captura de pantalla 2020-03-15 a la(s) 12.02.47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1160" y="1875785"/>
            <a:ext cx="1257722" cy="1162600"/>
          </a:xfrm>
          <a:prstGeom prst="rect">
            <a:avLst/>
          </a:prstGeom>
        </p:spPr>
      </p:pic>
      <p:sp>
        <p:nvSpPr>
          <p:cNvPr id="52" name="CuadroTexto 30"/>
          <p:cNvSpPr txBox="1"/>
          <p:nvPr/>
        </p:nvSpPr>
        <p:spPr>
          <a:xfrm>
            <a:off x="6604989" y="1900248"/>
            <a:ext cx="2380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>
                <a:solidFill>
                  <a:srgbClr val="000000"/>
                </a:solidFill>
                <a:cs typeface="Avenir Book"/>
              </a:rPr>
              <a:t>Hayas tenido contacto </a:t>
            </a:r>
            <a:r>
              <a:rPr lang="es-ES" dirty="0" smtClean="0">
                <a:solidFill>
                  <a:srgbClr val="000000"/>
                </a:solidFill>
                <a:cs typeface="Avenir Book"/>
              </a:rPr>
              <a:t>con una persona contagiada o con sospecha.</a:t>
            </a:r>
            <a:endParaRPr lang="es-ES" dirty="0">
              <a:solidFill>
                <a:srgbClr val="000000"/>
              </a:solidFill>
              <a:cs typeface="Avenir Book"/>
            </a:endParaRPr>
          </a:p>
        </p:txBody>
      </p:sp>
      <p:sp>
        <p:nvSpPr>
          <p:cNvPr id="57" name="Redondear rectángulo de esquina sencilla 56"/>
          <p:cNvSpPr/>
          <p:nvPr/>
        </p:nvSpPr>
        <p:spPr>
          <a:xfrm rot="10800000">
            <a:off x="227377" y="3182735"/>
            <a:ext cx="8916621" cy="502725"/>
          </a:xfrm>
          <a:prstGeom prst="round1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1587532" y="3202590"/>
            <a:ext cx="561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FFFF"/>
                </a:solidFill>
              </a:rPr>
              <a:t>Y avisa de inmediato a tu jefatura directa.</a:t>
            </a:r>
            <a:endParaRPr lang="es-ES" sz="2400" b="1" dirty="0">
              <a:solidFill>
                <a:srgbClr val="FFFFFF"/>
              </a:solidFill>
            </a:endParaRPr>
          </a:p>
        </p:txBody>
      </p:sp>
      <p:grpSp>
        <p:nvGrpSpPr>
          <p:cNvPr id="59" name="Agrupar 58"/>
          <p:cNvGrpSpPr/>
          <p:nvPr/>
        </p:nvGrpSpPr>
        <p:grpSpPr>
          <a:xfrm>
            <a:off x="2915213" y="3795024"/>
            <a:ext cx="377661" cy="371969"/>
            <a:chOff x="4839290" y="4202485"/>
            <a:chExt cx="419936" cy="406641"/>
          </a:xfrm>
        </p:grpSpPr>
        <p:pic>
          <p:nvPicPr>
            <p:cNvPr id="63" name="Imagen 62" descr="Captura de pantalla 2020-03-31 a la(s) 11.57.55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290" y="4202485"/>
              <a:ext cx="419936" cy="406641"/>
            </a:xfrm>
            <a:prstGeom prst="rect">
              <a:avLst/>
            </a:prstGeom>
          </p:spPr>
        </p:pic>
        <p:sp>
          <p:nvSpPr>
            <p:cNvPr id="67" name="Elipse 66"/>
            <p:cNvSpPr/>
            <p:nvPr/>
          </p:nvSpPr>
          <p:spPr>
            <a:xfrm>
              <a:off x="4842061" y="4202485"/>
              <a:ext cx="413083" cy="406641"/>
            </a:xfrm>
            <a:prstGeom prst="ellipse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</p:grpSp>
      <p:sp>
        <p:nvSpPr>
          <p:cNvPr id="69" name="CuadroTexto 68">
            <a:extLst>
              <a:ext uri="{FF2B5EF4-FFF2-40B4-BE49-F238E27FC236}">
                <a16:creationId xmlns:a16="http://schemas.microsoft.com/office/drawing/2014/main" xmlns="" id="{F7F40AC0-32C9-4F23-8EEB-BF7CF05871DB}"/>
              </a:ext>
            </a:extLst>
          </p:cNvPr>
          <p:cNvSpPr txBox="1"/>
          <p:nvPr/>
        </p:nvSpPr>
        <p:spPr bwMode="gray">
          <a:xfrm>
            <a:off x="3351883" y="3824419"/>
            <a:ext cx="2751277" cy="31892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defTabSz="914400">
              <a:defRPr/>
            </a:pPr>
            <a:r>
              <a:rPr lang="es-CL" sz="1600" kern="0" dirty="0" smtClean="0">
                <a:solidFill>
                  <a:srgbClr val="36424A">
                    <a:lumMod val="75000"/>
                  </a:srgbClr>
                </a:solidFill>
                <a:cs typeface="Calibri Light"/>
              </a:rPr>
              <a:t>consultas.covid19@codelco.cl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xmlns="" id="{F7F40AC0-32C9-4F23-8EEB-BF7CF05871DB}"/>
              </a:ext>
            </a:extLst>
          </p:cNvPr>
          <p:cNvSpPr txBox="1"/>
          <p:nvPr/>
        </p:nvSpPr>
        <p:spPr bwMode="gray">
          <a:xfrm>
            <a:off x="6513845" y="3840171"/>
            <a:ext cx="2562340" cy="28814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defTabSz="914400">
              <a:defRPr/>
            </a:pPr>
            <a:r>
              <a:rPr lang="es-CL" sz="1400" kern="0" dirty="0" smtClean="0">
                <a:solidFill>
                  <a:srgbClr val="36424A">
                    <a:lumMod val="75000"/>
                  </a:srgbClr>
                </a:solidFill>
                <a:cs typeface="Calibri Light"/>
              </a:rPr>
              <a:t>34 2590547 - 34 2590601</a:t>
            </a:r>
          </a:p>
        </p:txBody>
      </p:sp>
      <p:grpSp>
        <p:nvGrpSpPr>
          <p:cNvPr id="83" name="Agrupar 82"/>
          <p:cNvGrpSpPr/>
          <p:nvPr/>
        </p:nvGrpSpPr>
        <p:grpSpPr>
          <a:xfrm>
            <a:off x="5979889" y="3796234"/>
            <a:ext cx="364559" cy="367666"/>
            <a:chOff x="7369175" y="4679830"/>
            <a:chExt cx="312830" cy="315496"/>
          </a:xfrm>
        </p:grpSpPr>
        <p:pic>
          <p:nvPicPr>
            <p:cNvPr id="87" name="Imagen 86" descr="Captura de pantalla 2020-03-31 a la(s) 12.09.17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1876" y="4691841"/>
              <a:ext cx="290604" cy="300310"/>
            </a:xfrm>
            <a:prstGeom prst="rect">
              <a:avLst/>
            </a:prstGeom>
          </p:spPr>
        </p:pic>
        <p:sp>
          <p:nvSpPr>
            <p:cNvPr id="89" name="Elipse 88"/>
            <p:cNvSpPr/>
            <p:nvPr/>
          </p:nvSpPr>
          <p:spPr>
            <a:xfrm>
              <a:off x="7369175" y="4679830"/>
              <a:ext cx="312830" cy="315496"/>
            </a:xfrm>
            <a:prstGeom prst="ellipse">
              <a:avLst/>
            </a:prstGeom>
            <a:noFill/>
            <a:ln w="38100" cap="flat" cmpd="sng" algn="ctr">
              <a:solidFill>
                <a:srgbClr val="FFFFF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s-ES" kern="0">
                <a:solidFill>
                  <a:srgbClr val="FFFFFF"/>
                </a:solidFill>
              </a:endParaRPr>
            </a:p>
          </p:txBody>
        </p:sp>
      </p:grpSp>
      <p:sp>
        <p:nvSpPr>
          <p:cNvPr id="90" name="CuadroTexto 89"/>
          <p:cNvSpPr txBox="1"/>
          <p:nvPr/>
        </p:nvSpPr>
        <p:spPr>
          <a:xfrm>
            <a:off x="495308" y="3813683"/>
            <a:ext cx="2856575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600" b="1" dirty="0" smtClean="0">
                <a:solidFill>
                  <a:srgbClr val="36424A">
                    <a:lumMod val="50000"/>
                  </a:srgbClr>
                </a:solidFill>
              </a:rPr>
              <a:t>Para dudas y consultas:</a:t>
            </a:r>
            <a:endParaRPr lang="es-ES" sz="1600" b="1" dirty="0">
              <a:solidFill>
                <a:srgbClr val="36424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04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Captura de pantalla 2020-03-18 a la(s) 20.23.30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928" y="2305862"/>
            <a:ext cx="8570716" cy="1307072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307928" y="1646608"/>
            <a:ext cx="8570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EC5C2F"/>
                </a:solidFill>
                <a:latin typeface="Calibri Light"/>
                <a:cs typeface="Calibri Light"/>
              </a:rPr>
              <a:t>ANDINA AVANZA PARA DETENER EL…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25517" y="4855779"/>
            <a:ext cx="2680138" cy="1786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>
                <a:solidFill>
                  <a:srgbClr val="FFFFFF">
                    <a:lumMod val="50000"/>
                  </a:srgbClr>
                </a:solidFill>
              </a:rPr>
              <a:t>DIRECCIÓN DE COMUNICACIONES</a:t>
            </a:r>
          </a:p>
        </p:txBody>
      </p:sp>
    </p:spTree>
    <p:extLst>
      <p:ext uri="{BB962C8B-B14F-4D97-AF65-F5344CB8AC3E}">
        <p14:creationId xmlns:p14="http://schemas.microsoft.com/office/powerpoint/2010/main" val="3630594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25517" y="4868606"/>
            <a:ext cx="2680138" cy="1786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>
                <a:solidFill>
                  <a:srgbClr val="FFFFFF">
                    <a:lumMod val="50000"/>
                  </a:srgbClr>
                </a:solidFill>
              </a:rPr>
              <a:t>DIRECCIÓN DE COMUNICACIONES</a:t>
            </a:r>
          </a:p>
        </p:txBody>
      </p:sp>
      <p:grpSp>
        <p:nvGrpSpPr>
          <p:cNvPr id="17" name="Agrupar 16"/>
          <p:cNvGrpSpPr/>
          <p:nvPr/>
        </p:nvGrpSpPr>
        <p:grpSpPr>
          <a:xfrm>
            <a:off x="4279472" y="160657"/>
            <a:ext cx="4864532" cy="928388"/>
            <a:chOff x="200351" y="1198880"/>
            <a:chExt cx="8943650" cy="1287867"/>
          </a:xfrm>
        </p:grpSpPr>
        <p:sp>
          <p:nvSpPr>
            <p:cNvPr id="18" name="Redondear rectángulo de esquina diagonal 17"/>
            <p:cNvSpPr/>
            <p:nvPr/>
          </p:nvSpPr>
          <p:spPr>
            <a:xfrm rot="16200000">
              <a:off x="4038403" y="-2618852"/>
              <a:ext cx="1267550" cy="8943647"/>
            </a:xfrm>
            <a:prstGeom prst="round2DiagRect">
              <a:avLst/>
            </a:prstGeom>
            <a:solidFill>
              <a:srgbClr val="E650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200351" y="1198880"/>
              <a:ext cx="8943642" cy="741680"/>
            </a:xfrm>
            <a:prstGeom prst="rect">
              <a:avLst/>
            </a:prstGeom>
            <a:solidFill>
              <a:srgbClr val="E650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</p:grpSp>
      <p:grpSp>
        <p:nvGrpSpPr>
          <p:cNvPr id="20" name="Agrupar 19"/>
          <p:cNvGrpSpPr/>
          <p:nvPr/>
        </p:nvGrpSpPr>
        <p:grpSpPr>
          <a:xfrm>
            <a:off x="183156" y="2531984"/>
            <a:ext cx="4379667" cy="1197226"/>
            <a:chOff x="200351" y="1198880"/>
            <a:chExt cx="8943650" cy="1287867"/>
          </a:xfrm>
          <a:solidFill>
            <a:srgbClr val="008998"/>
          </a:solidFill>
        </p:grpSpPr>
        <p:sp>
          <p:nvSpPr>
            <p:cNvPr id="22" name="Redondear rectángulo de esquina diagonal 21"/>
            <p:cNvSpPr/>
            <p:nvPr/>
          </p:nvSpPr>
          <p:spPr>
            <a:xfrm rot="16200000">
              <a:off x="4038403" y="-2618852"/>
              <a:ext cx="1267550" cy="8943647"/>
            </a:xfrm>
            <a:prstGeom prst="round2Diag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200351" y="1198880"/>
              <a:ext cx="8943642" cy="74168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</p:grpSp>
      <p:pic>
        <p:nvPicPr>
          <p:cNvPr id="25" name="Imagen 24" descr="Captura de pantalla 2020-03-18 a la(s) 20.23.30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352" y="429740"/>
            <a:ext cx="3821316" cy="582768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276447" y="131637"/>
            <a:ext cx="4003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FFFFFF">
                    <a:lumMod val="50000"/>
                  </a:srgbClr>
                </a:solidFill>
                <a:latin typeface="Calibri Light"/>
                <a:cs typeface="Calibri Light"/>
              </a:rPr>
              <a:t>ANDINA </a:t>
            </a:r>
            <a:r>
              <a:rPr lang="es-ES" sz="1200" b="1" dirty="0">
                <a:solidFill>
                  <a:srgbClr val="FFFFFF">
                    <a:lumMod val="50000"/>
                  </a:srgbClr>
                </a:solidFill>
                <a:latin typeface="Calibri Light"/>
                <a:cs typeface="Calibri Light"/>
              </a:rPr>
              <a:t>AVANZA</a:t>
            </a:r>
            <a:r>
              <a:rPr lang="es-ES" sz="1200" dirty="0">
                <a:solidFill>
                  <a:srgbClr val="FFFFFF">
                    <a:lumMod val="50000"/>
                  </a:srgbClr>
                </a:solidFill>
                <a:latin typeface="Calibri Light"/>
                <a:cs typeface="Calibri Light"/>
              </a:rPr>
              <a:t> PARA DETENER EL…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4114800" y="257997"/>
            <a:ext cx="4985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 smtClean="0">
                <a:solidFill>
                  <a:srgbClr val="FFFFFF"/>
                </a:solidFill>
                <a:cs typeface="Calibri Light"/>
              </a:rPr>
              <a:t>¿CÓMO PUEDO EVITAR CONTAGIARME O CONTAGIAR A MIS COMPAÑEROS?</a:t>
            </a:r>
            <a:endParaRPr lang="es-ES" sz="2000" b="1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F7F40AC0-32C9-4F23-8EEB-BF7CF05871DB}"/>
              </a:ext>
            </a:extLst>
          </p:cNvPr>
          <p:cNvSpPr txBox="1"/>
          <p:nvPr/>
        </p:nvSpPr>
        <p:spPr bwMode="gray">
          <a:xfrm>
            <a:off x="1438838" y="2548510"/>
            <a:ext cx="3123981" cy="118069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defTabSz="914400">
              <a:defRPr/>
            </a:pPr>
            <a:r>
              <a:rPr lang="es-CL" b="1" kern="0" dirty="0" smtClean="0">
                <a:solidFill>
                  <a:srgbClr val="FFFFFF"/>
                </a:solidFill>
                <a:cs typeface="Calibri Light"/>
              </a:rPr>
              <a:t>LAVA TUS MANOS CON AGUA Y</a:t>
            </a:r>
          </a:p>
          <a:p>
            <a:pPr defTabSz="914400">
              <a:defRPr/>
            </a:pPr>
            <a:r>
              <a:rPr lang="es-CL" b="1" kern="0" dirty="0" smtClean="0">
                <a:solidFill>
                  <a:srgbClr val="FFFFFF"/>
                </a:solidFill>
                <a:cs typeface="Calibri Light"/>
              </a:rPr>
              <a:t>JABÓN FRECUENTEMENTE</a:t>
            </a:r>
            <a:r>
              <a:rPr lang="es-CL" kern="0" dirty="0" smtClean="0">
                <a:solidFill>
                  <a:srgbClr val="FFFFFF"/>
                </a:solidFill>
                <a:cs typeface="Calibri Light"/>
              </a:rPr>
              <a:t> (al menos 20 </a:t>
            </a:r>
            <a:r>
              <a:rPr lang="es-CL" kern="0" dirty="0" err="1" smtClean="0">
                <a:solidFill>
                  <a:srgbClr val="FFFFFF"/>
                </a:solidFill>
                <a:cs typeface="Calibri Light"/>
              </a:rPr>
              <a:t>seg</a:t>
            </a:r>
            <a:r>
              <a:rPr lang="es-CL" kern="0" dirty="0" smtClean="0">
                <a:solidFill>
                  <a:srgbClr val="FFFFFF"/>
                </a:solidFill>
                <a:cs typeface="Calibri Light"/>
              </a:rPr>
              <a:t>) sobre todo antes y después de comer. </a:t>
            </a:r>
            <a:endParaRPr lang="es-CL" b="1" kern="0" dirty="0" smtClean="0">
              <a:solidFill>
                <a:srgbClr val="FFFFFF"/>
              </a:solidFill>
              <a:cs typeface="Calibri Light"/>
            </a:endParaRPr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808" y="2556298"/>
            <a:ext cx="927397" cy="1206415"/>
          </a:xfrm>
          <a:prstGeom prst="rect">
            <a:avLst/>
          </a:prstGeom>
        </p:spPr>
      </p:pic>
      <p:grpSp>
        <p:nvGrpSpPr>
          <p:cNvPr id="45" name="Agrupar 44"/>
          <p:cNvGrpSpPr/>
          <p:nvPr/>
        </p:nvGrpSpPr>
        <p:grpSpPr>
          <a:xfrm>
            <a:off x="4676125" y="1190059"/>
            <a:ext cx="4379667" cy="1187035"/>
            <a:chOff x="200351" y="1198880"/>
            <a:chExt cx="8943650" cy="1287867"/>
          </a:xfrm>
          <a:solidFill>
            <a:srgbClr val="E6500F"/>
          </a:solidFill>
        </p:grpSpPr>
        <p:sp>
          <p:nvSpPr>
            <p:cNvPr id="46" name="Redondear rectángulo de esquina diagonal 45"/>
            <p:cNvSpPr/>
            <p:nvPr/>
          </p:nvSpPr>
          <p:spPr>
            <a:xfrm rot="16200000">
              <a:off x="4038403" y="-2618852"/>
              <a:ext cx="1267550" cy="8943647"/>
            </a:xfrm>
            <a:prstGeom prst="round2Diag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47" name="Rectángulo 46"/>
            <p:cNvSpPr/>
            <p:nvPr/>
          </p:nvSpPr>
          <p:spPr>
            <a:xfrm>
              <a:off x="200351" y="1198880"/>
              <a:ext cx="8943642" cy="74168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</p:grpSp>
      <p:pic>
        <p:nvPicPr>
          <p:cNvPr id="6" name="Imagen 5" descr="Mantención de distanci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24" y="1378084"/>
            <a:ext cx="942035" cy="937825"/>
          </a:xfrm>
          <a:prstGeom prst="rect">
            <a:avLst/>
          </a:prstGeom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xmlns="" id="{F7F40AC0-32C9-4F23-8EEB-BF7CF05871DB}"/>
              </a:ext>
            </a:extLst>
          </p:cNvPr>
          <p:cNvSpPr txBox="1"/>
          <p:nvPr/>
        </p:nvSpPr>
        <p:spPr bwMode="gray">
          <a:xfrm>
            <a:off x="5931804" y="1196395"/>
            <a:ext cx="3123989" cy="118069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defTabSz="914400">
              <a:defRPr/>
            </a:pPr>
            <a:r>
              <a:rPr lang="es-CL" b="1" kern="0" dirty="0" smtClean="0">
                <a:solidFill>
                  <a:srgbClr val="FFFFFF"/>
                </a:solidFill>
                <a:cs typeface="Calibri Light"/>
              </a:rPr>
              <a:t>MANTÉN DISTANCIA DE </a:t>
            </a:r>
          </a:p>
          <a:p>
            <a:pPr defTabSz="914400">
              <a:defRPr/>
            </a:pPr>
            <a:r>
              <a:rPr lang="es-CL" b="1" kern="0" dirty="0" smtClean="0">
                <a:solidFill>
                  <a:srgbClr val="FFFFFF"/>
                </a:solidFill>
                <a:cs typeface="Calibri Light"/>
              </a:rPr>
              <a:t>1 METRO EN TODO MOMENTO</a:t>
            </a:r>
            <a:r>
              <a:rPr lang="es-CL" kern="0" dirty="0" smtClean="0">
                <a:solidFill>
                  <a:srgbClr val="FFFFFF"/>
                </a:solidFill>
                <a:cs typeface="Calibri Light"/>
              </a:rPr>
              <a:t> </a:t>
            </a:r>
          </a:p>
          <a:p>
            <a:pPr defTabSz="914400">
              <a:defRPr/>
            </a:pPr>
            <a:r>
              <a:rPr lang="es-CL" kern="0" dirty="0">
                <a:solidFill>
                  <a:srgbClr val="FFFFFF"/>
                </a:solidFill>
                <a:cs typeface="Calibri Light"/>
              </a:rPr>
              <a:t>e</a:t>
            </a:r>
            <a:r>
              <a:rPr lang="es-CL" kern="0" dirty="0" smtClean="0">
                <a:solidFill>
                  <a:srgbClr val="FFFFFF"/>
                </a:solidFill>
                <a:cs typeface="Calibri Light"/>
              </a:rPr>
              <a:t>n casinos, buses y espacios comunes en general.</a:t>
            </a:r>
            <a:endParaRPr lang="es-CL" b="1" kern="0" dirty="0" smtClean="0">
              <a:solidFill>
                <a:srgbClr val="FFFFFF"/>
              </a:solidFill>
              <a:cs typeface="Calibri Light"/>
            </a:endParaRPr>
          </a:p>
        </p:txBody>
      </p:sp>
      <p:grpSp>
        <p:nvGrpSpPr>
          <p:cNvPr id="49" name="Agrupar 48"/>
          <p:cNvGrpSpPr/>
          <p:nvPr/>
        </p:nvGrpSpPr>
        <p:grpSpPr>
          <a:xfrm>
            <a:off x="183157" y="3797299"/>
            <a:ext cx="4379679" cy="987742"/>
            <a:chOff x="200351" y="1198880"/>
            <a:chExt cx="8943650" cy="1287867"/>
          </a:xfrm>
          <a:solidFill>
            <a:schemeClr val="accent5"/>
          </a:solidFill>
        </p:grpSpPr>
        <p:sp>
          <p:nvSpPr>
            <p:cNvPr id="50" name="Redondear rectángulo de esquina diagonal 49"/>
            <p:cNvSpPr/>
            <p:nvPr/>
          </p:nvSpPr>
          <p:spPr>
            <a:xfrm rot="16200000">
              <a:off x="4038403" y="-2618852"/>
              <a:ext cx="1267550" cy="8943647"/>
            </a:xfrm>
            <a:prstGeom prst="round2Diag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51" name="Rectángulo 50"/>
            <p:cNvSpPr/>
            <p:nvPr/>
          </p:nvSpPr>
          <p:spPr>
            <a:xfrm>
              <a:off x="200351" y="1198880"/>
              <a:ext cx="8943642" cy="74168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</p:grpSp>
      <p:pic>
        <p:nvPicPr>
          <p:cNvPr id="5" name="Imagen 4" descr="IMG-20200318-WA00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67" y="3828049"/>
            <a:ext cx="942035" cy="944696"/>
          </a:xfrm>
          <a:prstGeom prst="rect">
            <a:avLst/>
          </a:prstGeom>
        </p:spPr>
      </p:pic>
      <p:sp>
        <p:nvSpPr>
          <p:cNvPr id="52" name="CuadroTexto 51">
            <a:extLst>
              <a:ext uri="{FF2B5EF4-FFF2-40B4-BE49-F238E27FC236}">
                <a16:creationId xmlns:a16="http://schemas.microsoft.com/office/drawing/2014/main" xmlns="" id="{F7F40AC0-32C9-4F23-8EEB-BF7CF05871DB}"/>
              </a:ext>
            </a:extLst>
          </p:cNvPr>
          <p:cNvSpPr txBox="1"/>
          <p:nvPr/>
        </p:nvSpPr>
        <p:spPr bwMode="gray">
          <a:xfrm>
            <a:off x="1438843" y="3878065"/>
            <a:ext cx="2161809" cy="81136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defTabSz="914400">
              <a:defRPr/>
            </a:pPr>
            <a:r>
              <a:rPr lang="es-CL" sz="2400" b="1" kern="0" dirty="0" smtClean="0">
                <a:solidFill>
                  <a:srgbClr val="FFFFFF"/>
                </a:solidFill>
                <a:cs typeface="Calibri Light"/>
              </a:rPr>
              <a:t>NO SALUDES DE MANO O BESO.</a:t>
            </a:r>
            <a:endParaRPr lang="es-CL" sz="2400" kern="0" dirty="0" smtClean="0">
              <a:solidFill>
                <a:srgbClr val="FFFFFF"/>
              </a:solidFill>
              <a:cs typeface="Calibri Light"/>
            </a:endParaRPr>
          </a:p>
        </p:txBody>
      </p:sp>
      <p:grpSp>
        <p:nvGrpSpPr>
          <p:cNvPr id="53" name="Agrupar 52"/>
          <p:cNvGrpSpPr/>
          <p:nvPr/>
        </p:nvGrpSpPr>
        <p:grpSpPr>
          <a:xfrm>
            <a:off x="4676124" y="2538411"/>
            <a:ext cx="4379667" cy="1711535"/>
            <a:chOff x="200351" y="1198880"/>
            <a:chExt cx="8943650" cy="1287867"/>
          </a:xfrm>
          <a:solidFill>
            <a:srgbClr val="008998"/>
          </a:solidFill>
        </p:grpSpPr>
        <p:sp>
          <p:nvSpPr>
            <p:cNvPr id="54" name="Redondear rectángulo de esquina diagonal 53"/>
            <p:cNvSpPr/>
            <p:nvPr/>
          </p:nvSpPr>
          <p:spPr>
            <a:xfrm rot="16200000">
              <a:off x="4038403" y="-2618852"/>
              <a:ext cx="1267550" cy="8943647"/>
            </a:xfrm>
            <a:prstGeom prst="round2Diag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55" name="Rectángulo 54"/>
            <p:cNvSpPr/>
            <p:nvPr/>
          </p:nvSpPr>
          <p:spPr>
            <a:xfrm>
              <a:off x="200351" y="1198880"/>
              <a:ext cx="8943642" cy="74168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</p:grpSp>
      <p:sp>
        <p:nvSpPr>
          <p:cNvPr id="56" name="CuadroTexto 55">
            <a:extLst>
              <a:ext uri="{FF2B5EF4-FFF2-40B4-BE49-F238E27FC236}">
                <a16:creationId xmlns:a16="http://schemas.microsoft.com/office/drawing/2014/main" xmlns="" id="{F7F40AC0-32C9-4F23-8EEB-BF7CF05871DB}"/>
              </a:ext>
            </a:extLst>
          </p:cNvPr>
          <p:cNvSpPr txBox="1"/>
          <p:nvPr/>
        </p:nvSpPr>
        <p:spPr bwMode="gray">
          <a:xfrm>
            <a:off x="5931806" y="2554938"/>
            <a:ext cx="3123981" cy="16115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defTabSz="914400">
              <a:defRPr/>
            </a:pPr>
            <a:r>
              <a:rPr lang="es-CL" b="1" kern="0" dirty="0" smtClean="0">
                <a:solidFill>
                  <a:srgbClr val="FFFFFF"/>
                </a:solidFill>
                <a:cs typeface="Calibri Light"/>
              </a:rPr>
              <a:t>SI USAS EQUIPO DE PROTECCIÓN RESPIRATORIA,</a:t>
            </a:r>
            <a:endParaRPr lang="es-CL" kern="0" dirty="0" smtClean="0">
              <a:solidFill>
                <a:srgbClr val="FFFFFF"/>
              </a:solidFill>
              <a:cs typeface="Calibri Light"/>
            </a:endParaRPr>
          </a:p>
          <a:p>
            <a:pPr defTabSz="914400">
              <a:defRPr/>
            </a:pPr>
            <a:r>
              <a:rPr lang="es-CL" kern="0" dirty="0">
                <a:solidFill>
                  <a:srgbClr val="FFFFFF"/>
                </a:solidFill>
                <a:cs typeface="Calibri Light"/>
              </a:rPr>
              <a:t>l</a:t>
            </a:r>
            <a:r>
              <a:rPr lang="es-CL" kern="0" dirty="0" err="1" smtClean="0">
                <a:solidFill>
                  <a:srgbClr val="FFFFFF"/>
                </a:solidFill>
                <a:cs typeface="Calibri Light"/>
              </a:rPr>
              <a:t>ava</a:t>
            </a:r>
            <a:r>
              <a:rPr lang="es-CL" kern="0" dirty="0" smtClean="0">
                <a:solidFill>
                  <a:srgbClr val="FFFFFF"/>
                </a:solidFill>
                <a:cs typeface="Calibri Light"/>
              </a:rPr>
              <a:t> tus manos con jabón antes y después de usarlo.</a:t>
            </a:r>
          </a:p>
          <a:p>
            <a:pPr defTabSz="914400">
              <a:defRPr/>
            </a:pPr>
            <a:endParaRPr lang="es-CL" sz="1000" b="1" kern="0" dirty="0">
              <a:solidFill>
                <a:srgbClr val="FFFFFF"/>
              </a:solidFill>
              <a:cs typeface="Calibri Light"/>
            </a:endParaRPr>
          </a:p>
          <a:p>
            <a:pPr defTabSz="914400">
              <a:defRPr/>
            </a:pPr>
            <a:r>
              <a:rPr lang="es-CL" b="1" kern="0" dirty="0" smtClean="0">
                <a:solidFill>
                  <a:srgbClr val="FFFFFF"/>
                </a:solidFill>
                <a:cs typeface="Calibri Light"/>
              </a:rPr>
              <a:t>LÁVALO DIARIAMENTE.</a:t>
            </a:r>
          </a:p>
        </p:txBody>
      </p:sp>
      <p:grpSp>
        <p:nvGrpSpPr>
          <p:cNvPr id="63" name="Agrupar 62"/>
          <p:cNvGrpSpPr/>
          <p:nvPr/>
        </p:nvGrpSpPr>
        <p:grpSpPr>
          <a:xfrm>
            <a:off x="183156" y="1190059"/>
            <a:ext cx="4379679" cy="1261322"/>
            <a:chOff x="200351" y="1198880"/>
            <a:chExt cx="8943650" cy="1287867"/>
          </a:xfrm>
          <a:solidFill>
            <a:schemeClr val="accent5"/>
          </a:solidFill>
        </p:grpSpPr>
        <p:sp>
          <p:nvSpPr>
            <p:cNvPr id="64" name="Redondear rectángulo de esquina diagonal 63"/>
            <p:cNvSpPr/>
            <p:nvPr/>
          </p:nvSpPr>
          <p:spPr>
            <a:xfrm rot="16200000">
              <a:off x="4038403" y="-2618852"/>
              <a:ext cx="1267550" cy="8943647"/>
            </a:xfrm>
            <a:prstGeom prst="round2Diag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65" name="Rectángulo 64"/>
            <p:cNvSpPr/>
            <p:nvPr/>
          </p:nvSpPr>
          <p:spPr>
            <a:xfrm>
              <a:off x="200351" y="1198880"/>
              <a:ext cx="8943642" cy="74168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</p:grpSp>
      <p:sp>
        <p:nvSpPr>
          <p:cNvPr id="67" name="CuadroTexto 66">
            <a:extLst>
              <a:ext uri="{FF2B5EF4-FFF2-40B4-BE49-F238E27FC236}">
                <a16:creationId xmlns:a16="http://schemas.microsoft.com/office/drawing/2014/main" xmlns="" id="{F7F40AC0-32C9-4F23-8EEB-BF7CF05871DB}"/>
              </a:ext>
            </a:extLst>
          </p:cNvPr>
          <p:cNvSpPr txBox="1"/>
          <p:nvPr/>
        </p:nvSpPr>
        <p:spPr bwMode="gray">
          <a:xfrm>
            <a:off x="1438842" y="1203973"/>
            <a:ext cx="3123989" cy="118069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defTabSz="914400">
              <a:defRPr/>
            </a:pPr>
            <a:r>
              <a:rPr lang="es-CL" b="1" kern="0" dirty="0" smtClean="0">
                <a:solidFill>
                  <a:srgbClr val="FFFFFF"/>
                </a:solidFill>
                <a:cs typeface="Calibri Light"/>
              </a:rPr>
              <a:t>NO SUBAS A FAENA SI ESTÁS ENFERMO(A), </a:t>
            </a:r>
            <a:r>
              <a:rPr lang="es-CL" kern="0" dirty="0">
                <a:solidFill>
                  <a:srgbClr val="FFFFFF"/>
                </a:solidFill>
                <a:cs typeface="Calibri Light"/>
              </a:rPr>
              <a:t>s</a:t>
            </a:r>
            <a:r>
              <a:rPr lang="es-CL" kern="0" dirty="0" smtClean="0">
                <a:solidFill>
                  <a:srgbClr val="FFFFFF"/>
                </a:solidFill>
                <a:cs typeface="Calibri Light"/>
              </a:rPr>
              <a:t>i estás con descanso y presentas síntomas. </a:t>
            </a:r>
            <a:r>
              <a:rPr lang="es-CL" kern="0" dirty="0">
                <a:solidFill>
                  <a:srgbClr val="FFFFFF"/>
                </a:solidFill>
                <a:cs typeface="Calibri Light"/>
              </a:rPr>
              <a:t>A</a:t>
            </a:r>
            <a:r>
              <a:rPr lang="es-CL" kern="0" dirty="0" smtClean="0">
                <a:solidFill>
                  <a:srgbClr val="FFFFFF"/>
                </a:solidFill>
                <a:cs typeface="Calibri Light"/>
              </a:rPr>
              <a:t>visa de inmediato a tu Jefatura.</a:t>
            </a:r>
          </a:p>
        </p:txBody>
      </p:sp>
      <p:grpSp>
        <p:nvGrpSpPr>
          <p:cNvPr id="8" name="Agrupar 7"/>
          <p:cNvGrpSpPr/>
          <p:nvPr/>
        </p:nvGrpSpPr>
        <p:grpSpPr>
          <a:xfrm>
            <a:off x="317305" y="1330672"/>
            <a:ext cx="938466" cy="938466"/>
            <a:chOff x="4793548" y="1227595"/>
            <a:chExt cx="938466" cy="938466"/>
          </a:xfrm>
        </p:grpSpPr>
        <p:sp>
          <p:nvSpPr>
            <p:cNvPr id="7" name="Elipse 6"/>
            <p:cNvSpPr/>
            <p:nvPr/>
          </p:nvSpPr>
          <p:spPr>
            <a:xfrm>
              <a:off x="4793548" y="1227595"/>
              <a:ext cx="938466" cy="9384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  <p:pic>
          <p:nvPicPr>
            <p:cNvPr id="68" name="Imagen 67" descr="Captura de pantalla 2020-03-13 a la(s) 18.47.10.png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121" t="8675" r="4474" b="6752"/>
            <a:stretch/>
          </p:blipFill>
          <p:spPr>
            <a:xfrm>
              <a:off x="5000404" y="1335384"/>
              <a:ext cx="546099" cy="695308"/>
            </a:xfrm>
            <a:prstGeom prst="rect">
              <a:avLst/>
            </a:prstGeom>
          </p:spPr>
        </p:pic>
      </p:grpSp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906"/>
          <a:stretch/>
        </p:blipFill>
        <p:spPr>
          <a:xfrm>
            <a:off x="4743421" y="2699128"/>
            <a:ext cx="1022011" cy="100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0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 58"/>
          <p:cNvSpPr/>
          <p:nvPr/>
        </p:nvSpPr>
        <p:spPr>
          <a:xfrm>
            <a:off x="453153" y="4826756"/>
            <a:ext cx="2807150" cy="2382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s-CL" sz="1100" b="1" dirty="0">
                <a:solidFill>
                  <a:srgbClr val="FFFFFF">
                    <a:lumMod val="50000"/>
                  </a:srgbClr>
                </a:solidFill>
              </a:rPr>
              <a:t>DIRECCIÓN DE COMUNICACIONES</a:t>
            </a:r>
          </a:p>
        </p:txBody>
      </p:sp>
      <p:sp>
        <p:nvSpPr>
          <p:cNvPr id="46" name="Redondear rectángulo de esquina sencilla 45"/>
          <p:cNvSpPr/>
          <p:nvPr/>
        </p:nvSpPr>
        <p:spPr>
          <a:xfrm rot="10800000">
            <a:off x="218490" y="938793"/>
            <a:ext cx="8922306" cy="3188022"/>
          </a:xfrm>
          <a:prstGeom prst="round1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55" name="Redondear rectángulo de esquina sencilla 54"/>
          <p:cNvSpPr/>
          <p:nvPr/>
        </p:nvSpPr>
        <p:spPr>
          <a:xfrm rot="10800000">
            <a:off x="218497" y="4171693"/>
            <a:ext cx="8929071" cy="546109"/>
          </a:xfrm>
          <a:prstGeom prst="round1Rect">
            <a:avLst/>
          </a:prstGeom>
          <a:solidFill>
            <a:srgbClr val="DA3D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854646" y="1048612"/>
            <a:ext cx="1525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FFFFFF"/>
                </a:solidFill>
                <a:latin typeface="Avenir Book"/>
                <a:cs typeface="Avenir Book"/>
              </a:rPr>
              <a:t>LAVA TUS </a:t>
            </a:r>
          </a:p>
          <a:p>
            <a:r>
              <a:rPr lang="es-ES" sz="1200" b="1" dirty="0" smtClean="0">
                <a:solidFill>
                  <a:srgbClr val="FFFFFF"/>
                </a:solidFill>
                <a:latin typeface="Avenir Book"/>
                <a:cs typeface="Avenir Book"/>
              </a:rPr>
              <a:t>MANOS CON AGUA Y JABÓN DE FORMA FRECUENTE.</a:t>
            </a:r>
          </a:p>
        </p:txBody>
      </p:sp>
      <p:sp>
        <p:nvSpPr>
          <p:cNvPr id="72" name="CuadroTexto 71"/>
          <p:cNvSpPr txBox="1"/>
          <p:nvPr/>
        </p:nvSpPr>
        <p:spPr>
          <a:xfrm>
            <a:off x="198503" y="832464"/>
            <a:ext cx="45219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800" b="1" dirty="0" smtClean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lang="es-ES" sz="6800" b="1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pic>
        <p:nvPicPr>
          <p:cNvPr id="73" name="Imagen 72" descr="Captura de pantalla 2020-05-04 a la(s) 14.30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074" y="4194150"/>
            <a:ext cx="1829051" cy="504566"/>
          </a:xfrm>
          <a:prstGeom prst="rect">
            <a:avLst/>
          </a:prstGeom>
        </p:spPr>
      </p:pic>
      <p:sp>
        <p:nvSpPr>
          <p:cNvPr id="74" name="CuadroTexto 73"/>
          <p:cNvSpPr txBox="1"/>
          <p:nvPr/>
        </p:nvSpPr>
        <p:spPr>
          <a:xfrm>
            <a:off x="3714666" y="1040934"/>
            <a:ext cx="1310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FFFFFF"/>
                </a:solidFill>
                <a:latin typeface="Avenir Book"/>
                <a:cs typeface="Avenir Book"/>
              </a:rPr>
              <a:t>MANTÉN DISTANCIA </a:t>
            </a:r>
          </a:p>
          <a:p>
            <a:r>
              <a:rPr lang="es-ES" sz="1200" b="1" dirty="0" smtClean="0">
                <a:solidFill>
                  <a:srgbClr val="FFFFFF"/>
                </a:solidFill>
                <a:latin typeface="Avenir Book"/>
                <a:cs typeface="Avenir Book"/>
              </a:rPr>
              <a:t>DE AL MENOS </a:t>
            </a:r>
          </a:p>
          <a:p>
            <a:r>
              <a:rPr lang="es-ES" sz="1200" b="1" dirty="0" smtClean="0">
                <a:solidFill>
                  <a:srgbClr val="FFFFFF"/>
                </a:solidFill>
                <a:latin typeface="Avenir Book"/>
                <a:cs typeface="Avenir Book"/>
              </a:rPr>
              <a:t>1 MT DE LAS PERSONAS.</a:t>
            </a:r>
            <a:endParaRPr lang="es-ES" sz="1200" b="1" dirty="0">
              <a:solidFill>
                <a:srgbClr val="FFFFFF"/>
              </a:solidFill>
              <a:latin typeface="Avenir Book"/>
              <a:cs typeface="Avenir Book"/>
            </a:endParaRPr>
          </a:p>
        </p:txBody>
      </p:sp>
      <p:sp>
        <p:nvSpPr>
          <p:cNvPr id="75" name="CuadroTexto 74"/>
          <p:cNvSpPr txBox="1"/>
          <p:nvPr/>
        </p:nvSpPr>
        <p:spPr>
          <a:xfrm>
            <a:off x="6847038" y="1040873"/>
            <a:ext cx="1620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FFFFFF"/>
                </a:solidFill>
                <a:latin typeface="Avenir Book"/>
                <a:cs typeface="Avenir Book"/>
              </a:rPr>
              <a:t>USA PROTECCIÓN RESPIRATORIA </a:t>
            </a:r>
          </a:p>
          <a:p>
            <a:r>
              <a:rPr lang="es-ES" sz="1200" b="1" dirty="0" smtClean="0">
                <a:solidFill>
                  <a:srgbClr val="FFFFFF"/>
                </a:solidFill>
                <a:latin typeface="Avenir Book"/>
                <a:cs typeface="Avenir Book"/>
              </a:rPr>
              <a:t>EN TODOS </a:t>
            </a:r>
          </a:p>
          <a:p>
            <a:r>
              <a:rPr lang="es-ES" sz="1200" b="1" dirty="0" smtClean="0">
                <a:solidFill>
                  <a:srgbClr val="FFFFFF"/>
                </a:solidFill>
                <a:latin typeface="Avenir Book"/>
                <a:cs typeface="Avenir Book"/>
              </a:rPr>
              <a:t>LOS ESPACIOS COMUNES.</a:t>
            </a:r>
            <a:endParaRPr lang="es-ES" sz="1200" b="1" dirty="0">
              <a:solidFill>
                <a:srgbClr val="FFFFFF"/>
              </a:solidFill>
              <a:latin typeface="Avenir Book"/>
              <a:cs typeface="Avenir Book"/>
            </a:endParaRPr>
          </a:p>
        </p:txBody>
      </p:sp>
      <p:sp>
        <p:nvSpPr>
          <p:cNvPr id="76" name="CuadroTexto 75"/>
          <p:cNvSpPr txBox="1"/>
          <p:nvPr/>
        </p:nvSpPr>
        <p:spPr>
          <a:xfrm>
            <a:off x="1601185" y="2450664"/>
            <a:ext cx="2014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FFFFFF"/>
                </a:solidFill>
                <a:latin typeface="Avenir Book"/>
                <a:cs typeface="Avenir Book"/>
              </a:rPr>
              <a:t>RESPONDE TODOS </a:t>
            </a:r>
          </a:p>
          <a:p>
            <a:r>
              <a:rPr lang="es-ES" sz="1200" b="1" dirty="0" smtClean="0">
                <a:solidFill>
                  <a:srgbClr val="FFFFFF"/>
                </a:solidFill>
                <a:latin typeface="Avenir Book"/>
                <a:cs typeface="Avenir Book"/>
              </a:rPr>
              <a:t>LOS DÍAS LA ENCUESTA DE SÍNTOMAS DESDE TU CELULAR.</a:t>
            </a:r>
            <a:endParaRPr lang="es-ES" sz="1200" b="1" dirty="0">
              <a:solidFill>
                <a:srgbClr val="FFFFFF"/>
              </a:solidFill>
              <a:latin typeface="Avenir Book"/>
              <a:cs typeface="Avenir Book"/>
            </a:endParaRPr>
          </a:p>
        </p:txBody>
      </p:sp>
      <p:sp>
        <p:nvSpPr>
          <p:cNvPr id="77" name="CuadroTexto 76"/>
          <p:cNvSpPr txBox="1"/>
          <p:nvPr/>
        </p:nvSpPr>
        <p:spPr>
          <a:xfrm>
            <a:off x="2938107" y="824561"/>
            <a:ext cx="45219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800" b="1" dirty="0" smtClean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lang="es-ES" sz="6800" b="1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78" name="CuadroTexto 77"/>
          <p:cNvSpPr txBox="1"/>
          <p:nvPr/>
        </p:nvSpPr>
        <p:spPr>
          <a:xfrm>
            <a:off x="6115445" y="797656"/>
            <a:ext cx="45219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800" b="1" dirty="0" smtClean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lang="es-ES" sz="6800" b="1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79" name="CuadroTexto 78"/>
          <p:cNvSpPr txBox="1"/>
          <p:nvPr/>
        </p:nvSpPr>
        <p:spPr>
          <a:xfrm>
            <a:off x="818317" y="2256757"/>
            <a:ext cx="45219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800" b="1" dirty="0" smtClean="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endParaRPr lang="es-ES" sz="6800" b="1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80" name="CuadroTexto 79"/>
          <p:cNvSpPr txBox="1"/>
          <p:nvPr/>
        </p:nvSpPr>
        <p:spPr>
          <a:xfrm>
            <a:off x="4553396" y="2223337"/>
            <a:ext cx="45219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800" b="1" dirty="0" smtClean="0">
                <a:solidFill>
                  <a:srgbClr val="FFFFFF"/>
                </a:solidFill>
                <a:latin typeface="Arial Black"/>
                <a:cs typeface="Arial Black"/>
              </a:rPr>
              <a:t>5</a:t>
            </a:r>
            <a:endParaRPr lang="es-ES" sz="6800" b="1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cxnSp>
        <p:nvCxnSpPr>
          <p:cNvPr id="81" name="Conector recto 80"/>
          <p:cNvCxnSpPr/>
          <p:nvPr/>
        </p:nvCxnSpPr>
        <p:spPr>
          <a:xfrm flipH="1">
            <a:off x="2946375" y="1002482"/>
            <a:ext cx="2" cy="1214483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/>
          <p:cNvCxnSpPr/>
          <p:nvPr/>
        </p:nvCxnSpPr>
        <p:spPr>
          <a:xfrm flipH="1">
            <a:off x="6134905" y="1002543"/>
            <a:ext cx="2" cy="1197545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82"/>
          <p:cNvCxnSpPr/>
          <p:nvPr/>
        </p:nvCxnSpPr>
        <p:spPr>
          <a:xfrm>
            <a:off x="4422038" y="2216965"/>
            <a:ext cx="0" cy="124666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83"/>
          <p:cNvCxnSpPr/>
          <p:nvPr/>
        </p:nvCxnSpPr>
        <p:spPr>
          <a:xfrm flipV="1">
            <a:off x="342574" y="2200088"/>
            <a:ext cx="8609080" cy="1687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CuadroTexto 84"/>
          <p:cNvSpPr txBox="1"/>
          <p:nvPr/>
        </p:nvSpPr>
        <p:spPr>
          <a:xfrm>
            <a:off x="5318663" y="2425809"/>
            <a:ext cx="2222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FFFFFF"/>
                </a:solidFill>
                <a:latin typeface="Avenir Book"/>
                <a:cs typeface="Avenir Book"/>
              </a:rPr>
              <a:t>CONTROLA TODOS LOS DÍAS TU TEMPERATURA </a:t>
            </a:r>
          </a:p>
          <a:p>
            <a:r>
              <a:rPr lang="es-ES" sz="1200" b="1" dirty="0" smtClean="0">
                <a:solidFill>
                  <a:srgbClr val="FFFFFF"/>
                </a:solidFill>
                <a:latin typeface="Avenir Book"/>
                <a:cs typeface="Avenir Book"/>
              </a:rPr>
              <a:t>Y AVISA A TU JEFATURA </a:t>
            </a:r>
          </a:p>
          <a:p>
            <a:r>
              <a:rPr lang="es-ES" sz="1200" b="1" dirty="0" smtClean="0">
                <a:solidFill>
                  <a:srgbClr val="FFFFFF"/>
                </a:solidFill>
                <a:latin typeface="Avenir Book"/>
                <a:cs typeface="Avenir Book"/>
              </a:rPr>
              <a:t>SI TIENES SOBRE </a:t>
            </a:r>
          </a:p>
          <a:p>
            <a:r>
              <a:rPr lang="es-ES" sz="1200" b="1" dirty="0" smtClean="0">
                <a:solidFill>
                  <a:srgbClr val="FFFFFF"/>
                </a:solidFill>
                <a:latin typeface="Avenir Book"/>
                <a:cs typeface="Avenir Book"/>
              </a:rPr>
              <a:t>37,5 GRADOS.</a:t>
            </a:r>
            <a:endParaRPr lang="es-ES" sz="1200" b="1" dirty="0">
              <a:solidFill>
                <a:srgbClr val="FFFFFF"/>
              </a:solidFill>
              <a:latin typeface="Avenir Book"/>
              <a:cs typeface="Avenir Book"/>
            </a:endParaRPr>
          </a:p>
        </p:txBody>
      </p:sp>
      <p:grpSp>
        <p:nvGrpSpPr>
          <p:cNvPr id="86" name="Agrupar 4"/>
          <p:cNvGrpSpPr/>
          <p:nvPr/>
        </p:nvGrpSpPr>
        <p:grpSpPr>
          <a:xfrm>
            <a:off x="5016332" y="1103777"/>
            <a:ext cx="1033131" cy="935556"/>
            <a:chOff x="4880140" y="2018757"/>
            <a:chExt cx="1033131" cy="935556"/>
          </a:xfrm>
        </p:grpSpPr>
        <p:pic>
          <p:nvPicPr>
            <p:cNvPr id="87" name="Imagen 86" descr="Captura de pantalla 2020-05-04 a la(s) 14.59.58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7421" y="2018757"/>
              <a:ext cx="1025850" cy="935556"/>
            </a:xfrm>
            <a:prstGeom prst="rect">
              <a:avLst/>
            </a:prstGeom>
          </p:spPr>
        </p:pic>
        <p:sp>
          <p:nvSpPr>
            <p:cNvPr id="88" name="Elipse 87"/>
            <p:cNvSpPr/>
            <p:nvPr/>
          </p:nvSpPr>
          <p:spPr>
            <a:xfrm>
              <a:off x="4880140" y="2023949"/>
              <a:ext cx="1024250" cy="928046"/>
            </a:xfrm>
            <a:prstGeom prst="ellipse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</p:grpSp>
      <p:grpSp>
        <p:nvGrpSpPr>
          <p:cNvPr id="89" name="Agrupar 13"/>
          <p:cNvGrpSpPr/>
          <p:nvPr/>
        </p:nvGrpSpPr>
        <p:grpSpPr>
          <a:xfrm>
            <a:off x="3540460" y="2545337"/>
            <a:ext cx="837698" cy="813274"/>
            <a:chOff x="3404268" y="3460317"/>
            <a:chExt cx="837698" cy="813274"/>
          </a:xfrm>
        </p:grpSpPr>
        <p:pic>
          <p:nvPicPr>
            <p:cNvPr id="90" name="Imagen 89" descr="Captura de pantalla 2020-05-04 a la(s) 14.59.3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4268" y="3460317"/>
              <a:ext cx="837697" cy="813274"/>
            </a:xfrm>
            <a:prstGeom prst="rect">
              <a:avLst/>
            </a:prstGeom>
          </p:spPr>
        </p:pic>
        <p:sp>
          <p:nvSpPr>
            <p:cNvPr id="91" name="Elipse 90"/>
            <p:cNvSpPr/>
            <p:nvPr/>
          </p:nvSpPr>
          <p:spPr>
            <a:xfrm>
              <a:off x="3404268" y="3460317"/>
              <a:ext cx="837698" cy="813274"/>
            </a:xfrm>
            <a:prstGeom prst="ellipse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</p:grpSp>
      <p:grpSp>
        <p:nvGrpSpPr>
          <p:cNvPr id="92" name="Agrupar 12"/>
          <p:cNvGrpSpPr/>
          <p:nvPr/>
        </p:nvGrpSpPr>
        <p:grpSpPr>
          <a:xfrm>
            <a:off x="7315792" y="2510404"/>
            <a:ext cx="1089227" cy="870105"/>
            <a:chOff x="7179600" y="3425384"/>
            <a:chExt cx="1089227" cy="870105"/>
          </a:xfrm>
        </p:grpSpPr>
        <p:pic>
          <p:nvPicPr>
            <p:cNvPr id="93" name="Imagen 92" descr="Captura de pantalla 2020-05-04 a la(s) 15.31.46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9600" y="3425384"/>
              <a:ext cx="1089227" cy="870105"/>
            </a:xfrm>
            <a:prstGeom prst="rect">
              <a:avLst/>
            </a:prstGeom>
          </p:spPr>
        </p:pic>
        <p:sp>
          <p:nvSpPr>
            <p:cNvPr id="94" name="Elipse 93"/>
            <p:cNvSpPr/>
            <p:nvPr/>
          </p:nvSpPr>
          <p:spPr>
            <a:xfrm>
              <a:off x="7179600" y="3426580"/>
              <a:ext cx="1089227" cy="868909"/>
            </a:xfrm>
            <a:prstGeom prst="ellipse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</p:grpSp>
      <p:grpSp>
        <p:nvGrpSpPr>
          <p:cNvPr id="95" name="Agrupar 10"/>
          <p:cNvGrpSpPr/>
          <p:nvPr/>
        </p:nvGrpSpPr>
        <p:grpSpPr>
          <a:xfrm>
            <a:off x="2148769" y="1153379"/>
            <a:ext cx="781520" cy="827016"/>
            <a:chOff x="2051489" y="2068359"/>
            <a:chExt cx="781520" cy="827016"/>
          </a:xfrm>
        </p:grpSpPr>
        <p:sp>
          <p:nvSpPr>
            <p:cNvPr id="96" name="Elipse 95"/>
            <p:cNvSpPr/>
            <p:nvPr/>
          </p:nvSpPr>
          <p:spPr>
            <a:xfrm>
              <a:off x="2051489" y="2068359"/>
              <a:ext cx="781520" cy="827016"/>
            </a:xfrm>
            <a:prstGeom prst="ellipse">
              <a:avLst/>
            </a:prstGeom>
            <a:solidFill>
              <a:srgbClr val="E4460B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  <p:pic>
          <p:nvPicPr>
            <p:cNvPr id="97" name="Imagen 9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48572" y="2123719"/>
              <a:ext cx="559050" cy="727246"/>
            </a:xfrm>
            <a:prstGeom prst="rect">
              <a:avLst/>
            </a:prstGeom>
          </p:spPr>
        </p:pic>
      </p:grpSp>
      <p:grpSp>
        <p:nvGrpSpPr>
          <p:cNvPr id="98" name="Agrupar 2"/>
          <p:cNvGrpSpPr/>
          <p:nvPr/>
        </p:nvGrpSpPr>
        <p:grpSpPr>
          <a:xfrm>
            <a:off x="8242851" y="1164969"/>
            <a:ext cx="870364" cy="848243"/>
            <a:chOff x="8106659" y="2079949"/>
            <a:chExt cx="870364" cy="848243"/>
          </a:xfrm>
        </p:grpSpPr>
        <p:pic>
          <p:nvPicPr>
            <p:cNvPr id="99" name="Imagen 98" descr="Captura de pantalla 2020-05-04 a la(s) 14.59.23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6659" y="2079950"/>
              <a:ext cx="870364" cy="839555"/>
            </a:xfrm>
            <a:prstGeom prst="rect">
              <a:avLst/>
            </a:prstGeom>
          </p:spPr>
        </p:pic>
        <p:sp>
          <p:nvSpPr>
            <p:cNvPr id="100" name="Elipse 99"/>
            <p:cNvSpPr/>
            <p:nvPr/>
          </p:nvSpPr>
          <p:spPr>
            <a:xfrm>
              <a:off x="8106659" y="2079949"/>
              <a:ext cx="870364" cy="848243"/>
            </a:xfrm>
            <a:prstGeom prst="ellipse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</p:grpSp>
      <p:sp>
        <p:nvSpPr>
          <p:cNvPr id="101" name="Redondear rectángulo de esquina sencilla 100"/>
          <p:cNvSpPr/>
          <p:nvPr/>
        </p:nvSpPr>
        <p:spPr>
          <a:xfrm rot="10800000">
            <a:off x="3936999" y="53476"/>
            <a:ext cx="5206995" cy="854517"/>
          </a:xfrm>
          <a:prstGeom prst="round1Rect">
            <a:avLst/>
          </a:prstGeom>
          <a:solidFill>
            <a:srgbClr val="DA3D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102" name="CuadroTexto 101"/>
          <p:cNvSpPr txBox="1"/>
          <p:nvPr/>
        </p:nvSpPr>
        <p:spPr>
          <a:xfrm>
            <a:off x="420877" y="4137336"/>
            <a:ext cx="46595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rgbClr val="FFFFFF"/>
                </a:solidFill>
                <a:cs typeface="Calibri"/>
              </a:rPr>
              <a:t>Hazlo por ti y por tu familia</a:t>
            </a:r>
            <a:endParaRPr lang="es-ES" sz="3000" b="1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05" name="CuadroTexto 104"/>
          <p:cNvSpPr txBox="1"/>
          <p:nvPr/>
        </p:nvSpPr>
        <p:spPr>
          <a:xfrm>
            <a:off x="3948507" y="85663"/>
            <a:ext cx="4998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srgbClr val="FFFFFF"/>
                </a:solidFill>
                <a:latin typeface="Arial Black"/>
                <a:cs typeface="Arial Black"/>
              </a:rPr>
              <a:t>5</a:t>
            </a:r>
            <a:r>
              <a:rPr lang="es-ES" sz="2200" b="1" dirty="0" smtClean="0">
                <a:solidFill>
                  <a:srgbClr val="FFFFFF"/>
                </a:solidFill>
                <a:cs typeface="Avenir Book"/>
              </a:rPr>
              <a:t> medidas básica para prevenir </a:t>
            </a:r>
          </a:p>
          <a:p>
            <a:r>
              <a:rPr lang="es-ES" sz="2200" b="1" dirty="0" smtClean="0">
                <a:solidFill>
                  <a:srgbClr val="FFFFFF"/>
                </a:solidFill>
                <a:cs typeface="Avenir Book"/>
              </a:rPr>
              <a:t>el CORONAVIRUS en las faenas</a:t>
            </a:r>
            <a:endParaRPr lang="es-ES" sz="2200" b="1" dirty="0">
              <a:solidFill>
                <a:srgbClr val="FFFFFF"/>
              </a:solidFill>
              <a:cs typeface="Avenir Book"/>
            </a:endParaRPr>
          </a:p>
        </p:txBody>
      </p:sp>
      <p:pic>
        <p:nvPicPr>
          <p:cNvPr id="106" name="4 Imagen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00" t="19430" r="7106" b="39034"/>
          <a:stretch/>
        </p:blipFill>
        <p:spPr>
          <a:xfrm>
            <a:off x="7164360" y="4031399"/>
            <a:ext cx="985713" cy="675884"/>
          </a:xfrm>
          <a:prstGeom prst="rect">
            <a:avLst/>
          </a:prstGeom>
        </p:spPr>
      </p:pic>
      <p:pic>
        <p:nvPicPr>
          <p:cNvPr id="107" name="4 Imagen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48" t="58454" r="20929" b="24632"/>
          <a:stretch/>
        </p:blipFill>
        <p:spPr>
          <a:xfrm>
            <a:off x="7986897" y="4293583"/>
            <a:ext cx="1068312" cy="413700"/>
          </a:xfrm>
          <a:prstGeom prst="rect">
            <a:avLst/>
          </a:prstGeom>
        </p:spPr>
      </p:pic>
      <p:pic>
        <p:nvPicPr>
          <p:cNvPr id="108" name="Imagen 107" descr="Captura de pantalla 2020-03-18 a la(s) 20.23.30.pn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351" y="391992"/>
            <a:ext cx="3628490" cy="553361"/>
          </a:xfrm>
          <a:prstGeom prst="rect">
            <a:avLst/>
          </a:prstGeom>
        </p:spPr>
      </p:pic>
      <p:sp>
        <p:nvSpPr>
          <p:cNvPr id="109" name="CuadroTexto 108"/>
          <p:cNvSpPr txBox="1"/>
          <p:nvPr/>
        </p:nvSpPr>
        <p:spPr>
          <a:xfrm>
            <a:off x="276448" y="93890"/>
            <a:ext cx="3359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FFFFFF">
                    <a:lumMod val="50000"/>
                  </a:srgbClr>
                </a:solidFill>
                <a:latin typeface="Calibri Light"/>
                <a:cs typeface="Calibri Light"/>
              </a:rPr>
              <a:t>ANDINA </a:t>
            </a:r>
            <a:r>
              <a:rPr lang="es-ES" sz="1400" b="1" dirty="0">
                <a:solidFill>
                  <a:srgbClr val="FFFFFF">
                    <a:lumMod val="50000"/>
                  </a:srgbClr>
                </a:solidFill>
                <a:latin typeface="Calibri Light"/>
                <a:cs typeface="Calibri Light"/>
              </a:rPr>
              <a:t>AVANZA</a:t>
            </a:r>
            <a:r>
              <a:rPr lang="es-ES" sz="1400" dirty="0">
                <a:solidFill>
                  <a:srgbClr val="FFFFFF">
                    <a:lumMod val="50000"/>
                  </a:srgbClr>
                </a:solidFill>
                <a:latin typeface="Calibri Light"/>
                <a:cs typeface="Calibri Light"/>
              </a:rPr>
              <a:t> PARA DETENER EL…</a:t>
            </a:r>
          </a:p>
        </p:txBody>
      </p:sp>
      <p:sp>
        <p:nvSpPr>
          <p:cNvPr id="45" name="Redondear rectángulo de esquina sencilla 44"/>
          <p:cNvSpPr/>
          <p:nvPr/>
        </p:nvSpPr>
        <p:spPr>
          <a:xfrm rot="10800000">
            <a:off x="507764" y="3514512"/>
            <a:ext cx="8547445" cy="54610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07764" y="3550595"/>
            <a:ext cx="8443890" cy="4516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C00000"/>
                </a:solidFill>
              </a:rPr>
              <a:t>NUESTRA OBLIGACION ES CUIDARNOS SIEMPRE, </a:t>
            </a:r>
          </a:p>
          <a:p>
            <a:pPr algn="ctr"/>
            <a:r>
              <a:rPr lang="es-CL" b="1" dirty="0" smtClean="0">
                <a:solidFill>
                  <a:srgbClr val="C00000"/>
                </a:solidFill>
              </a:rPr>
              <a:t>POR ESO SIGUE ESTAS MEDIDAS DENTRO Y FUERA DE FAENA</a:t>
            </a:r>
            <a:endParaRPr lang="es-CL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04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Agrupar 24"/>
          <p:cNvGrpSpPr/>
          <p:nvPr/>
        </p:nvGrpSpPr>
        <p:grpSpPr>
          <a:xfrm>
            <a:off x="5440964" y="1364991"/>
            <a:ext cx="3703037" cy="3341886"/>
            <a:chOff x="5039361" y="2600960"/>
            <a:chExt cx="4104640" cy="1988907"/>
          </a:xfrm>
          <a:solidFill>
            <a:srgbClr val="800000"/>
          </a:solidFill>
        </p:grpSpPr>
        <p:sp>
          <p:nvSpPr>
            <p:cNvPr id="26" name="Redondear rectángulo de esquina diagonal 25"/>
            <p:cNvSpPr/>
            <p:nvPr/>
          </p:nvSpPr>
          <p:spPr>
            <a:xfrm rot="16200000">
              <a:off x="6457907" y="1903772"/>
              <a:ext cx="1267550" cy="4104639"/>
            </a:xfrm>
            <a:prstGeom prst="round2Diag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5039361" y="2600960"/>
              <a:ext cx="4104637" cy="112776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s-ES">
                <a:solidFill>
                  <a:srgbClr val="FFFFFF"/>
                </a:solidFill>
              </a:endParaRPr>
            </a:p>
          </p:txBody>
        </p:sp>
      </p:grpSp>
      <p:pic>
        <p:nvPicPr>
          <p:cNvPr id="21" name="Imagen 20" descr="Captura de pantalla 2020-03-18 a la(s) 20.23.30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352" y="479540"/>
            <a:ext cx="4323178" cy="659304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276449" y="181437"/>
            <a:ext cx="400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/>
            <a:r>
              <a:rPr lang="es-ES" sz="1400" dirty="0">
                <a:solidFill>
                  <a:srgbClr val="FFFFFF">
                    <a:lumMod val="50000"/>
                  </a:srgbClr>
                </a:solidFill>
                <a:latin typeface="Calibri Light"/>
                <a:cs typeface="Calibri Light"/>
              </a:rPr>
              <a:t>ANDINA </a:t>
            </a:r>
            <a:r>
              <a:rPr lang="es-ES" sz="1400" b="1" dirty="0">
                <a:solidFill>
                  <a:srgbClr val="FFFFFF">
                    <a:lumMod val="50000"/>
                  </a:srgbClr>
                </a:solidFill>
                <a:latin typeface="Calibri Light"/>
                <a:cs typeface="Calibri Light"/>
              </a:rPr>
              <a:t>AVANZA</a:t>
            </a:r>
            <a:r>
              <a:rPr lang="es-ES" sz="1400" dirty="0">
                <a:solidFill>
                  <a:srgbClr val="FFFFFF">
                    <a:lumMod val="50000"/>
                  </a:srgbClr>
                </a:solidFill>
                <a:latin typeface="Calibri Light"/>
                <a:cs typeface="Calibri Light"/>
              </a:rPr>
              <a:t> PARA DETENER EL…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25519" y="4855780"/>
            <a:ext cx="2680138" cy="1786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r>
              <a:rPr lang="es-CL" sz="1100" dirty="0">
                <a:solidFill>
                  <a:srgbClr val="FFFFFF">
                    <a:lumMod val="50000"/>
                  </a:srgbClr>
                </a:solidFill>
              </a:rPr>
              <a:t>DIRECCIÓN DE COMUNICACIONES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23978562-B126-4E8C-9385-3F183A7773DF}"/>
              </a:ext>
            </a:extLst>
          </p:cNvPr>
          <p:cNvSpPr/>
          <p:nvPr/>
        </p:nvSpPr>
        <p:spPr>
          <a:xfrm>
            <a:off x="6723520" y="3388759"/>
            <a:ext cx="24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" defTabSz="685783"/>
            <a:r>
              <a:rPr lang="es-CL" dirty="0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El envase individual </a:t>
            </a:r>
            <a:r>
              <a:rPr lang="es-CL" b="1" dirty="0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es sólo para uso en faena. Guárdalo, </a:t>
            </a:r>
            <a:r>
              <a:rPr lang="es-CL" dirty="0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se recargará en tu próximo ciclo.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2033848E-4A1B-4FDD-93E3-809E8A8C337A}"/>
              </a:ext>
            </a:extLst>
          </p:cNvPr>
          <p:cNvSpPr/>
          <p:nvPr/>
        </p:nvSpPr>
        <p:spPr>
          <a:xfrm>
            <a:off x="111575" y="3187003"/>
            <a:ext cx="2401912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1" algn="ctr" defTabSz="685783"/>
            <a:r>
              <a:rPr lang="es-CL" dirty="0">
                <a:solidFill>
                  <a:srgbClr val="333333"/>
                </a:solidFill>
                <a:cs typeface="Calibri" panose="020F0502020204030204" pitchFamily="34" charset="0"/>
              </a:rPr>
              <a:t>La </a:t>
            </a:r>
            <a:r>
              <a:rPr lang="es-CL" b="1" dirty="0">
                <a:solidFill>
                  <a:srgbClr val="000000"/>
                </a:solidFill>
                <a:cs typeface="Calibri" panose="020F0502020204030204" pitchFamily="34" charset="0"/>
              </a:rPr>
              <a:t>MEJOR MEDIDA</a:t>
            </a:r>
            <a:r>
              <a:rPr lang="es-CL" b="1" dirty="0">
                <a:solidFill>
                  <a:srgbClr val="0098AA"/>
                </a:solidFill>
                <a:cs typeface="Calibri" panose="020F0502020204030204" pitchFamily="34" charset="0"/>
              </a:rPr>
              <a:t> </a:t>
            </a:r>
            <a:r>
              <a:rPr lang="es-CL" dirty="0">
                <a:solidFill>
                  <a:srgbClr val="000000"/>
                </a:solidFill>
                <a:cs typeface="Calibri" panose="020F0502020204030204" pitchFamily="34" charset="0"/>
              </a:rPr>
              <a:t>para prevenir el contagio es </a:t>
            </a:r>
            <a:r>
              <a:rPr lang="es-CL" dirty="0">
                <a:solidFill>
                  <a:srgbClr val="333333"/>
                </a:solidFill>
                <a:cs typeface="Calibri" panose="020F0502020204030204" pitchFamily="34" charset="0"/>
              </a:rPr>
              <a:t>el </a:t>
            </a:r>
            <a:r>
              <a:rPr lang="es-CL" b="1" dirty="0">
                <a:solidFill>
                  <a:srgbClr val="000000"/>
                </a:solidFill>
                <a:cs typeface="Calibri" panose="020F0502020204030204" pitchFamily="34" charset="0"/>
              </a:rPr>
              <a:t>LAVADO DE MANOS con agua y jabón</a:t>
            </a:r>
            <a:r>
              <a:rPr lang="es-CL" b="1" dirty="0">
                <a:solidFill>
                  <a:srgbClr val="0098AA"/>
                </a:solidFill>
                <a:cs typeface="Calibri" panose="020F0502020204030204" pitchFamily="34" charset="0"/>
              </a:rPr>
              <a:t> </a:t>
            </a:r>
            <a:r>
              <a:rPr lang="es-CL" dirty="0">
                <a:solidFill>
                  <a:srgbClr val="333333"/>
                </a:solidFill>
                <a:cs typeface="Calibri" panose="020F0502020204030204" pitchFamily="34" charset="0"/>
              </a:rPr>
              <a:t>por 20 segundos.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E40B2636-F34B-4DF3-BFB4-63362AB39175}"/>
              </a:ext>
            </a:extLst>
          </p:cNvPr>
          <p:cNvSpPr/>
          <p:nvPr/>
        </p:nvSpPr>
        <p:spPr>
          <a:xfrm>
            <a:off x="5529414" y="1340167"/>
            <a:ext cx="32944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/>
            <a:r>
              <a:rPr lang="es-MX" sz="2000" dirty="0">
                <a:solidFill>
                  <a:srgbClr val="FFFFFF"/>
                </a:solidFill>
                <a:cs typeface="Calibri" panose="020F0502020204030204" pitchFamily="34" charset="0"/>
              </a:rPr>
              <a:t>El </a:t>
            </a:r>
            <a:r>
              <a:rPr lang="es-MX" sz="2000" b="1" dirty="0">
                <a:solidFill>
                  <a:srgbClr val="FFFFFF"/>
                </a:solidFill>
                <a:cs typeface="Calibri" panose="020F0502020204030204" pitchFamily="34" charset="0"/>
              </a:rPr>
              <a:t>alcohol gel NO REEMPLAZA </a:t>
            </a:r>
            <a:r>
              <a:rPr lang="es-MX" sz="2000" dirty="0">
                <a:solidFill>
                  <a:srgbClr val="FFFFFF"/>
                </a:solidFill>
                <a:cs typeface="Calibri" panose="020F0502020204030204" pitchFamily="34" charset="0"/>
              </a:rPr>
              <a:t>el lavado de manos</a:t>
            </a:r>
            <a:endParaRPr lang="es-MX" sz="2000" dirty="0">
              <a:solidFill>
                <a:srgbClr val="FFFFFF"/>
              </a:solidFill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4607469" y="160658"/>
            <a:ext cx="4536536" cy="978187"/>
            <a:chOff x="200351" y="1198880"/>
            <a:chExt cx="8943650" cy="1287867"/>
          </a:xfrm>
          <a:solidFill>
            <a:srgbClr val="800000"/>
          </a:solidFill>
        </p:grpSpPr>
        <p:sp>
          <p:nvSpPr>
            <p:cNvPr id="14" name="Redondear rectángulo de esquina diagonal 13"/>
            <p:cNvSpPr/>
            <p:nvPr/>
          </p:nvSpPr>
          <p:spPr>
            <a:xfrm rot="16200000">
              <a:off x="4038403" y="-2618852"/>
              <a:ext cx="1267550" cy="8943647"/>
            </a:xfrm>
            <a:prstGeom prst="round2Diag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200351" y="1198880"/>
              <a:ext cx="8943642" cy="74168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s-ES">
                <a:solidFill>
                  <a:srgbClr val="FFFFFF"/>
                </a:solidFill>
              </a:endParaRPr>
            </a:p>
          </p:txBody>
        </p:sp>
      </p:grpSp>
      <p:sp>
        <p:nvSpPr>
          <p:cNvPr id="16" name="CuadroTexto 15"/>
          <p:cNvSpPr txBox="1"/>
          <p:nvPr/>
        </p:nvSpPr>
        <p:spPr>
          <a:xfrm>
            <a:off x="4851525" y="201361"/>
            <a:ext cx="4376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s-ES" sz="2800" b="1" dirty="0">
                <a:solidFill>
                  <a:srgbClr val="FFFFFF"/>
                </a:solidFill>
                <a:cs typeface="Calibri"/>
              </a:rPr>
              <a:t>LO MÁS IMPORTANTE, LAVADO DE MANOS</a:t>
            </a:r>
          </a:p>
        </p:txBody>
      </p:sp>
      <p:sp>
        <p:nvSpPr>
          <p:cNvPr id="6" name="Elipse 5"/>
          <p:cNvSpPr/>
          <p:nvPr/>
        </p:nvSpPr>
        <p:spPr>
          <a:xfrm>
            <a:off x="429092" y="1326605"/>
            <a:ext cx="1760479" cy="1760479"/>
          </a:xfrm>
          <a:prstGeom prst="ellipse">
            <a:avLst/>
          </a:prstGeom>
          <a:solidFill>
            <a:srgbClr val="800000"/>
          </a:solidFill>
          <a:ln w="38100" cmpd="sng">
            <a:solidFill>
              <a:srgbClr val="1B21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s-ES">
              <a:solidFill>
                <a:srgbClr val="FFFFFF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083" y="1364992"/>
            <a:ext cx="1323810" cy="1722092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="" xmlns:a16="http://schemas.microsoft.com/office/drawing/2014/main" id="{23978562-B126-4E8C-9385-3F183A7773DF}"/>
              </a:ext>
            </a:extLst>
          </p:cNvPr>
          <p:cNvSpPr/>
          <p:nvPr/>
        </p:nvSpPr>
        <p:spPr>
          <a:xfrm>
            <a:off x="2618432" y="3187003"/>
            <a:ext cx="2612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" algn="ctr" defTabSz="685783"/>
            <a:r>
              <a:rPr lang="es-CL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Hemos instalado </a:t>
            </a:r>
            <a:r>
              <a:rPr lang="es-CL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MÁS LAVAMANOS </a:t>
            </a:r>
            <a:r>
              <a:rPr lang="es-CL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en Casino Saladillo y en Centralizado JM.</a:t>
            </a:r>
          </a:p>
        </p:txBody>
      </p:sp>
      <p:grpSp>
        <p:nvGrpSpPr>
          <p:cNvPr id="22" name="Agrupar 21"/>
          <p:cNvGrpSpPr/>
          <p:nvPr/>
        </p:nvGrpSpPr>
        <p:grpSpPr>
          <a:xfrm>
            <a:off x="5553738" y="2596196"/>
            <a:ext cx="1051577" cy="943701"/>
            <a:chOff x="5725001" y="2253277"/>
            <a:chExt cx="1051577" cy="943701"/>
          </a:xfrm>
        </p:grpSpPr>
        <p:pic>
          <p:nvPicPr>
            <p:cNvPr id="28" name="Imagen 27" descr="IMG-20200327-WA0013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5001" y="2266437"/>
              <a:ext cx="1051577" cy="920566"/>
            </a:xfrm>
            <a:prstGeom prst="rect">
              <a:avLst/>
            </a:prstGeom>
          </p:spPr>
        </p:pic>
        <p:sp>
          <p:nvSpPr>
            <p:cNvPr id="31" name="Elipse 30"/>
            <p:cNvSpPr/>
            <p:nvPr/>
          </p:nvSpPr>
          <p:spPr>
            <a:xfrm>
              <a:off x="5741738" y="2253277"/>
              <a:ext cx="1014890" cy="943701"/>
            </a:xfrm>
            <a:prstGeom prst="ellipse">
              <a:avLst/>
            </a:prstGeom>
            <a:noFill/>
            <a:ln w="38100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s-ES">
                <a:solidFill>
                  <a:srgbClr val="FFFFFF"/>
                </a:solidFill>
              </a:endParaRPr>
            </a:p>
          </p:txBody>
        </p:sp>
      </p:grpSp>
      <p:grpSp>
        <p:nvGrpSpPr>
          <p:cNvPr id="33" name="Agrupar 32"/>
          <p:cNvGrpSpPr/>
          <p:nvPr/>
        </p:nvGrpSpPr>
        <p:grpSpPr>
          <a:xfrm>
            <a:off x="5560781" y="3667329"/>
            <a:ext cx="1051577" cy="823439"/>
            <a:chOff x="5725000" y="3390028"/>
            <a:chExt cx="1051577" cy="750371"/>
          </a:xfrm>
        </p:grpSpPr>
        <p:pic>
          <p:nvPicPr>
            <p:cNvPr id="29" name="Imagen 28" descr="Sin título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5000" y="3390028"/>
              <a:ext cx="1051577" cy="750371"/>
            </a:xfrm>
            <a:prstGeom prst="rect">
              <a:avLst/>
            </a:prstGeom>
          </p:spPr>
        </p:pic>
        <p:sp>
          <p:nvSpPr>
            <p:cNvPr id="32" name="Elipse 31"/>
            <p:cNvSpPr/>
            <p:nvPr/>
          </p:nvSpPr>
          <p:spPr>
            <a:xfrm>
              <a:off x="5741738" y="3390028"/>
              <a:ext cx="1014890" cy="750371"/>
            </a:xfrm>
            <a:prstGeom prst="ellipse">
              <a:avLst/>
            </a:prstGeom>
            <a:noFill/>
            <a:ln w="38100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s-ES">
                <a:solidFill>
                  <a:srgbClr val="FFFFFF"/>
                </a:solidFill>
              </a:endParaRPr>
            </a:p>
          </p:txBody>
        </p:sp>
      </p:grpSp>
      <p:sp>
        <p:nvSpPr>
          <p:cNvPr id="35" name="Rectángulo 34">
            <a:extLst>
              <a:ext uri="{FF2B5EF4-FFF2-40B4-BE49-F238E27FC236}">
                <a16:creationId xmlns="" xmlns:a16="http://schemas.microsoft.com/office/drawing/2014/main" id="{E40B2636-F34B-4DF3-BFB4-63362AB39175}"/>
              </a:ext>
            </a:extLst>
          </p:cNvPr>
          <p:cNvSpPr/>
          <p:nvPr/>
        </p:nvSpPr>
        <p:spPr>
          <a:xfrm>
            <a:off x="5545598" y="2018344"/>
            <a:ext cx="34341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/>
            <a:r>
              <a:rPr lang="es-MX" sz="1600" dirty="0">
                <a:solidFill>
                  <a:srgbClr val="FFFFFF"/>
                </a:solidFill>
                <a:latin typeface="Calibri Light"/>
                <a:cs typeface="Calibri Light"/>
              </a:rPr>
              <a:t>LAVA TUS MANOS CON JABÓN</a:t>
            </a:r>
            <a:r>
              <a:rPr lang="es-MX" sz="1600" b="1" dirty="0">
                <a:solidFill>
                  <a:srgbClr val="FFFFFF"/>
                </a:solidFill>
                <a:latin typeface="Calibri Light"/>
                <a:cs typeface="Calibri Light"/>
              </a:rPr>
              <a:t> CADA 3 APLICACIONES</a:t>
            </a:r>
            <a:r>
              <a:rPr lang="es-MX" sz="1600" dirty="0">
                <a:solidFill>
                  <a:srgbClr val="FFFFFF"/>
                </a:solidFill>
                <a:latin typeface="Calibri Light"/>
                <a:cs typeface="Calibri Light"/>
              </a:rPr>
              <a:t> DE ALCOHOL GEL.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="" xmlns:a16="http://schemas.microsoft.com/office/drawing/2014/main" id="{23978562-B126-4E8C-9385-3F183A7773DF}"/>
              </a:ext>
            </a:extLst>
          </p:cNvPr>
          <p:cNvSpPr/>
          <p:nvPr/>
        </p:nvSpPr>
        <p:spPr>
          <a:xfrm>
            <a:off x="6734824" y="2644680"/>
            <a:ext cx="2234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" defTabSz="685783"/>
            <a:r>
              <a:rPr lang="es-CL" dirty="0">
                <a:solidFill>
                  <a:srgbClr val="FFFFFF"/>
                </a:solidFill>
                <a:cs typeface="Calibri" panose="020F0502020204030204" pitchFamily="34" charset="0"/>
              </a:rPr>
              <a:t>Usa el alcohol gel con </a:t>
            </a:r>
            <a:r>
              <a:rPr lang="es-CL" b="1" dirty="0">
                <a:solidFill>
                  <a:srgbClr val="FFFFFF"/>
                </a:solidFill>
                <a:cs typeface="Calibri" panose="020F0502020204030204" pitchFamily="34" charset="0"/>
              </a:rPr>
              <a:t>responsabilidad.</a:t>
            </a:r>
            <a:endParaRPr lang="es-CL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99" y="1468197"/>
            <a:ext cx="2230657" cy="16729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0439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ángulo 55"/>
          <p:cNvSpPr/>
          <p:nvPr/>
        </p:nvSpPr>
        <p:spPr>
          <a:xfrm>
            <a:off x="453153" y="4835977"/>
            <a:ext cx="2807150" cy="2382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s-CL" sz="1100" b="1" dirty="0">
                <a:solidFill>
                  <a:srgbClr val="FFFFFF">
                    <a:lumMod val="50000"/>
                  </a:srgbClr>
                </a:solidFill>
              </a:rPr>
              <a:t>DIRECCIÓN DE COMUNICACIONES</a:t>
            </a:r>
          </a:p>
        </p:txBody>
      </p:sp>
      <p:sp>
        <p:nvSpPr>
          <p:cNvPr id="43" name="Redondear rectángulo de esquina sencilla 42"/>
          <p:cNvSpPr/>
          <p:nvPr/>
        </p:nvSpPr>
        <p:spPr>
          <a:xfrm rot="10800000">
            <a:off x="4587053" y="176453"/>
            <a:ext cx="4563712" cy="1009472"/>
          </a:xfrm>
          <a:prstGeom prst="round1Rect">
            <a:avLst/>
          </a:prstGeom>
          <a:solidFill>
            <a:srgbClr val="DB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170391" y="189840"/>
            <a:ext cx="400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  <a:latin typeface="Calibri Light"/>
                <a:cs typeface="Calibri Light"/>
              </a:rPr>
              <a:t>CUIDÉMONOS DEL</a:t>
            </a:r>
            <a:endParaRPr lang="es-ES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4856495" y="183265"/>
            <a:ext cx="4445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FFFFFF"/>
                </a:solidFill>
                <a:cs typeface="Calibri"/>
              </a:rPr>
              <a:t>¿POR QUÉ DEBEMOS USAR EL RESPIRADOR?</a:t>
            </a:r>
            <a:endParaRPr lang="es-ES" sz="2800" b="1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23" name="Redondear rectángulo de esquina sencilla 22"/>
          <p:cNvSpPr/>
          <p:nvPr/>
        </p:nvSpPr>
        <p:spPr>
          <a:xfrm rot="10800000">
            <a:off x="221702" y="1364648"/>
            <a:ext cx="8922295" cy="3327564"/>
          </a:xfrm>
          <a:prstGeom prst="round1Rect">
            <a:avLst/>
          </a:prstGeom>
          <a:solidFill>
            <a:srgbClr val="DD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grpSp>
        <p:nvGrpSpPr>
          <p:cNvPr id="6" name="Agrupar 5"/>
          <p:cNvGrpSpPr/>
          <p:nvPr/>
        </p:nvGrpSpPr>
        <p:grpSpPr>
          <a:xfrm>
            <a:off x="5294830" y="2988758"/>
            <a:ext cx="1079342" cy="720727"/>
            <a:chOff x="597198" y="3594056"/>
            <a:chExt cx="1079342" cy="720727"/>
          </a:xfrm>
        </p:grpSpPr>
        <p:pic>
          <p:nvPicPr>
            <p:cNvPr id="25" name="Imagen 24" descr="Captura de pantalla 2020-04-06 a la(s) 11.19.0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98" y="3594056"/>
              <a:ext cx="1079342" cy="720727"/>
            </a:xfrm>
            <a:prstGeom prst="rect">
              <a:avLst/>
            </a:prstGeom>
            <a:ln>
              <a:noFill/>
            </a:ln>
          </p:spPr>
        </p:pic>
        <p:sp>
          <p:nvSpPr>
            <p:cNvPr id="26" name="Elipse 25"/>
            <p:cNvSpPr/>
            <p:nvPr/>
          </p:nvSpPr>
          <p:spPr>
            <a:xfrm>
              <a:off x="597198" y="3594056"/>
              <a:ext cx="1079342" cy="720727"/>
            </a:xfrm>
            <a:prstGeom prst="ellipse">
              <a:avLst/>
            </a:prstGeom>
            <a:noFill/>
            <a:ln w="19050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</p:grpSp>
      <p:sp>
        <p:nvSpPr>
          <p:cNvPr id="27" name="CuadroTexto 26"/>
          <p:cNvSpPr txBox="1"/>
          <p:nvPr/>
        </p:nvSpPr>
        <p:spPr>
          <a:xfrm>
            <a:off x="872372" y="2155459"/>
            <a:ext cx="4443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  <a:cs typeface="Calibri"/>
              </a:rPr>
              <a:t>Para cumplir lo dispuesto por la autoridad. El uso es </a:t>
            </a:r>
            <a:r>
              <a:rPr lang="es-ES" b="1" dirty="0" smtClean="0">
                <a:solidFill>
                  <a:srgbClr val="FFFFFF"/>
                </a:solidFill>
                <a:cs typeface="Calibri"/>
              </a:rPr>
              <a:t>obligatorio en buses, minibuses, van y camionetas.</a:t>
            </a: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19" t="13906" r="4644"/>
          <a:stretch/>
        </p:blipFill>
        <p:spPr>
          <a:xfrm>
            <a:off x="5225167" y="1465640"/>
            <a:ext cx="1079342" cy="1259827"/>
          </a:xfrm>
          <a:prstGeom prst="rect">
            <a:avLst/>
          </a:prstGeom>
        </p:spPr>
      </p:pic>
      <p:pic>
        <p:nvPicPr>
          <p:cNvPr id="31" name="Imagen 30" descr="3_gráfica_coronaviru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4" y="601513"/>
            <a:ext cx="4237164" cy="457316"/>
          </a:xfrm>
          <a:prstGeom prst="rect">
            <a:avLst/>
          </a:prstGeom>
        </p:spPr>
      </p:pic>
      <p:grpSp>
        <p:nvGrpSpPr>
          <p:cNvPr id="5" name="Agrupar 4"/>
          <p:cNvGrpSpPr/>
          <p:nvPr/>
        </p:nvGrpSpPr>
        <p:grpSpPr>
          <a:xfrm>
            <a:off x="6423045" y="1609701"/>
            <a:ext cx="262049" cy="223237"/>
            <a:chOff x="5047014" y="-782086"/>
            <a:chExt cx="613457" cy="522598"/>
          </a:xfrm>
        </p:grpSpPr>
        <p:sp>
          <p:nvSpPr>
            <p:cNvPr id="33" name="Cheurón 32"/>
            <p:cNvSpPr/>
            <p:nvPr/>
          </p:nvSpPr>
          <p:spPr>
            <a:xfrm>
              <a:off x="5047014" y="-782086"/>
              <a:ext cx="362019" cy="522399"/>
            </a:xfrm>
            <a:prstGeom prst="chevron">
              <a:avLst>
                <a:gd name="adj" fmla="val 5588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072B1"/>
                </a:solidFill>
              </a:endParaRPr>
            </a:p>
          </p:txBody>
        </p:sp>
        <p:sp>
          <p:nvSpPr>
            <p:cNvPr id="34" name="Cheurón 33"/>
            <p:cNvSpPr/>
            <p:nvPr/>
          </p:nvSpPr>
          <p:spPr>
            <a:xfrm>
              <a:off x="5298452" y="-781887"/>
              <a:ext cx="362019" cy="522399"/>
            </a:xfrm>
            <a:prstGeom prst="chevron">
              <a:avLst>
                <a:gd name="adj" fmla="val 5588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072B1"/>
                </a:solidFill>
              </a:endParaRPr>
            </a:p>
          </p:txBody>
        </p:sp>
      </p:grpSp>
      <p:sp>
        <p:nvSpPr>
          <p:cNvPr id="36" name="CuadroTexto 35"/>
          <p:cNvSpPr txBox="1"/>
          <p:nvPr/>
        </p:nvSpPr>
        <p:spPr>
          <a:xfrm>
            <a:off x="6751592" y="1540368"/>
            <a:ext cx="3269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FFFFFF"/>
                </a:solidFill>
                <a:cs typeface="Calibri"/>
              </a:rPr>
              <a:t>ÚSALO TODO EL VIAJE.</a:t>
            </a:r>
          </a:p>
        </p:txBody>
      </p:sp>
      <p:grpSp>
        <p:nvGrpSpPr>
          <p:cNvPr id="38" name="Agrupar 37"/>
          <p:cNvGrpSpPr/>
          <p:nvPr/>
        </p:nvGrpSpPr>
        <p:grpSpPr>
          <a:xfrm>
            <a:off x="6424228" y="2057731"/>
            <a:ext cx="262049" cy="223237"/>
            <a:chOff x="5047014" y="-782086"/>
            <a:chExt cx="613457" cy="522598"/>
          </a:xfrm>
        </p:grpSpPr>
        <p:sp>
          <p:nvSpPr>
            <p:cNvPr id="39" name="Cheurón 38"/>
            <p:cNvSpPr/>
            <p:nvPr/>
          </p:nvSpPr>
          <p:spPr>
            <a:xfrm>
              <a:off x="5047014" y="-782086"/>
              <a:ext cx="362019" cy="522399"/>
            </a:xfrm>
            <a:prstGeom prst="chevron">
              <a:avLst>
                <a:gd name="adj" fmla="val 5588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072B1"/>
                </a:solidFill>
              </a:endParaRPr>
            </a:p>
          </p:txBody>
        </p:sp>
        <p:sp>
          <p:nvSpPr>
            <p:cNvPr id="40" name="Cheurón 39"/>
            <p:cNvSpPr/>
            <p:nvPr/>
          </p:nvSpPr>
          <p:spPr>
            <a:xfrm>
              <a:off x="5298452" y="-781887"/>
              <a:ext cx="362019" cy="522399"/>
            </a:xfrm>
            <a:prstGeom prst="chevron">
              <a:avLst>
                <a:gd name="adj" fmla="val 5588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072B1"/>
                </a:solidFill>
              </a:endParaRPr>
            </a:p>
          </p:txBody>
        </p:sp>
      </p:grpSp>
      <p:sp>
        <p:nvSpPr>
          <p:cNvPr id="41" name="CuadroTexto 40"/>
          <p:cNvSpPr txBox="1"/>
          <p:nvPr/>
        </p:nvSpPr>
        <p:spPr>
          <a:xfrm>
            <a:off x="6752775" y="1993993"/>
            <a:ext cx="326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FFFFFF"/>
                </a:solidFill>
                <a:cs typeface="Calibri"/>
              </a:rPr>
              <a:t>ROTÚLALO.</a:t>
            </a:r>
          </a:p>
        </p:txBody>
      </p:sp>
      <p:sp>
        <p:nvSpPr>
          <p:cNvPr id="49" name="CuadroTexto 48"/>
          <p:cNvSpPr txBox="1"/>
          <p:nvPr/>
        </p:nvSpPr>
        <p:spPr>
          <a:xfrm>
            <a:off x="6751592" y="2433004"/>
            <a:ext cx="2862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FFFFFF"/>
                </a:solidFill>
                <a:cs typeface="Calibri"/>
              </a:rPr>
              <a:t>LÁVALO TODO LOS DÍAS.</a:t>
            </a:r>
          </a:p>
        </p:txBody>
      </p:sp>
      <p:grpSp>
        <p:nvGrpSpPr>
          <p:cNvPr id="50" name="Agrupar 49"/>
          <p:cNvGrpSpPr/>
          <p:nvPr/>
        </p:nvGrpSpPr>
        <p:grpSpPr>
          <a:xfrm>
            <a:off x="6423045" y="2493847"/>
            <a:ext cx="262049" cy="223237"/>
            <a:chOff x="5047014" y="-782086"/>
            <a:chExt cx="613457" cy="522598"/>
          </a:xfrm>
        </p:grpSpPr>
        <p:sp>
          <p:nvSpPr>
            <p:cNvPr id="51" name="Cheurón 50"/>
            <p:cNvSpPr/>
            <p:nvPr/>
          </p:nvSpPr>
          <p:spPr>
            <a:xfrm>
              <a:off x="5047014" y="-782086"/>
              <a:ext cx="362019" cy="522399"/>
            </a:xfrm>
            <a:prstGeom prst="chevron">
              <a:avLst>
                <a:gd name="adj" fmla="val 5588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072B1"/>
                </a:solidFill>
              </a:endParaRPr>
            </a:p>
          </p:txBody>
        </p:sp>
        <p:sp>
          <p:nvSpPr>
            <p:cNvPr id="52" name="Cheurón 51"/>
            <p:cNvSpPr/>
            <p:nvPr/>
          </p:nvSpPr>
          <p:spPr>
            <a:xfrm>
              <a:off x="5298452" y="-781887"/>
              <a:ext cx="362019" cy="522399"/>
            </a:xfrm>
            <a:prstGeom prst="chevron">
              <a:avLst>
                <a:gd name="adj" fmla="val 5588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072B1"/>
                </a:solidFill>
              </a:endParaRPr>
            </a:p>
          </p:txBody>
        </p:sp>
      </p:grpSp>
      <p:sp>
        <p:nvSpPr>
          <p:cNvPr id="53" name="CuadroTexto 52"/>
          <p:cNvSpPr txBox="1"/>
          <p:nvPr/>
        </p:nvSpPr>
        <p:spPr>
          <a:xfrm>
            <a:off x="6653206" y="2895806"/>
            <a:ext cx="2497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  <a:cs typeface="Calibri"/>
              </a:rPr>
              <a:t>Si no tienes un respirador, puedes usar </a:t>
            </a:r>
            <a:r>
              <a:rPr lang="es-ES" b="1" dirty="0" smtClean="0">
                <a:solidFill>
                  <a:srgbClr val="FFFFFF"/>
                </a:solidFill>
                <a:cs typeface="Calibri"/>
              </a:rPr>
              <a:t>bandanas o mascarillas de tela.</a:t>
            </a:r>
          </a:p>
        </p:txBody>
      </p:sp>
      <p:sp>
        <p:nvSpPr>
          <p:cNvPr id="61" name="Redondear rectángulo de esquina sencilla 60"/>
          <p:cNvSpPr/>
          <p:nvPr/>
        </p:nvSpPr>
        <p:spPr>
          <a:xfrm rot="10800000" flipH="1">
            <a:off x="840374" y="4191374"/>
            <a:ext cx="8049488" cy="333272"/>
          </a:xfrm>
          <a:prstGeom prst="round1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65" name="CuadroTexto 64"/>
          <p:cNvSpPr txBox="1"/>
          <p:nvPr/>
        </p:nvSpPr>
        <p:spPr>
          <a:xfrm>
            <a:off x="840374" y="4173344"/>
            <a:ext cx="665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 smtClean="0">
                <a:solidFill>
                  <a:srgbClr val="000000"/>
                </a:solidFill>
                <a:cs typeface="Calibri"/>
              </a:rPr>
              <a:t>RECOMENDACIONES DE LAVADO DE RESPIRADOR </a:t>
            </a:r>
            <a:r>
              <a:rPr lang="es-ES" b="1" i="1" dirty="0" smtClean="0">
                <a:solidFill>
                  <a:srgbClr val="000000"/>
                </a:solidFill>
                <a:cs typeface="Calibri"/>
              </a:rPr>
              <a:t>PINCHA EL LINK</a:t>
            </a:r>
          </a:p>
        </p:txBody>
      </p:sp>
      <p:grpSp>
        <p:nvGrpSpPr>
          <p:cNvPr id="66" name="Agrupar 65"/>
          <p:cNvGrpSpPr/>
          <p:nvPr/>
        </p:nvGrpSpPr>
        <p:grpSpPr>
          <a:xfrm>
            <a:off x="7569225" y="4091497"/>
            <a:ext cx="540180" cy="493037"/>
            <a:chOff x="7114123" y="3521539"/>
            <a:chExt cx="824961" cy="836186"/>
          </a:xfrm>
        </p:grpSpPr>
        <p:sp>
          <p:nvSpPr>
            <p:cNvPr id="67" name="Elipse 66"/>
            <p:cNvSpPr/>
            <p:nvPr/>
          </p:nvSpPr>
          <p:spPr>
            <a:xfrm>
              <a:off x="7114123" y="3521539"/>
              <a:ext cx="824961" cy="83618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  <p:pic>
          <p:nvPicPr>
            <p:cNvPr id="68" name="Imagen 67" descr="Captura de pantalla 2019-02-12 a la(s) 15.51.53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14" t="12430" r="10025" b="9222"/>
            <a:stretch/>
          </p:blipFill>
          <p:spPr>
            <a:xfrm>
              <a:off x="7247356" y="3671589"/>
              <a:ext cx="579404" cy="539296"/>
            </a:xfrm>
            <a:prstGeom prst="rect">
              <a:avLst/>
            </a:prstGeom>
          </p:spPr>
        </p:pic>
      </p:grpSp>
      <p:sp>
        <p:nvSpPr>
          <p:cNvPr id="35" name="CuadroTexto 34"/>
          <p:cNvSpPr txBox="1"/>
          <p:nvPr/>
        </p:nvSpPr>
        <p:spPr>
          <a:xfrm>
            <a:off x="905963" y="1330406"/>
            <a:ext cx="4388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  <a:cs typeface="Calibri"/>
              </a:rPr>
              <a:t>Porque es una </a:t>
            </a:r>
            <a:r>
              <a:rPr lang="es-ES" b="1" dirty="0">
                <a:solidFill>
                  <a:srgbClr val="FFFFFF"/>
                </a:solidFill>
                <a:cs typeface="Calibri"/>
              </a:rPr>
              <a:t>b</a:t>
            </a:r>
            <a:r>
              <a:rPr lang="es-ES" b="1" dirty="0" smtClean="0">
                <a:solidFill>
                  <a:srgbClr val="FFFFFF"/>
                </a:solidFill>
                <a:cs typeface="Calibri"/>
              </a:rPr>
              <a:t>arrera segura, recomendada </a:t>
            </a:r>
            <a:r>
              <a:rPr lang="es-ES" dirty="0">
                <a:solidFill>
                  <a:srgbClr val="FFFFFF"/>
                </a:solidFill>
                <a:cs typeface="Calibri"/>
              </a:rPr>
              <a:t>por </a:t>
            </a:r>
            <a:r>
              <a:rPr lang="es-ES" dirty="0" smtClean="0">
                <a:solidFill>
                  <a:srgbClr val="FFFFFF"/>
                </a:solidFill>
                <a:cs typeface="Calibri"/>
              </a:rPr>
              <a:t>profesionales médicos y reutilizable.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406894" y="1320163"/>
            <a:ext cx="479523" cy="589135"/>
            <a:chOff x="322005" y="1485849"/>
            <a:chExt cx="479523" cy="589135"/>
          </a:xfrm>
        </p:grpSpPr>
        <p:sp>
          <p:nvSpPr>
            <p:cNvPr id="54" name="Elipse 53"/>
            <p:cNvSpPr/>
            <p:nvPr/>
          </p:nvSpPr>
          <p:spPr>
            <a:xfrm>
              <a:off x="322005" y="1578862"/>
              <a:ext cx="479523" cy="479525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55" name="CuadroTexto 54"/>
            <p:cNvSpPr txBox="1"/>
            <p:nvPr/>
          </p:nvSpPr>
          <p:spPr>
            <a:xfrm>
              <a:off x="324631" y="1485849"/>
              <a:ext cx="476897" cy="589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 smtClean="0">
                  <a:solidFill>
                    <a:srgbClr val="DB0202"/>
                  </a:solidFill>
                </a:rPr>
                <a:t>A</a:t>
              </a:r>
              <a:endParaRPr lang="es-ES" sz="3200" b="1" dirty="0">
                <a:solidFill>
                  <a:srgbClr val="DB0202"/>
                </a:solidFill>
              </a:endParaRPr>
            </a:p>
          </p:txBody>
        </p:sp>
      </p:grpSp>
      <p:sp>
        <p:nvSpPr>
          <p:cNvPr id="42" name="CuadroTexto 41"/>
          <p:cNvSpPr txBox="1"/>
          <p:nvPr/>
        </p:nvSpPr>
        <p:spPr>
          <a:xfrm>
            <a:off x="840373" y="3138483"/>
            <a:ext cx="4645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  <a:cs typeface="Calibri"/>
              </a:rPr>
              <a:t>Porque evitamos usar </a:t>
            </a:r>
            <a:r>
              <a:rPr lang="es-ES" b="1" dirty="0" smtClean="0">
                <a:solidFill>
                  <a:srgbClr val="FFFFFF"/>
                </a:solidFill>
                <a:cs typeface="Calibri"/>
              </a:rPr>
              <a:t>insumos sanitarios que deben reservarse</a:t>
            </a:r>
            <a:r>
              <a:rPr lang="es-ES" dirty="0" smtClean="0">
                <a:solidFill>
                  <a:srgbClr val="FFFFFF"/>
                </a:solidFill>
                <a:cs typeface="Calibri"/>
              </a:rPr>
              <a:t> para hospitales y clínicas (como mascarillas quirúrgicas).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381420" y="2133087"/>
            <a:ext cx="479523" cy="589135"/>
            <a:chOff x="331310" y="2383644"/>
            <a:chExt cx="479523" cy="589135"/>
          </a:xfrm>
        </p:grpSpPr>
        <p:sp>
          <p:nvSpPr>
            <p:cNvPr id="47" name="Elipse 46"/>
            <p:cNvSpPr/>
            <p:nvPr/>
          </p:nvSpPr>
          <p:spPr>
            <a:xfrm>
              <a:off x="331310" y="2476657"/>
              <a:ext cx="479523" cy="479525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48" name="CuadroTexto 47"/>
            <p:cNvSpPr txBox="1"/>
            <p:nvPr/>
          </p:nvSpPr>
          <p:spPr>
            <a:xfrm>
              <a:off x="333936" y="2383644"/>
              <a:ext cx="476897" cy="589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 smtClean="0">
                  <a:solidFill>
                    <a:srgbClr val="DB0202"/>
                  </a:solidFill>
                </a:rPr>
                <a:t>B</a:t>
              </a:r>
              <a:endParaRPr lang="es-ES" sz="3200" b="1" dirty="0">
                <a:solidFill>
                  <a:srgbClr val="DB0202"/>
                </a:solidFill>
              </a:endParaRPr>
            </a:p>
          </p:txBody>
        </p:sp>
      </p:grpSp>
      <p:grpSp>
        <p:nvGrpSpPr>
          <p:cNvPr id="60" name="Agrupar 59"/>
          <p:cNvGrpSpPr/>
          <p:nvPr/>
        </p:nvGrpSpPr>
        <p:grpSpPr>
          <a:xfrm>
            <a:off x="373734" y="3160093"/>
            <a:ext cx="487209" cy="589135"/>
            <a:chOff x="323624" y="2421851"/>
            <a:chExt cx="487209" cy="589135"/>
          </a:xfrm>
        </p:grpSpPr>
        <p:sp>
          <p:nvSpPr>
            <p:cNvPr id="62" name="Elipse 61"/>
            <p:cNvSpPr/>
            <p:nvPr/>
          </p:nvSpPr>
          <p:spPr>
            <a:xfrm>
              <a:off x="331310" y="2476657"/>
              <a:ext cx="479523" cy="479525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63" name="CuadroTexto 62"/>
            <p:cNvSpPr txBox="1"/>
            <p:nvPr/>
          </p:nvSpPr>
          <p:spPr>
            <a:xfrm>
              <a:off x="323624" y="2421851"/>
              <a:ext cx="476897" cy="589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 smtClean="0">
                  <a:solidFill>
                    <a:srgbClr val="DB0202"/>
                  </a:solidFill>
                </a:rPr>
                <a:t>C</a:t>
              </a:r>
              <a:endParaRPr lang="es-ES" sz="3200" b="1" dirty="0">
                <a:solidFill>
                  <a:srgbClr val="DB020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157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dondear rectángulo de esquina sencilla 22"/>
          <p:cNvSpPr/>
          <p:nvPr/>
        </p:nvSpPr>
        <p:spPr>
          <a:xfrm rot="10800000">
            <a:off x="221701" y="1364648"/>
            <a:ext cx="5996301" cy="3327564"/>
          </a:xfrm>
          <a:prstGeom prst="round1Rect">
            <a:avLst/>
          </a:prstGeom>
          <a:solidFill>
            <a:srgbClr val="E340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pic>
        <p:nvPicPr>
          <p:cNvPr id="88" name="Imagen 87">
            <a:extLst>
              <a:ext uri="{FF2B5EF4-FFF2-40B4-BE49-F238E27FC236}">
                <a16:creationId xmlns:a16="http://schemas.microsoft.com/office/drawing/2014/main" xmlns="" id="{C332D591-9A9E-AB4E-A4D2-9A542E44AC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44910" y="2562329"/>
            <a:ext cx="1487157" cy="1487157"/>
          </a:xfrm>
          <a:prstGeom prst="rect">
            <a:avLst/>
          </a:prstGeom>
        </p:spPr>
      </p:pic>
      <p:pic>
        <p:nvPicPr>
          <p:cNvPr id="89" name="Imagen 88">
            <a:extLst>
              <a:ext uri="{FF2B5EF4-FFF2-40B4-BE49-F238E27FC236}">
                <a16:creationId xmlns:a16="http://schemas.microsoft.com/office/drawing/2014/main" xmlns="" id="{EABDBA14-D0D2-4B4D-AA1C-7A40815675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0545" y="2562329"/>
            <a:ext cx="1487157" cy="1487157"/>
          </a:xfrm>
          <a:prstGeom prst="rect">
            <a:avLst/>
          </a:prstGeom>
        </p:spPr>
      </p:pic>
      <p:sp>
        <p:nvSpPr>
          <p:cNvPr id="56" name="Rectángulo 55"/>
          <p:cNvSpPr/>
          <p:nvPr/>
        </p:nvSpPr>
        <p:spPr>
          <a:xfrm>
            <a:off x="453153" y="4835977"/>
            <a:ext cx="2807150" cy="2382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s-CL" sz="1100" b="1" dirty="0">
                <a:solidFill>
                  <a:srgbClr val="FFFFFF">
                    <a:lumMod val="50000"/>
                  </a:srgbClr>
                </a:solidFill>
              </a:rPr>
              <a:t>DIRECCIÓN DE COMUNICACIONES</a:t>
            </a:r>
          </a:p>
        </p:txBody>
      </p:sp>
      <p:sp>
        <p:nvSpPr>
          <p:cNvPr id="43" name="Redondear rectángulo de esquina sencilla 42"/>
          <p:cNvSpPr/>
          <p:nvPr/>
        </p:nvSpPr>
        <p:spPr>
          <a:xfrm rot="10800000">
            <a:off x="4587053" y="176453"/>
            <a:ext cx="4563712" cy="1009472"/>
          </a:xfrm>
          <a:prstGeom prst="round1Rect">
            <a:avLst/>
          </a:prstGeom>
          <a:solidFill>
            <a:srgbClr val="E340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4645421" y="234947"/>
            <a:ext cx="4399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FFFF"/>
                </a:solidFill>
                <a:cs typeface="Calibri"/>
              </a:rPr>
              <a:t>PROTEJAMOS NUESTRAS VIAS RESPIRATORIAS</a:t>
            </a:r>
          </a:p>
        </p:txBody>
      </p:sp>
      <p:pic>
        <p:nvPicPr>
          <p:cNvPr id="31" name="Imagen 30" descr="3_gráfica_coronaviru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4" y="601513"/>
            <a:ext cx="4237164" cy="457316"/>
          </a:xfrm>
          <a:prstGeom prst="rect">
            <a:avLst/>
          </a:prstGeom>
        </p:spPr>
      </p:pic>
      <p:grpSp>
        <p:nvGrpSpPr>
          <p:cNvPr id="5" name="Agrupar 4"/>
          <p:cNvGrpSpPr/>
          <p:nvPr/>
        </p:nvGrpSpPr>
        <p:grpSpPr>
          <a:xfrm>
            <a:off x="6497551" y="1854573"/>
            <a:ext cx="254876" cy="223237"/>
            <a:chOff x="5047014" y="-782086"/>
            <a:chExt cx="613457" cy="522598"/>
          </a:xfrm>
          <a:solidFill>
            <a:srgbClr val="FF0000"/>
          </a:solidFill>
        </p:grpSpPr>
        <p:sp>
          <p:nvSpPr>
            <p:cNvPr id="33" name="Cheurón 32"/>
            <p:cNvSpPr/>
            <p:nvPr/>
          </p:nvSpPr>
          <p:spPr>
            <a:xfrm>
              <a:off x="5047014" y="-782086"/>
              <a:ext cx="362019" cy="522399"/>
            </a:xfrm>
            <a:prstGeom prst="chevron">
              <a:avLst>
                <a:gd name="adj" fmla="val 55889"/>
              </a:avLst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000">
                <a:solidFill>
                  <a:srgbClr val="000000"/>
                </a:solidFill>
              </a:endParaRPr>
            </a:p>
          </p:txBody>
        </p:sp>
        <p:sp>
          <p:nvSpPr>
            <p:cNvPr id="34" name="Cheurón 33"/>
            <p:cNvSpPr/>
            <p:nvPr/>
          </p:nvSpPr>
          <p:spPr>
            <a:xfrm>
              <a:off x="5298452" y="-781887"/>
              <a:ext cx="362019" cy="522399"/>
            </a:xfrm>
            <a:prstGeom prst="chevron">
              <a:avLst>
                <a:gd name="adj" fmla="val 55889"/>
              </a:avLst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000">
                <a:solidFill>
                  <a:srgbClr val="000000"/>
                </a:solidFill>
              </a:endParaRPr>
            </a:p>
          </p:txBody>
        </p:sp>
      </p:grpSp>
      <p:sp>
        <p:nvSpPr>
          <p:cNvPr id="57" name="CuadroTexto 56"/>
          <p:cNvSpPr txBox="1"/>
          <p:nvPr/>
        </p:nvSpPr>
        <p:spPr>
          <a:xfrm>
            <a:off x="6784713" y="1744106"/>
            <a:ext cx="2068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000"/>
                </a:solidFill>
                <a:latin typeface="Avenir Book"/>
                <a:cs typeface="Avenir Book"/>
              </a:rPr>
              <a:t>En buses, minibuses, van o camionetas.</a:t>
            </a:r>
          </a:p>
        </p:txBody>
      </p:sp>
      <p:sp>
        <p:nvSpPr>
          <p:cNvPr id="71" name="CuadroTexto 70"/>
          <p:cNvSpPr txBox="1"/>
          <p:nvPr/>
        </p:nvSpPr>
        <p:spPr>
          <a:xfrm>
            <a:off x="386504" y="1407854"/>
            <a:ext cx="5700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FFFFFF"/>
                </a:solidFill>
                <a:cs typeface="Calibri"/>
              </a:rPr>
              <a:t>El Ministerio de Salud ha decretado </a:t>
            </a:r>
            <a:r>
              <a:rPr lang="es-ES" sz="2000" b="1" u="sng" dirty="0">
                <a:solidFill>
                  <a:srgbClr val="FFFFFF"/>
                </a:solidFill>
                <a:cs typeface="Calibri"/>
              </a:rPr>
              <a:t>la obligación </a:t>
            </a:r>
          </a:p>
          <a:p>
            <a:pPr algn="ctr"/>
            <a:r>
              <a:rPr lang="es-ES" sz="2000" b="1" dirty="0">
                <a:solidFill>
                  <a:srgbClr val="FFFFFF"/>
                </a:solidFill>
                <a:cs typeface="Calibri"/>
              </a:rPr>
              <a:t>de protegernos las vías respiratorias. </a:t>
            </a:r>
          </a:p>
          <a:p>
            <a:pPr algn="ctr"/>
            <a:r>
              <a:rPr lang="es-ES" sz="2000" b="1" dirty="0">
                <a:solidFill>
                  <a:srgbClr val="FFFFFF"/>
                </a:solidFill>
                <a:cs typeface="Calibri"/>
              </a:rPr>
              <a:t>Tenemos tres opciones:</a:t>
            </a:r>
          </a:p>
        </p:txBody>
      </p:sp>
      <p:grpSp>
        <p:nvGrpSpPr>
          <p:cNvPr id="72" name="Agrupar 71"/>
          <p:cNvGrpSpPr/>
          <p:nvPr/>
        </p:nvGrpSpPr>
        <p:grpSpPr>
          <a:xfrm>
            <a:off x="6495959" y="2513705"/>
            <a:ext cx="254876" cy="223237"/>
            <a:chOff x="5047014" y="-782086"/>
            <a:chExt cx="613457" cy="522598"/>
          </a:xfrm>
          <a:solidFill>
            <a:srgbClr val="FF0000"/>
          </a:solidFill>
        </p:grpSpPr>
        <p:sp>
          <p:nvSpPr>
            <p:cNvPr id="73" name="Cheurón 72"/>
            <p:cNvSpPr/>
            <p:nvPr/>
          </p:nvSpPr>
          <p:spPr>
            <a:xfrm>
              <a:off x="5047014" y="-782086"/>
              <a:ext cx="362019" cy="522399"/>
            </a:xfrm>
            <a:prstGeom prst="chevron">
              <a:avLst>
                <a:gd name="adj" fmla="val 55889"/>
              </a:avLst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000">
                <a:solidFill>
                  <a:srgbClr val="000000"/>
                </a:solidFill>
              </a:endParaRPr>
            </a:p>
          </p:txBody>
        </p:sp>
        <p:sp>
          <p:nvSpPr>
            <p:cNvPr id="74" name="Cheurón 73"/>
            <p:cNvSpPr/>
            <p:nvPr/>
          </p:nvSpPr>
          <p:spPr>
            <a:xfrm>
              <a:off x="5298452" y="-781887"/>
              <a:ext cx="362019" cy="522399"/>
            </a:xfrm>
            <a:prstGeom prst="chevron">
              <a:avLst>
                <a:gd name="adj" fmla="val 55889"/>
              </a:avLst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000">
                <a:solidFill>
                  <a:srgbClr val="000000"/>
                </a:solidFill>
              </a:endParaRPr>
            </a:p>
          </p:txBody>
        </p:sp>
      </p:grpSp>
      <p:sp>
        <p:nvSpPr>
          <p:cNvPr id="75" name="CuadroTexto 74"/>
          <p:cNvSpPr txBox="1"/>
          <p:nvPr/>
        </p:nvSpPr>
        <p:spPr>
          <a:xfrm>
            <a:off x="6784712" y="2382499"/>
            <a:ext cx="2301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000"/>
                </a:solidFill>
                <a:latin typeface="Avenir Book"/>
                <a:cs typeface="Avenir Book"/>
              </a:rPr>
              <a:t>En espacios comunes, </a:t>
            </a:r>
            <a:r>
              <a:rPr lang="es-ES" sz="1400" dirty="0">
                <a:solidFill>
                  <a:srgbClr val="000000"/>
                </a:solidFill>
                <a:latin typeface="Avenir Book"/>
                <a:cs typeface="Avenir Book"/>
              </a:rPr>
              <a:t>andenes, oficinas, etc.</a:t>
            </a:r>
          </a:p>
        </p:txBody>
      </p:sp>
      <p:grpSp>
        <p:nvGrpSpPr>
          <p:cNvPr id="76" name="Agrupar 75"/>
          <p:cNvGrpSpPr/>
          <p:nvPr/>
        </p:nvGrpSpPr>
        <p:grpSpPr>
          <a:xfrm>
            <a:off x="6485747" y="3114068"/>
            <a:ext cx="254876" cy="223237"/>
            <a:chOff x="5047014" y="-782086"/>
            <a:chExt cx="613457" cy="522598"/>
          </a:xfrm>
          <a:solidFill>
            <a:srgbClr val="FF0000"/>
          </a:solidFill>
        </p:grpSpPr>
        <p:sp>
          <p:nvSpPr>
            <p:cNvPr id="77" name="Cheurón 76"/>
            <p:cNvSpPr/>
            <p:nvPr/>
          </p:nvSpPr>
          <p:spPr>
            <a:xfrm>
              <a:off x="5047014" y="-782086"/>
              <a:ext cx="362019" cy="522399"/>
            </a:xfrm>
            <a:prstGeom prst="chevron">
              <a:avLst>
                <a:gd name="adj" fmla="val 55889"/>
              </a:avLst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000">
                <a:solidFill>
                  <a:srgbClr val="000000"/>
                </a:solidFill>
              </a:endParaRPr>
            </a:p>
          </p:txBody>
        </p:sp>
        <p:sp>
          <p:nvSpPr>
            <p:cNvPr id="78" name="Cheurón 77"/>
            <p:cNvSpPr/>
            <p:nvPr/>
          </p:nvSpPr>
          <p:spPr>
            <a:xfrm>
              <a:off x="5298452" y="-781887"/>
              <a:ext cx="362019" cy="522399"/>
            </a:xfrm>
            <a:prstGeom prst="chevron">
              <a:avLst>
                <a:gd name="adj" fmla="val 55889"/>
              </a:avLst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000">
                <a:solidFill>
                  <a:srgbClr val="000000"/>
                </a:solidFill>
              </a:endParaRPr>
            </a:p>
          </p:txBody>
        </p:sp>
      </p:grpSp>
      <p:sp>
        <p:nvSpPr>
          <p:cNvPr id="79" name="CuadroTexto 78"/>
          <p:cNvSpPr txBox="1"/>
          <p:nvPr/>
        </p:nvSpPr>
        <p:spPr>
          <a:xfrm>
            <a:off x="6784713" y="3032249"/>
            <a:ext cx="1856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000"/>
                </a:solidFill>
                <a:latin typeface="Avenir Book"/>
                <a:cs typeface="Avenir Book"/>
              </a:rPr>
              <a:t>En campamento.</a:t>
            </a:r>
          </a:p>
        </p:txBody>
      </p:sp>
      <p:sp>
        <p:nvSpPr>
          <p:cNvPr id="80" name="CuadroTexto 79"/>
          <p:cNvSpPr txBox="1"/>
          <p:nvPr/>
        </p:nvSpPr>
        <p:spPr>
          <a:xfrm>
            <a:off x="170391" y="189840"/>
            <a:ext cx="400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Calibri Light"/>
                <a:cs typeface="Calibri Light"/>
              </a:rPr>
              <a:t>ANDINA AVANZA PARA DETENER EL</a:t>
            </a:r>
          </a:p>
        </p:txBody>
      </p:sp>
      <p:grpSp>
        <p:nvGrpSpPr>
          <p:cNvPr id="81" name="Agrupar 80"/>
          <p:cNvGrpSpPr/>
          <p:nvPr/>
        </p:nvGrpSpPr>
        <p:grpSpPr>
          <a:xfrm>
            <a:off x="6498432" y="3558647"/>
            <a:ext cx="254876" cy="223237"/>
            <a:chOff x="5047014" y="-782086"/>
            <a:chExt cx="613457" cy="522598"/>
          </a:xfrm>
          <a:solidFill>
            <a:srgbClr val="FF0000"/>
          </a:solidFill>
        </p:grpSpPr>
        <p:sp>
          <p:nvSpPr>
            <p:cNvPr id="82" name="Cheurón 81"/>
            <p:cNvSpPr/>
            <p:nvPr/>
          </p:nvSpPr>
          <p:spPr>
            <a:xfrm>
              <a:off x="5047014" y="-782086"/>
              <a:ext cx="362019" cy="522399"/>
            </a:xfrm>
            <a:prstGeom prst="chevron">
              <a:avLst>
                <a:gd name="adj" fmla="val 55889"/>
              </a:avLst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000">
                <a:solidFill>
                  <a:srgbClr val="000000"/>
                </a:solidFill>
              </a:endParaRPr>
            </a:p>
          </p:txBody>
        </p:sp>
        <p:sp>
          <p:nvSpPr>
            <p:cNvPr id="83" name="Cheurón 82"/>
            <p:cNvSpPr/>
            <p:nvPr/>
          </p:nvSpPr>
          <p:spPr>
            <a:xfrm>
              <a:off x="5298452" y="-781887"/>
              <a:ext cx="362019" cy="522399"/>
            </a:xfrm>
            <a:prstGeom prst="chevron">
              <a:avLst>
                <a:gd name="adj" fmla="val 55889"/>
              </a:avLst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000">
                <a:solidFill>
                  <a:srgbClr val="000000"/>
                </a:solidFill>
              </a:endParaRPr>
            </a:p>
          </p:txBody>
        </p:sp>
      </p:grpSp>
      <p:sp>
        <p:nvSpPr>
          <p:cNvPr id="84" name="CuadroTexto 83"/>
          <p:cNvSpPr txBox="1"/>
          <p:nvPr/>
        </p:nvSpPr>
        <p:spPr>
          <a:xfrm>
            <a:off x="6784713" y="3447446"/>
            <a:ext cx="23018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000"/>
                </a:solidFill>
                <a:latin typeface="Avenir Book"/>
                <a:cs typeface="Avenir Book"/>
              </a:rPr>
              <a:t>En </a:t>
            </a:r>
            <a:r>
              <a:rPr lang="es-ES" sz="1400" b="1" dirty="0" smtClean="0">
                <a:solidFill>
                  <a:srgbClr val="000000"/>
                </a:solidFill>
                <a:latin typeface="Avenir Book"/>
                <a:cs typeface="Avenir Book"/>
              </a:rPr>
              <a:t>la fila y circulación dentro del </a:t>
            </a:r>
            <a:r>
              <a:rPr lang="es-ES" sz="1400" b="1" dirty="0">
                <a:solidFill>
                  <a:srgbClr val="000000"/>
                </a:solidFill>
                <a:latin typeface="Avenir Book"/>
                <a:cs typeface="Avenir Book"/>
              </a:rPr>
              <a:t>casino, </a:t>
            </a:r>
            <a:r>
              <a:rPr lang="es-ES" sz="1400" u="sng" dirty="0" smtClean="0">
                <a:solidFill>
                  <a:srgbClr val="000000"/>
                </a:solidFill>
                <a:latin typeface="Avenir Book"/>
                <a:cs typeface="Avenir Book"/>
              </a:rPr>
              <a:t>sólo usa </a:t>
            </a:r>
            <a:r>
              <a:rPr lang="es-ES" sz="1400" u="sng" dirty="0">
                <a:solidFill>
                  <a:srgbClr val="000000"/>
                </a:solidFill>
                <a:latin typeface="Avenir Book"/>
                <a:cs typeface="Avenir Book"/>
              </a:rPr>
              <a:t>mascarilla </a:t>
            </a:r>
            <a:r>
              <a:rPr lang="es-ES" sz="1400" u="sng" dirty="0" smtClean="0">
                <a:solidFill>
                  <a:srgbClr val="000000"/>
                </a:solidFill>
                <a:latin typeface="Avenir Book"/>
                <a:cs typeface="Avenir Book"/>
              </a:rPr>
              <a:t>o bandana.</a:t>
            </a:r>
            <a:r>
              <a:rPr lang="es-ES" sz="1400" dirty="0" smtClean="0">
                <a:solidFill>
                  <a:srgbClr val="000000"/>
                </a:solidFill>
                <a:latin typeface="Avenir Book"/>
                <a:cs typeface="Avenir Book"/>
              </a:rPr>
              <a:t> </a:t>
            </a:r>
            <a:r>
              <a:rPr lang="es-ES" sz="1400" b="1" dirty="0" smtClean="0">
                <a:solidFill>
                  <a:srgbClr val="000000"/>
                </a:solidFill>
                <a:latin typeface="Avenir Book"/>
                <a:cs typeface="Avenir Book"/>
              </a:rPr>
              <a:t>NO INGRESES</a:t>
            </a:r>
            <a:r>
              <a:rPr lang="es-ES" sz="1400" dirty="0" smtClean="0">
                <a:solidFill>
                  <a:srgbClr val="000000"/>
                </a:solidFill>
                <a:latin typeface="Avenir Book"/>
                <a:cs typeface="Avenir Book"/>
              </a:rPr>
              <a:t> con respirador medio rostro.</a:t>
            </a:r>
            <a:endParaRPr lang="es-ES" sz="1400" b="1" dirty="0">
              <a:solidFill>
                <a:srgbClr val="000000"/>
              </a:solidFill>
              <a:latin typeface="Avenir Book"/>
              <a:cs typeface="Avenir Book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658368" y="4140169"/>
            <a:ext cx="1535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FFFFFF"/>
                </a:solidFill>
                <a:latin typeface="Avenir Book"/>
                <a:cs typeface="Avenir Book"/>
              </a:rPr>
              <a:t>MASCARILLA</a:t>
            </a:r>
          </a:p>
        </p:txBody>
      </p:sp>
      <p:sp>
        <p:nvSpPr>
          <p:cNvPr id="59" name="CuadroTexto 58"/>
          <p:cNvSpPr txBox="1"/>
          <p:nvPr/>
        </p:nvSpPr>
        <p:spPr>
          <a:xfrm>
            <a:off x="2634112" y="4140169"/>
            <a:ext cx="1390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FFFFFF"/>
                </a:solidFill>
                <a:latin typeface="Avenir Book"/>
                <a:cs typeface="Avenir Book"/>
              </a:rPr>
              <a:t>BANDANA</a:t>
            </a:r>
          </a:p>
        </p:txBody>
      </p:sp>
      <p:sp>
        <p:nvSpPr>
          <p:cNvPr id="60" name="CuadroTexto 59"/>
          <p:cNvSpPr txBox="1"/>
          <p:nvPr/>
        </p:nvSpPr>
        <p:spPr>
          <a:xfrm>
            <a:off x="4442859" y="4140169"/>
            <a:ext cx="1593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FFFFFF"/>
                </a:solidFill>
                <a:latin typeface="Avenir Book"/>
                <a:cs typeface="Avenir Book"/>
              </a:rPr>
              <a:t>RESPIRADOR</a:t>
            </a:r>
          </a:p>
        </p:txBody>
      </p:sp>
      <p:sp>
        <p:nvSpPr>
          <p:cNvPr id="61" name="CuadroTexto 60"/>
          <p:cNvSpPr txBox="1"/>
          <p:nvPr/>
        </p:nvSpPr>
        <p:spPr>
          <a:xfrm>
            <a:off x="6369520" y="1318999"/>
            <a:ext cx="2717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000000"/>
                </a:solidFill>
                <a:cs typeface="Avenir Book"/>
              </a:rPr>
              <a:t>¿DÓNDE DEBO USARLOS?</a:t>
            </a:r>
          </a:p>
        </p:txBody>
      </p:sp>
      <p:sp>
        <p:nvSpPr>
          <p:cNvPr id="47" name="Elipse 46"/>
          <p:cNvSpPr/>
          <p:nvPr/>
        </p:nvSpPr>
        <p:spPr>
          <a:xfrm>
            <a:off x="524796" y="2578359"/>
            <a:ext cx="479523" cy="479525"/>
          </a:xfrm>
          <a:prstGeom prst="ellipse">
            <a:avLst/>
          </a:prstGeom>
          <a:solidFill>
            <a:srgbClr val="FF0000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531505" y="2492710"/>
            <a:ext cx="476897" cy="589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FFFF"/>
                </a:solidFill>
              </a:rPr>
              <a:t>A</a:t>
            </a:r>
          </a:p>
        </p:txBody>
      </p:sp>
      <p:grpSp>
        <p:nvGrpSpPr>
          <p:cNvPr id="66" name="Agrupar 65"/>
          <p:cNvGrpSpPr/>
          <p:nvPr/>
        </p:nvGrpSpPr>
        <p:grpSpPr>
          <a:xfrm>
            <a:off x="4381213" y="2492710"/>
            <a:ext cx="488633" cy="589135"/>
            <a:chOff x="2570711" y="2486160"/>
            <a:chExt cx="488633" cy="589135"/>
          </a:xfrm>
        </p:grpSpPr>
        <p:sp>
          <p:nvSpPr>
            <p:cNvPr id="67" name="Elipse 66"/>
            <p:cNvSpPr/>
            <p:nvPr/>
          </p:nvSpPr>
          <p:spPr>
            <a:xfrm>
              <a:off x="2579821" y="2571809"/>
              <a:ext cx="479523" cy="479525"/>
            </a:xfrm>
            <a:prstGeom prst="ellipse">
              <a:avLst/>
            </a:prstGeom>
            <a:solidFill>
              <a:srgbClr val="FF0000"/>
            </a:solidFill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68" name="CuadroTexto 67"/>
            <p:cNvSpPr txBox="1"/>
            <p:nvPr/>
          </p:nvSpPr>
          <p:spPr>
            <a:xfrm>
              <a:off x="2570711" y="2486160"/>
              <a:ext cx="476897" cy="589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>
                  <a:solidFill>
                    <a:srgbClr val="FFFFFF"/>
                  </a:solidFill>
                </a:rPr>
                <a:t>C</a:t>
              </a:r>
            </a:p>
          </p:txBody>
        </p:sp>
      </p:grpSp>
      <p:pic>
        <p:nvPicPr>
          <p:cNvPr id="3" name="Imagen 2" descr="bandana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184" y="2549561"/>
            <a:ext cx="1539304" cy="1539304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2464997" y="2486160"/>
            <a:ext cx="489683" cy="589135"/>
            <a:chOff x="2579821" y="2486160"/>
            <a:chExt cx="489683" cy="589135"/>
          </a:xfrm>
        </p:grpSpPr>
        <p:sp>
          <p:nvSpPr>
            <p:cNvPr id="62" name="Elipse 61"/>
            <p:cNvSpPr/>
            <p:nvPr/>
          </p:nvSpPr>
          <p:spPr>
            <a:xfrm>
              <a:off x="2579821" y="2571809"/>
              <a:ext cx="479523" cy="479525"/>
            </a:xfrm>
            <a:prstGeom prst="ellipse">
              <a:avLst/>
            </a:prstGeom>
            <a:solidFill>
              <a:srgbClr val="FF0000"/>
            </a:solidFill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63" name="CuadroTexto 62"/>
            <p:cNvSpPr txBox="1"/>
            <p:nvPr/>
          </p:nvSpPr>
          <p:spPr>
            <a:xfrm>
              <a:off x="2592607" y="2486160"/>
              <a:ext cx="476897" cy="589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>
                  <a:solidFill>
                    <a:srgbClr val="FFFFFF"/>
                  </a:solidFill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945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dondear rectángulo de esquina sencilla 43"/>
          <p:cNvSpPr/>
          <p:nvPr/>
        </p:nvSpPr>
        <p:spPr>
          <a:xfrm rot="10800000">
            <a:off x="221695" y="4095087"/>
            <a:ext cx="8704988" cy="594337"/>
          </a:xfrm>
          <a:prstGeom prst="round1Rect">
            <a:avLst/>
          </a:prstGeom>
          <a:solidFill>
            <a:srgbClr val="0099A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23" name="Redondear rectángulo de esquina sencilla 22"/>
          <p:cNvSpPr/>
          <p:nvPr/>
        </p:nvSpPr>
        <p:spPr>
          <a:xfrm rot="10800000">
            <a:off x="221694" y="1364647"/>
            <a:ext cx="8704989" cy="2642138"/>
          </a:xfrm>
          <a:prstGeom prst="round1Rect">
            <a:avLst/>
          </a:prstGeom>
          <a:solidFill>
            <a:srgbClr val="E340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pic>
        <p:nvPicPr>
          <p:cNvPr id="88" name="Imagen 87">
            <a:extLst>
              <a:ext uri="{FF2B5EF4-FFF2-40B4-BE49-F238E27FC236}">
                <a16:creationId xmlns="" xmlns:a16="http://schemas.microsoft.com/office/drawing/2014/main" id="{C332D591-9A9E-AB4E-A4D2-9A542E44AC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869992" y="2326207"/>
            <a:ext cx="1212828" cy="1212828"/>
          </a:xfrm>
          <a:prstGeom prst="rect">
            <a:avLst/>
          </a:prstGeom>
        </p:spPr>
      </p:pic>
      <p:pic>
        <p:nvPicPr>
          <p:cNvPr id="89" name="Imagen 88">
            <a:extLst>
              <a:ext uri="{FF2B5EF4-FFF2-40B4-BE49-F238E27FC236}">
                <a16:creationId xmlns="" xmlns:a16="http://schemas.microsoft.com/office/drawing/2014/main" id="{EABDBA14-D0D2-4B4D-AA1C-7A40815675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9671" y="2326207"/>
            <a:ext cx="1212830" cy="1212830"/>
          </a:xfrm>
          <a:prstGeom prst="rect">
            <a:avLst/>
          </a:prstGeom>
        </p:spPr>
      </p:pic>
      <p:sp>
        <p:nvSpPr>
          <p:cNvPr id="56" name="Rectángulo 55"/>
          <p:cNvSpPr/>
          <p:nvPr/>
        </p:nvSpPr>
        <p:spPr>
          <a:xfrm>
            <a:off x="453153" y="4835977"/>
            <a:ext cx="2807150" cy="2382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s-CL" sz="1100" b="1" dirty="0">
                <a:solidFill>
                  <a:srgbClr val="FFFFFF">
                    <a:lumMod val="50000"/>
                  </a:srgbClr>
                </a:solidFill>
              </a:rPr>
              <a:t>DIRECCIÓN DE COMUNICACIONES</a:t>
            </a:r>
          </a:p>
        </p:txBody>
      </p:sp>
      <p:sp>
        <p:nvSpPr>
          <p:cNvPr id="43" name="Redondear rectángulo de esquina sencilla 42"/>
          <p:cNvSpPr/>
          <p:nvPr/>
        </p:nvSpPr>
        <p:spPr>
          <a:xfrm rot="10800000">
            <a:off x="4587053" y="176453"/>
            <a:ext cx="4563712" cy="1009472"/>
          </a:xfrm>
          <a:prstGeom prst="round1Rect">
            <a:avLst/>
          </a:prstGeom>
          <a:solidFill>
            <a:srgbClr val="E340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4563740" y="278344"/>
            <a:ext cx="4772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FFFF"/>
                </a:solidFill>
                <a:cs typeface="Calibri"/>
              </a:rPr>
              <a:t>PROTEGER NUESTRAS VIAS </a:t>
            </a:r>
            <a:endParaRPr lang="es-ES" sz="2400" b="1" dirty="0" smtClean="0">
              <a:solidFill>
                <a:srgbClr val="FFFFFF"/>
              </a:solidFill>
              <a:cs typeface="Calibri"/>
            </a:endParaRPr>
          </a:p>
          <a:p>
            <a:r>
              <a:rPr lang="es-ES" sz="2400" b="1" dirty="0" smtClean="0">
                <a:solidFill>
                  <a:srgbClr val="FFFFFF"/>
                </a:solidFill>
                <a:cs typeface="Calibri"/>
              </a:rPr>
              <a:t>RESPIRATORIAS </a:t>
            </a:r>
            <a:r>
              <a:rPr lang="es-ES" sz="2400" b="1" dirty="0" smtClean="0">
                <a:solidFill>
                  <a:srgbClr val="FFFFFF"/>
                </a:solidFill>
                <a:cs typeface="Calibri"/>
              </a:rPr>
              <a:t>ES OBLIGATORIO</a:t>
            </a:r>
            <a:endParaRPr lang="es-ES" sz="2400" b="1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31" name="Imagen 30" descr="3_gráfica_coronaviru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4" y="601513"/>
            <a:ext cx="4237164" cy="457316"/>
          </a:xfrm>
          <a:prstGeom prst="rect">
            <a:avLst/>
          </a:prstGeom>
        </p:spPr>
      </p:pic>
      <p:grpSp>
        <p:nvGrpSpPr>
          <p:cNvPr id="5" name="Agrupar 4"/>
          <p:cNvGrpSpPr/>
          <p:nvPr/>
        </p:nvGrpSpPr>
        <p:grpSpPr>
          <a:xfrm>
            <a:off x="5488550" y="2198296"/>
            <a:ext cx="174370" cy="150027"/>
            <a:chOff x="5047014" y="-782086"/>
            <a:chExt cx="613457" cy="522598"/>
          </a:xfrm>
          <a:solidFill>
            <a:srgbClr val="FFFFFF"/>
          </a:solidFill>
        </p:grpSpPr>
        <p:sp>
          <p:nvSpPr>
            <p:cNvPr id="33" name="Cheurón 32"/>
            <p:cNvSpPr/>
            <p:nvPr/>
          </p:nvSpPr>
          <p:spPr>
            <a:xfrm>
              <a:off x="5047014" y="-782086"/>
              <a:ext cx="362019" cy="522399"/>
            </a:xfrm>
            <a:prstGeom prst="chevron">
              <a:avLst>
                <a:gd name="adj" fmla="val 55889"/>
              </a:avLst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>
                <a:solidFill>
                  <a:srgbClr val="FFFFFF"/>
                </a:solidFill>
              </a:endParaRPr>
            </a:p>
          </p:txBody>
        </p:sp>
        <p:sp>
          <p:nvSpPr>
            <p:cNvPr id="34" name="Cheurón 33"/>
            <p:cNvSpPr/>
            <p:nvPr/>
          </p:nvSpPr>
          <p:spPr>
            <a:xfrm>
              <a:off x="5298452" y="-781887"/>
              <a:ext cx="362019" cy="522399"/>
            </a:xfrm>
            <a:prstGeom prst="chevron">
              <a:avLst>
                <a:gd name="adj" fmla="val 55889"/>
              </a:avLst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>
                <a:solidFill>
                  <a:srgbClr val="FFFFFF"/>
                </a:solidFill>
              </a:endParaRPr>
            </a:p>
          </p:txBody>
        </p:sp>
      </p:grpSp>
      <p:sp>
        <p:nvSpPr>
          <p:cNvPr id="57" name="CuadroTexto 56"/>
          <p:cNvSpPr txBox="1"/>
          <p:nvPr/>
        </p:nvSpPr>
        <p:spPr>
          <a:xfrm>
            <a:off x="5704591" y="2130246"/>
            <a:ext cx="3221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FFFFFF"/>
                </a:solidFill>
                <a:latin typeface="Avenir Book"/>
                <a:cs typeface="Avenir Book"/>
              </a:rPr>
              <a:t>Durante los trayectos en buses</a:t>
            </a:r>
            <a:r>
              <a:rPr lang="es-ES" sz="1200" b="1" dirty="0">
                <a:solidFill>
                  <a:srgbClr val="FFFFFF"/>
                </a:solidFill>
                <a:latin typeface="Avenir Book"/>
                <a:cs typeface="Avenir Book"/>
              </a:rPr>
              <a:t>, minibuses, van o camionetas.</a:t>
            </a:r>
          </a:p>
        </p:txBody>
      </p:sp>
      <p:sp>
        <p:nvSpPr>
          <p:cNvPr id="71" name="CuadroTexto 70"/>
          <p:cNvSpPr txBox="1"/>
          <p:nvPr/>
        </p:nvSpPr>
        <p:spPr>
          <a:xfrm>
            <a:off x="386505" y="1407854"/>
            <a:ext cx="7980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srgbClr val="FFFFFF"/>
                </a:solidFill>
                <a:cs typeface="Calibri"/>
              </a:rPr>
              <a:t>Protege tus vías respiratorias. Así lo ha dispuesto el Ministerio de Salud y </a:t>
            </a:r>
            <a:r>
              <a:rPr lang="es-ES" sz="2200" b="1" dirty="0" err="1" smtClean="0">
                <a:solidFill>
                  <a:srgbClr val="FFFFFF"/>
                </a:solidFill>
                <a:cs typeface="Calibri"/>
              </a:rPr>
              <a:t>tod@s</a:t>
            </a:r>
            <a:r>
              <a:rPr lang="es-ES" sz="2200" b="1" dirty="0" smtClean="0">
                <a:solidFill>
                  <a:srgbClr val="FFFFFF"/>
                </a:solidFill>
                <a:cs typeface="Calibri"/>
              </a:rPr>
              <a:t> debemos</a:t>
            </a:r>
            <a:r>
              <a:rPr lang="es-ES" sz="2200" b="1" dirty="0">
                <a:solidFill>
                  <a:srgbClr val="FFFFFF"/>
                </a:solidFill>
                <a:cs typeface="Calibri"/>
              </a:rPr>
              <a:t> </a:t>
            </a:r>
            <a:r>
              <a:rPr lang="es-ES" sz="2200" b="1" dirty="0" smtClean="0">
                <a:solidFill>
                  <a:srgbClr val="FFFFFF"/>
                </a:solidFill>
                <a:cs typeface="Calibri"/>
              </a:rPr>
              <a:t>hacerlo. Puedes usar:</a:t>
            </a:r>
            <a:endParaRPr lang="es-ES" sz="2200" b="1" dirty="0">
              <a:solidFill>
                <a:srgbClr val="FFFFFF"/>
              </a:solidFill>
              <a:cs typeface="Calibri"/>
            </a:endParaRPr>
          </a:p>
        </p:txBody>
      </p:sp>
      <p:grpSp>
        <p:nvGrpSpPr>
          <p:cNvPr id="72" name="Agrupar 71"/>
          <p:cNvGrpSpPr/>
          <p:nvPr/>
        </p:nvGrpSpPr>
        <p:grpSpPr>
          <a:xfrm>
            <a:off x="5486958" y="2678317"/>
            <a:ext cx="174370" cy="150027"/>
            <a:chOff x="5047014" y="-782086"/>
            <a:chExt cx="613457" cy="522598"/>
          </a:xfrm>
          <a:solidFill>
            <a:srgbClr val="FFFFFF"/>
          </a:solidFill>
        </p:grpSpPr>
        <p:sp>
          <p:nvSpPr>
            <p:cNvPr id="73" name="Cheurón 72"/>
            <p:cNvSpPr/>
            <p:nvPr/>
          </p:nvSpPr>
          <p:spPr>
            <a:xfrm>
              <a:off x="5047014" y="-782086"/>
              <a:ext cx="362019" cy="522399"/>
            </a:xfrm>
            <a:prstGeom prst="chevron">
              <a:avLst>
                <a:gd name="adj" fmla="val 55889"/>
              </a:avLst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>
                <a:solidFill>
                  <a:srgbClr val="FFFFFF"/>
                </a:solidFill>
              </a:endParaRPr>
            </a:p>
          </p:txBody>
        </p:sp>
        <p:sp>
          <p:nvSpPr>
            <p:cNvPr id="74" name="Cheurón 73"/>
            <p:cNvSpPr/>
            <p:nvPr/>
          </p:nvSpPr>
          <p:spPr>
            <a:xfrm>
              <a:off x="5298452" y="-781887"/>
              <a:ext cx="362019" cy="522399"/>
            </a:xfrm>
            <a:prstGeom prst="chevron">
              <a:avLst>
                <a:gd name="adj" fmla="val 55889"/>
              </a:avLst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>
                <a:solidFill>
                  <a:srgbClr val="FFFFFF"/>
                </a:solidFill>
              </a:endParaRPr>
            </a:p>
          </p:txBody>
        </p:sp>
      </p:grpSp>
      <p:sp>
        <p:nvSpPr>
          <p:cNvPr id="75" name="CuadroTexto 74"/>
          <p:cNvSpPr txBox="1"/>
          <p:nvPr/>
        </p:nvSpPr>
        <p:spPr>
          <a:xfrm>
            <a:off x="5704591" y="2594176"/>
            <a:ext cx="322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FFFFFF"/>
                </a:solidFill>
                <a:latin typeface="Avenir Book"/>
                <a:cs typeface="Avenir Book"/>
              </a:rPr>
              <a:t>En espacios </a:t>
            </a:r>
            <a:r>
              <a:rPr lang="es-ES" sz="1200" b="1" dirty="0">
                <a:solidFill>
                  <a:srgbClr val="FFFFFF"/>
                </a:solidFill>
                <a:latin typeface="Avenir Book"/>
                <a:cs typeface="Avenir Book"/>
              </a:rPr>
              <a:t>comunes, </a:t>
            </a:r>
            <a:r>
              <a:rPr lang="es-ES" sz="1200" dirty="0">
                <a:solidFill>
                  <a:srgbClr val="FFFFFF"/>
                </a:solidFill>
                <a:latin typeface="Avenir Book"/>
                <a:cs typeface="Avenir Book"/>
              </a:rPr>
              <a:t>andenes, oficinas, etc.</a:t>
            </a:r>
          </a:p>
        </p:txBody>
      </p:sp>
      <p:grpSp>
        <p:nvGrpSpPr>
          <p:cNvPr id="76" name="Agrupar 75"/>
          <p:cNvGrpSpPr/>
          <p:nvPr/>
        </p:nvGrpSpPr>
        <p:grpSpPr>
          <a:xfrm>
            <a:off x="5476746" y="3056907"/>
            <a:ext cx="174370" cy="150027"/>
            <a:chOff x="5047014" y="-782086"/>
            <a:chExt cx="613457" cy="522598"/>
          </a:xfrm>
          <a:solidFill>
            <a:srgbClr val="FFFFFF"/>
          </a:solidFill>
        </p:grpSpPr>
        <p:sp>
          <p:nvSpPr>
            <p:cNvPr id="77" name="Cheurón 76"/>
            <p:cNvSpPr/>
            <p:nvPr/>
          </p:nvSpPr>
          <p:spPr>
            <a:xfrm>
              <a:off x="5047014" y="-782086"/>
              <a:ext cx="362019" cy="522399"/>
            </a:xfrm>
            <a:prstGeom prst="chevron">
              <a:avLst>
                <a:gd name="adj" fmla="val 55889"/>
              </a:avLst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>
                <a:solidFill>
                  <a:srgbClr val="FFFFFF"/>
                </a:solidFill>
              </a:endParaRPr>
            </a:p>
          </p:txBody>
        </p:sp>
        <p:sp>
          <p:nvSpPr>
            <p:cNvPr id="78" name="Cheurón 77"/>
            <p:cNvSpPr/>
            <p:nvPr/>
          </p:nvSpPr>
          <p:spPr>
            <a:xfrm>
              <a:off x="5298452" y="-781887"/>
              <a:ext cx="362019" cy="522399"/>
            </a:xfrm>
            <a:prstGeom prst="chevron">
              <a:avLst>
                <a:gd name="adj" fmla="val 55889"/>
              </a:avLst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>
                <a:solidFill>
                  <a:srgbClr val="FFFFFF"/>
                </a:solidFill>
              </a:endParaRPr>
            </a:p>
          </p:txBody>
        </p:sp>
      </p:grpSp>
      <p:sp>
        <p:nvSpPr>
          <p:cNvPr id="79" name="CuadroTexto 78"/>
          <p:cNvSpPr txBox="1"/>
          <p:nvPr/>
        </p:nvSpPr>
        <p:spPr>
          <a:xfrm>
            <a:off x="5704591" y="2992843"/>
            <a:ext cx="2623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FFFFFF"/>
                </a:solidFill>
                <a:latin typeface="Avenir Book"/>
                <a:cs typeface="Avenir Book"/>
              </a:rPr>
              <a:t>En campamentos.</a:t>
            </a:r>
            <a:endParaRPr lang="es-ES" sz="1200" b="1" dirty="0">
              <a:solidFill>
                <a:srgbClr val="FFFFFF"/>
              </a:solidFill>
              <a:latin typeface="Avenir Book"/>
              <a:cs typeface="Avenir Book"/>
            </a:endParaRPr>
          </a:p>
        </p:txBody>
      </p:sp>
      <p:sp>
        <p:nvSpPr>
          <p:cNvPr id="80" name="CuadroTexto 79"/>
          <p:cNvSpPr txBox="1"/>
          <p:nvPr/>
        </p:nvSpPr>
        <p:spPr>
          <a:xfrm>
            <a:off x="170391" y="189840"/>
            <a:ext cx="400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Calibri Light"/>
                <a:cs typeface="Calibri Light"/>
              </a:rPr>
              <a:t>ANDINA AVANZA PARA DETENER EL</a:t>
            </a:r>
          </a:p>
        </p:txBody>
      </p:sp>
      <p:grpSp>
        <p:nvGrpSpPr>
          <p:cNvPr id="81" name="Agrupar 80"/>
          <p:cNvGrpSpPr/>
          <p:nvPr/>
        </p:nvGrpSpPr>
        <p:grpSpPr>
          <a:xfrm>
            <a:off x="5489431" y="3432249"/>
            <a:ext cx="174370" cy="150027"/>
            <a:chOff x="5047014" y="-782086"/>
            <a:chExt cx="613457" cy="522598"/>
          </a:xfrm>
          <a:solidFill>
            <a:srgbClr val="FFFFFF"/>
          </a:solidFill>
        </p:grpSpPr>
        <p:sp>
          <p:nvSpPr>
            <p:cNvPr id="82" name="Cheurón 81"/>
            <p:cNvSpPr/>
            <p:nvPr/>
          </p:nvSpPr>
          <p:spPr>
            <a:xfrm>
              <a:off x="5047014" y="-782086"/>
              <a:ext cx="362019" cy="522399"/>
            </a:xfrm>
            <a:prstGeom prst="chevron">
              <a:avLst>
                <a:gd name="adj" fmla="val 55889"/>
              </a:avLst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>
                <a:solidFill>
                  <a:srgbClr val="FFFFFF"/>
                </a:solidFill>
              </a:endParaRPr>
            </a:p>
          </p:txBody>
        </p:sp>
        <p:sp>
          <p:nvSpPr>
            <p:cNvPr id="83" name="Cheurón 82"/>
            <p:cNvSpPr/>
            <p:nvPr/>
          </p:nvSpPr>
          <p:spPr>
            <a:xfrm>
              <a:off x="5298452" y="-781887"/>
              <a:ext cx="362019" cy="522399"/>
            </a:xfrm>
            <a:prstGeom prst="chevron">
              <a:avLst>
                <a:gd name="adj" fmla="val 55889"/>
              </a:avLst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>
                <a:solidFill>
                  <a:srgbClr val="FFFFFF"/>
                </a:solidFill>
              </a:endParaRPr>
            </a:p>
          </p:txBody>
        </p:sp>
      </p:grpSp>
      <p:sp>
        <p:nvSpPr>
          <p:cNvPr id="84" name="CuadroTexto 83"/>
          <p:cNvSpPr txBox="1"/>
          <p:nvPr/>
        </p:nvSpPr>
        <p:spPr>
          <a:xfrm>
            <a:off x="5704591" y="3331119"/>
            <a:ext cx="3252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FFFFFF"/>
                </a:solidFill>
                <a:latin typeface="Avenir Book"/>
                <a:cs typeface="Avenir Book"/>
              </a:rPr>
              <a:t>En </a:t>
            </a:r>
            <a:r>
              <a:rPr lang="es-ES" sz="1200" b="1" dirty="0" smtClean="0">
                <a:solidFill>
                  <a:srgbClr val="FFFFFF"/>
                </a:solidFill>
                <a:latin typeface="Avenir Book"/>
                <a:cs typeface="Avenir Book"/>
              </a:rPr>
              <a:t>el </a:t>
            </a:r>
            <a:r>
              <a:rPr lang="es-ES" sz="1200" b="1" dirty="0">
                <a:solidFill>
                  <a:srgbClr val="FFFFFF"/>
                </a:solidFill>
                <a:latin typeface="Avenir Book"/>
                <a:cs typeface="Avenir Book"/>
              </a:rPr>
              <a:t>casino, </a:t>
            </a:r>
            <a:r>
              <a:rPr lang="es-ES" sz="1200" u="sng" dirty="0" smtClean="0">
                <a:solidFill>
                  <a:srgbClr val="FFFFFF"/>
                </a:solidFill>
                <a:latin typeface="Avenir Book"/>
                <a:cs typeface="Avenir Book"/>
              </a:rPr>
              <a:t>sólo usa </a:t>
            </a:r>
            <a:r>
              <a:rPr lang="es-ES" sz="1200" u="sng" dirty="0">
                <a:solidFill>
                  <a:srgbClr val="FFFFFF"/>
                </a:solidFill>
                <a:latin typeface="Avenir Book"/>
                <a:cs typeface="Avenir Book"/>
              </a:rPr>
              <a:t>mascarilla </a:t>
            </a:r>
            <a:r>
              <a:rPr lang="es-ES" sz="1200" u="sng" dirty="0" smtClean="0">
                <a:solidFill>
                  <a:srgbClr val="FFFFFF"/>
                </a:solidFill>
                <a:latin typeface="Avenir Book"/>
                <a:cs typeface="Avenir Book"/>
              </a:rPr>
              <a:t>o bandana.</a:t>
            </a:r>
            <a:r>
              <a:rPr lang="es-ES" sz="1200" dirty="0" smtClean="0">
                <a:solidFill>
                  <a:srgbClr val="FFFFFF"/>
                </a:solidFill>
                <a:latin typeface="Avenir Book"/>
                <a:cs typeface="Avenir Book"/>
              </a:rPr>
              <a:t> </a:t>
            </a:r>
            <a:r>
              <a:rPr lang="es-ES" sz="1200" b="1" dirty="0" smtClean="0">
                <a:solidFill>
                  <a:srgbClr val="FFFFFF"/>
                </a:solidFill>
                <a:latin typeface="Avenir Book"/>
                <a:cs typeface="Avenir Book"/>
              </a:rPr>
              <a:t>NO INGRESES</a:t>
            </a:r>
            <a:r>
              <a:rPr lang="es-ES" sz="1200" dirty="0" smtClean="0">
                <a:solidFill>
                  <a:srgbClr val="FFFFFF"/>
                </a:solidFill>
                <a:latin typeface="Avenir Book"/>
                <a:cs typeface="Avenir Book"/>
              </a:rPr>
              <a:t> con respirador medio rostro.</a:t>
            </a:r>
            <a:endParaRPr lang="es-ES" sz="1200" b="1" dirty="0">
              <a:solidFill>
                <a:srgbClr val="FFFFFF"/>
              </a:solidFill>
              <a:latin typeface="Avenir Book"/>
              <a:cs typeface="Avenir Book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347004" y="3592127"/>
            <a:ext cx="1452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FFFFFF"/>
                </a:solidFill>
                <a:latin typeface="Avenir Book"/>
                <a:cs typeface="Avenir Book"/>
              </a:rPr>
              <a:t>MASCARILLA</a:t>
            </a:r>
          </a:p>
        </p:txBody>
      </p:sp>
      <p:sp>
        <p:nvSpPr>
          <p:cNvPr id="59" name="CuadroTexto 58"/>
          <p:cNvSpPr txBox="1"/>
          <p:nvPr/>
        </p:nvSpPr>
        <p:spPr>
          <a:xfrm>
            <a:off x="2147634" y="3592127"/>
            <a:ext cx="1299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FFFFFF"/>
                </a:solidFill>
                <a:latin typeface="Avenir Book"/>
                <a:cs typeface="Avenir Book"/>
              </a:rPr>
              <a:t>BANDANA</a:t>
            </a:r>
          </a:p>
        </p:txBody>
      </p:sp>
      <p:sp>
        <p:nvSpPr>
          <p:cNvPr id="60" name="CuadroTexto 59"/>
          <p:cNvSpPr txBox="1"/>
          <p:nvPr/>
        </p:nvSpPr>
        <p:spPr>
          <a:xfrm>
            <a:off x="3869993" y="3592127"/>
            <a:ext cx="1460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FFFFFF"/>
                </a:solidFill>
                <a:latin typeface="Avenir Book"/>
                <a:cs typeface="Avenir Book"/>
              </a:rPr>
              <a:t>RESPIRADOR</a:t>
            </a:r>
          </a:p>
        </p:txBody>
      </p:sp>
      <p:pic>
        <p:nvPicPr>
          <p:cNvPr id="3" name="Imagen 2" descr="bandana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635" y="2326293"/>
            <a:ext cx="1212828" cy="1212828"/>
          </a:xfrm>
          <a:prstGeom prst="rect">
            <a:avLst/>
          </a:prstGeom>
        </p:spPr>
      </p:pic>
      <p:pic>
        <p:nvPicPr>
          <p:cNvPr id="2" name="Imagen 1" descr="Captura de pantalla 2020-04-27 a la(s) 17.38.41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0" b="11418"/>
          <a:stretch/>
        </p:blipFill>
        <p:spPr>
          <a:xfrm>
            <a:off x="5993941" y="4163967"/>
            <a:ext cx="1717790" cy="476472"/>
          </a:xfrm>
          <a:prstGeom prst="rect">
            <a:avLst/>
          </a:prstGeom>
        </p:spPr>
      </p:pic>
      <p:sp>
        <p:nvSpPr>
          <p:cNvPr id="45" name="CuadroTexto 44"/>
          <p:cNvSpPr txBox="1"/>
          <p:nvPr/>
        </p:nvSpPr>
        <p:spPr>
          <a:xfrm>
            <a:off x="581071" y="4172388"/>
            <a:ext cx="5403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FFFF"/>
                </a:solidFill>
                <a:cs typeface="Calibri"/>
              </a:rPr>
              <a:t>Hazlo por </a:t>
            </a:r>
            <a:r>
              <a:rPr lang="es-ES" sz="2400" b="1" dirty="0" err="1" smtClean="0">
                <a:solidFill>
                  <a:srgbClr val="FFFFFF"/>
                </a:solidFill>
                <a:cs typeface="Calibri"/>
              </a:rPr>
              <a:t>tí</a:t>
            </a:r>
            <a:r>
              <a:rPr lang="es-ES" sz="2400" b="1" dirty="0" smtClean="0">
                <a:solidFill>
                  <a:srgbClr val="FFFFFF"/>
                </a:solidFill>
                <a:cs typeface="Calibri"/>
              </a:rPr>
              <a:t>, por tu familia y por </a:t>
            </a:r>
            <a:r>
              <a:rPr lang="es-ES" sz="2400" b="1" dirty="0" err="1" smtClean="0">
                <a:solidFill>
                  <a:srgbClr val="FFFFFF"/>
                </a:solidFill>
                <a:cs typeface="Calibri"/>
              </a:rPr>
              <a:t>tod@s</a:t>
            </a:r>
            <a:endParaRPr lang="es-ES" sz="2400" b="1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46" name="4 Imagen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093" b="37218"/>
          <a:stretch/>
        </p:blipFill>
        <p:spPr>
          <a:xfrm>
            <a:off x="7574671" y="4021016"/>
            <a:ext cx="1351784" cy="711809"/>
          </a:xfrm>
          <a:prstGeom prst="rect">
            <a:avLst/>
          </a:prstGeom>
        </p:spPr>
      </p:pic>
      <p:grpSp>
        <p:nvGrpSpPr>
          <p:cNvPr id="37" name="Agrupar 36"/>
          <p:cNvGrpSpPr/>
          <p:nvPr/>
        </p:nvGrpSpPr>
        <p:grpSpPr>
          <a:xfrm>
            <a:off x="332919" y="2172951"/>
            <a:ext cx="458560" cy="535904"/>
            <a:chOff x="524796" y="2492710"/>
            <a:chExt cx="483606" cy="565174"/>
          </a:xfrm>
        </p:grpSpPr>
        <p:sp>
          <p:nvSpPr>
            <p:cNvPr id="38" name="Elipse 37"/>
            <p:cNvSpPr/>
            <p:nvPr/>
          </p:nvSpPr>
          <p:spPr>
            <a:xfrm>
              <a:off x="524796" y="2578359"/>
              <a:ext cx="479523" cy="479525"/>
            </a:xfrm>
            <a:prstGeom prst="ellipse">
              <a:avLst/>
            </a:prstGeom>
            <a:solidFill>
              <a:srgbClr val="FF0000"/>
            </a:solidFill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531505" y="2492710"/>
              <a:ext cx="476897" cy="551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rgbClr val="FFFFFF"/>
                  </a:solidFill>
                </a:rPr>
                <a:t>A</a:t>
              </a:r>
            </a:p>
          </p:txBody>
        </p:sp>
      </p:grpSp>
      <p:grpSp>
        <p:nvGrpSpPr>
          <p:cNvPr id="42" name="Agrupar 41"/>
          <p:cNvGrpSpPr/>
          <p:nvPr/>
        </p:nvGrpSpPr>
        <p:grpSpPr>
          <a:xfrm>
            <a:off x="3705075" y="2172951"/>
            <a:ext cx="463327" cy="535904"/>
            <a:chOff x="2570711" y="2486160"/>
            <a:chExt cx="488633" cy="565174"/>
          </a:xfrm>
        </p:grpSpPr>
        <p:sp>
          <p:nvSpPr>
            <p:cNvPr id="47" name="Elipse 46"/>
            <p:cNvSpPr/>
            <p:nvPr/>
          </p:nvSpPr>
          <p:spPr>
            <a:xfrm>
              <a:off x="2579821" y="2571809"/>
              <a:ext cx="479523" cy="479525"/>
            </a:xfrm>
            <a:prstGeom prst="ellipse">
              <a:avLst/>
            </a:prstGeom>
            <a:solidFill>
              <a:srgbClr val="FF0000"/>
            </a:solidFill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48" name="CuadroTexto 47"/>
            <p:cNvSpPr txBox="1"/>
            <p:nvPr/>
          </p:nvSpPr>
          <p:spPr>
            <a:xfrm>
              <a:off x="2570711" y="2486160"/>
              <a:ext cx="476897" cy="551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rgbClr val="FFFFFF"/>
                  </a:solidFill>
                </a:rPr>
                <a:t>C</a:t>
              </a:r>
            </a:p>
          </p:txBody>
        </p:sp>
      </p:grpSp>
      <p:grpSp>
        <p:nvGrpSpPr>
          <p:cNvPr id="49" name="Agrupar 48"/>
          <p:cNvGrpSpPr/>
          <p:nvPr/>
        </p:nvGrpSpPr>
        <p:grpSpPr>
          <a:xfrm>
            <a:off x="2026421" y="2166401"/>
            <a:ext cx="464323" cy="535904"/>
            <a:chOff x="2579821" y="2486160"/>
            <a:chExt cx="489683" cy="565174"/>
          </a:xfrm>
        </p:grpSpPr>
        <p:sp>
          <p:nvSpPr>
            <p:cNvPr id="50" name="Elipse 49"/>
            <p:cNvSpPr/>
            <p:nvPr/>
          </p:nvSpPr>
          <p:spPr>
            <a:xfrm>
              <a:off x="2579821" y="2571809"/>
              <a:ext cx="479523" cy="479525"/>
            </a:xfrm>
            <a:prstGeom prst="ellipse">
              <a:avLst/>
            </a:prstGeom>
            <a:solidFill>
              <a:srgbClr val="FF0000"/>
            </a:solidFill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51" name="CuadroTexto 50"/>
            <p:cNvSpPr txBox="1"/>
            <p:nvPr/>
          </p:nvSpPr>
          <p:spPr>
            <a:xfrm>
              <a:off x="2592607" y="2486160"/>
              <a:ext cx="476897" cy="551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rgbClr val="FFFFFF"/>
                  </a:solidFill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070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25517" y="4855779"/>
            <a:ext cx="2680138" cy="1786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>
                <a:solidFill>
                  <a:srgbClr val="FFFFFF">
                    <a:lumMod val="50000"/>
                  </a:srgbClr>
                </a:solidFill>
              </a:rPr>
              <a:t>DIRECCIÓN DE COMUNICACIONES</a:t>
            </a:r>
          </a:p>
        </p:txBody>
      </p:sp>
      <p:grpSp>
        <p:nvGrpSpPr>
          <p:cNvPr id="17" name="Agrupar 16"/>
          <p:cNvGrpSpPr/>
          <p:nvPr/>
        </p:nvGrpSpPr>
        <p:grpSpPr>
          <a:xfrm>
            <a:off x="4734560" y="160657"/>
            <a:ext cx="4409444" cy="928388"/>
            <a:chOff x="200351" y="1198880"/>
            <a:chExt cx="8943650" cy="1287867"/>
          </a:xfrm>
        </p:grpSpPr>
        <p:sp>
          <p:nvSpPr>
            <p:cNvPr id="18" name="Redondear rectángulo de esquina diagonal 17"/>
            <p:cNvSpPr/>
            <p:nvPr/>
          </p:nvSpPr>
          <p:spPr>
            <a:xfrm rot="16200000">
              <a:off x="4038403" y="-2618852"/>
              <a:ext cx="1267550" cy="8943647"/>
            </a:xfrm>
            <a:prstGeom prst="round2DiagRect">
              <a:avLst/>
            </a:prstGeom>
            <a:solidFill>
              <a:srgbClr val="E650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200351" y="1198880"/>
              <a:ext cx="8943642" cy="741680"/>
            </a:xfrm>
            <a:prstGeom prst="rect">
              <a:avLst/>
            </a:prstGeom>
            <a:solidFill>
              <a:srgbClr val="E650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</p:grpSp>
      <p:grpSp>
        <p:nvGrpSpPr>
          <p:cNvPr id="20" name="Agrupar 19"/>
          <p:cNvGrpSpPr/>
          <p:nvPr/>
        </p:nvGrpSpPr>
        <p:grpSpPr>
          <a:xfrm>
            <a:off x="200351" y="1198880"/>
            <a:ext cx="8943650" cy="1287867"/>
            <a:chOff x="200351" y="1198880"/>
            <a:chExt cx="8943650" cy="1287867"/>
          </a:xfrm>
        </p:grpSpPr>
        <p:sp>
          <p:nvSpPr>
            <p:cNvPr id="22" name="Redondear rectángulo de esquina diagonal 21"/>
            <p:cNvSpPr/>
            <p:nvPr/>
          </p:nvSpPr>
          <p:spPr>
            <a:xfrm rot="16200000">
              <a:off x="4038403" y="-2618852"/>
              <a:ext cx="1267550" cy="8943647"/>
            </a:xfrm>
            <a:prstGeom prst="round2DiagRect">
              <a:avLst/>
            </a:prstGeom>
            <a:solidFill>
              <a:srgbClr val="E650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200351" y="1198880"/>
              <a:ext cx="8943642" cy="741680"/>
            </a:xfrm>
            <a:prstGeom prst="rect">
              <a:avLst/>
            </a:prstGeom>
            <a:solidFill>
              <a:srgbClr val="E650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</p:grpSp>
      <p:pic>
        <p:nvPicPr>
          <p:cNvPr id="25" name="Imagen 24" descr="Captura de pantalla 2020-03-18 a la(s) 20.23.30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351" y="429740"/>
            <a:ext cx="4323178" cy="659304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276447" y="131637"/>
            <a:ext cx="400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FFFFFF">
                    <a:lumMod val="50000"/>
                  </a:srgbClr>
                </a:solidFill>
                <a:latin typeface="Calibri Light"/>
                <a:cs typeface="Calibri Light"/>
              </a:rPr>
              <a:t>ANDINA </a:t>
            </a:r>
            <a:r>
              <a:rPr lang="es-ES" sz="1400" b="1" dirty="0">
                <a:solidFill>
                  <a:srgbClr val="FFFFFF">
                    <a:lumMod val="50000"/>
                  </a:srgbClr>
                </a:solidFill>
                <a:latin typeface="Calibri Light"/>
                <a:cs typeface="Calibri Light"/>
              </a:rPr>
              <a:t>AVANZA</a:t>
            </a:r>
            <a:r>
              <a:rPr lang="es-ES" sz="1400" dirty="0">
                <a:solidFill>
                  <a:srgbClr val="FFFFFF">
                    <a:lumMod val="50000"/>
                  </a:srgbClr>
                </a:solidFill>
                <a:latin typeface="Calibri Light"/>
                <a:cs typeface="Calibri Light"/>
              </a:rPr>
              <a:t> PARA DETENER EL…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4844436" y="187005"/>
            <a:ext cx="4391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FFFFFF"/>
                </a:solidFill>
                <a:cs typeface="Calibri Light"/>
              </a:rPr>
              <a:t>¿EL RESPIRADOR PROTEGE CONTRA EL COVID-19?</a:t>
            </a:r>
            <a:endParaRPr lang="es-ES" sz="2800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="" xmlns:a16="http://schemas.microsoft.com/office/drawing/2014/main" id="{F7F40AC0-32C9-4F23-8EEB-BF7CF05871DB}"/>
              </a:ext>
            </a:extLst>
          </p:cNvPr>
          <p:cNvSpPr txBox="1"/>
          <p:nvPr/>
        </p:nvSpPr>
        <p:spPr bwMode="gray">
          <a:xfrm>
            <a:off x="424886" y="1179732"/>
            <a:ext cx="1200964" cy="130380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defTabSz="914400">
              <a:defRPr/>
            </a:pPr>
            <a:r>
              <a:rPr lang="es-CL" sz="8000" b="1" kern="0" dirty="0" smtClean="0">
                <a:solidFill>
                  <a:srgbClr val="FFFFFF"/>
                </a:solidFill>
                <a:cs typeface="Calibri"/>
              </a:rPr>
              <a:t>SÍ</a:t>
            </a: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906"/>
          <a:stretch/>
        </p:blipFill>
        <p:spPr>
          <a:xfrm>
            <a:off x="7866476" y="1238874"/>
            <a:ext cx="1212848" cy="1192504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="" xmlns:a16="http://schemas.microsoft.com/office/drawing/2014/main" id="{F7F40AC0-32C9-4F23-8EEB-BF7CF05871DB}"/>
              </a:ext>
            </a:extLst>
          </p:cNvPr>
          <p:cNvSpPr txBox="1"/>
          <p:nvPr/>
        </p:nvSpPr>
        <p:spPr bwMode="gray">
          <a:xfrm>
            <a:off x="1459149" y="1217867"/>
            <a:ext cx="6420255" cy="125764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algn="ctr" defTabSz="914400">
              <a:defRPr/>
            </a:pPr>
            <a:r>
              <a:rPr lang="es-CL" sz="1900" kern="0" dirty="0" smtClean="0">
                <a:solidFill>
                  <a:srgbClr val="FFFFFF"/>
                </a:solidFill>
                <a:cs typeface="Calibri Light"/>
              </a:rPr>
              <a:t>La OSHA (Occupational Safety and Health Administration) de Estados Unidos indica que los equipos de protección respiratoria de medio rostro y rostro completo, </a:t>
            </a:r>
            <a:r>
              <a:rPr lang="es-CL" sz="1900" b="1" u="sng" kern="0" dirty="0" smtClean="0">
                <a:solidFill>
                  <a:srgbClr val="FFFFFF"/>
                </a:solidFill>
                <a:cs typeface="Calibri Light"/>
              </a:rPr>
              <a:t>CON FILTRO P100</a:t>
            </a:r>
            <a:r>
              <a:rPr lang="es-CL" sz="1900" u="sng" kern="0" dirty="0" smtClean="0">
                <a:solidFill>
                  <a:srgbClr val="FFFFFF"/>
                </a:solidFill>
                <a:cs typeface="Calibri Light"/>
              </a:rPr>
              <a:t> </a:t>
            </a:r>
            <a:r>
              <a:rPr lang="es-CL" sz="2000" b="1" kern="0" dirty="0" smtClean="0">
                <a:solidFill>
                  <a:srgbClr val="FFFFFF"/>
                </a:solidFill>
                <a:cs typeface="Calibri Light"/>
              </a:rPr>
              <a:t>PROTEGEN CONTRA EL VIRUS COVID-19.</a:t>
            </a:r>
          </a:p>
        </p:txBody>
      </p:sp>
      <p:pic>
        <p:nvPicPr>
          <p:cNvPr id="33" name="Imagen 32" descr="Captura de pantalla 2020-03-26 a la(s) 10.02.1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" b="53163"/>
          <a:stretch/>
        </p:blipFill>
        <p:spPr>
          <a:xfrm>
            <a:off x="342202" y="2885285"/>
            <a:ext cx="2252722" cy="1264556"/>
          </a:xfrm>
          <a:prstGeom prst="rect">
            <a:avLst/>
          </a:prstGeom>
        </p:spPr>
      </p:pic>
      <p:pic>
        <p:nvPicPr>
          <p:cNvPr id="34" name="Imagen 33" descr="Captura de pantalla 2020-03-26 a la(s) 10.02.1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81"/>
          <a:stretch/>
        </p:blipFill>
        <p:spPr>
          <a:xfrm>
            <a:off x="2700822" y="2870667"/>
            <a:ext cx="2243564" cy="1201381"/>
          </a:xfrm>
          <a:prstGeom prst="rect">
            <a:avLst/>
          </a:prstGeom>
        </p:spPr>
      </p:pic>
      <p:sp>
        <p:nvSpPr>
          <p:cNvPr id="35" name="CuadroTexto 34"/>
          <p:cNvSpPr txBox="1"/>
          <p:nvPr/>
        </p:nvSpPr>
        <p:spPr>
          <a:xfrm>
            <a:off x="434616" y="2517226"/>
            <a:ext cx="4403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8998"/>
                </a:solidFill>
              </a:rPr>
              <a:t>Úsalo correctamente</a:t>
            </a:r>
            <a:endParaRPr lang="es-ES" b="1" dirty="0">
              <a:solidFill>
                <a:srgbClr val="008998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350196" y="3861427"/>
            <a:ext cx="22556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000000"/>
                </a:solidFill>
              </a:rPr>
              <a:t>Ponte el respirador cuidando que tape nariz y boca y engancha las bandas.</a:t>
            </a: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2717829" y="3909781"/>
            <a:ext cx="21266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000000"/>
                </a:solidFill>
              </a:rPr>
              <a:t>Tira las bandas de sujeción para un ajuste adecuado a tu rostro.</a:t>
            </a:r>
            <a:endParaRPr lang="es-ES" sz="1400" dirty="0">
              <a:solidFill>
                <a:srgbClr val="000000"/>
              </a:solidFill>
            </a:endParaRPr>
          </a:p>
        </p:txBody>
      </p:sp>
      <p:grpSp>
        <p:nvGrpSpPr>
          <p:cNvPr id="38" name="Agrupar 37"/>
          <p:cNvGrpSpPr/>
          <p:nvPr/>
        </p:nvGrpSpPr>
        <p:grpSpPr>
          <a:xfrm>
            <a:off x="5039361" y="2600960"/>
            <a:ext cx="4104640" cy="1988907"/>
            <a:chOff x="5039361" y="2600960"/>
            <a:chExt cx="4104640" cy="1988907"/>
          </a:xfrm>
          <a:solidFill>
            <a:srgbClr val="008998"/>
          </a:solidFill>
        </p:grpSpPr>
        <p:sp>
          <p:nvSpPr>
            <p:cNvPr id="39" name="Redondear rectángulo de esquina diagonal 38"/>
            <p:cNvSpPr/>
            <p:nvPr/>
          </p:nvSpPr>
          <p:spPr>
            <a:xfrm rot="16200000">
              <a:off x="6457907" y="1903772"/>
              <a:ext cx="1267550" cy="4104639"/>
            </a:xfrm>
            <a:prstGeom prst="round2Diag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40" name="Rectángulo 39"/>
            <p:cNvSpPr/>
            <p:nvPr/>
          </p:nvSpPr>
          <p:spPr>
            <a:xfrm>
              <a:off x="5039361" y="2600960"/>
              <a:ext cx="4104637" cy="112776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</p:grpSp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7930" y="2696061"/>
            <a:ext cx="1280502" cy="1665753"/>
          </a:xfrm>
          <a:prstGeom prst="rect">
            <a:avLst/>
          </a:prstGeom>
        </p:spPr>
      </p:pic>
      <p:sp>
        <p:nvSpPr>
          <p:cNvPr id="42" name="Rectángulo 41"/>
          <p:cNvSpPr/>
          <p:nvPr/>
        </p:nvSpPr>
        <p:spPr>
          <a:xfrm>
            <a:off x="6488432" y="3487071"/>
            <a:ext cx="25031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rgbClr val="FFFFFF"/>
                </a:solidFill>
                <a:cs typeface="Calibri Light"/>
              </a:rPr>
              <a:t>El respirador no es desechable, por lo que </a:t>
            </a:r>
            <a:r>
              <a:rPr lang="es-ES" sz="1600" b="1" dirty="0" smtClean="0">
                <a:solidFill>
                  <a:srgbClr val="FFFFFF"/>
                </a:solidFill>
                <a:cs typeface="Calibri Light"/>
              </a:rPr>
              <a:t>DEBES LAVARLO DIARIAMENTE.</a:t>
            </a:r>
          </a:p>
        </p:txBody>
      </p:sp>
      <p:sp>
        <p:nvSpPr>
          <p:cNvPr id="43" name="Rectángulo 42"/>
          <p:cNvSpPr/>
          <p:nvPr/>
        </p:nvSpPr>
        <p:spPr>
          <a:xfrm>
            <a:off x="6465064" y="2642134"/>
            <a:ext cx="2549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rgbClr val="FFFFFF"/>
                </a:solidFill>
                <a:cs typeface="Calibri Light"/>
              </a:rPr>
              <a:t>DEBES LAVAR TUS MANOS CON JABÓN ANTES Y DESPUÉS DE USARLO.</a:t>
            </a:r>
            <a:endParaRPr lang="es-ES" sz="1600" b="1" dirty="0">
              <a:solidFill>
                <a:srgbClr val="FFFFFF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08788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dondear rectángulo de esquina sencilla 34"/>
          <p:cNvSpPr/>
          <p:nvPr/>
        </p:nvSpPr>
        <p:spPr>
          <a:xfrm rot="10800000">
            <a:off x="200353" y="2355658"/>
            <a:ext cx="8762603" cy="2342195"/>
          </a:xfrm>
          <a:prstGeom prst="round1Rect">
            <a:avLst/>
          </a:prstGeom>
          <a:solidFill>
            <a:srgbClr val="E6500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50" name="Redondear rectángulo de esquina sencilla 49"/>
          <p:cNvSpPr/>
          <p:nvPr/>
        </p:nvSpPr>
        <p:spPr>
          <a:xfrm rot="10800000">
            <a:off x="4668669" y="176453"/>
            <a:ext cx="4482096" cy="1009472"/>
          </a:xfrm>
          <a:prstGeom prst="round1Rect">
            <a:avLst/>
          </a:prstGeom>
          <a:solidFill>
            <a:srgbClr val="E6500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pic>
        <p:nvPicPr>
          <p:cNvPr id="21" name="Imagen 20" descr="Captura de pantalla 2020-03-18 a la(s) 20.23.30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351" y="500770"/>
            <a:ext cx="4285512" cy="653560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276447" y="202667"/>
            <a:ext cx="400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FFFFFF">
                    <a:lumMod val="50000"/>
                  </a:srgbClr>
                </a:solidFill>
                <a:latin typeface="Calibri Light"/>
                <a:cs typeface="Calibri Light"/>
              </a:rPr>
              <a:t>ANDINA </a:t>
            </a:r>
            <a:r>
              <a:rPr lang="es-ES" sz="1400" b="1" dirty="0">
                <a:solidFill>
                  <a:srgbClr val="FFFFFF">
                    <a:lumMod val="50000"/>
                  </a:srgbClr>
                </a:solidFill>
                <a:latin typeface="Calibri Light"/>
                <a:cs typeface="Calibri Light"/>
              </a:rPr>
              <a:t>AVANZA</a:t>
            </a:r>
            <a:r>
              <a:rPr lang="es-ES" sz="1400" dirty="0">
                <a:solidFill>
                  <a:srgbClr val="FFFFFF">
                    <a:lumMod val="50000"/>
                  </a:srgbClr>
                </a:solidFill>
                <a:latin typeface="Calibri Light"/>
                <a:cs typeface="Calibri Light"/>
              </a:rPr>
              <a:t> PARA DETENER EL…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777511" y="240122"/>
            <a:ext cx="4411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FFFF"/>
                </a:solidFill>
                <a:cs typeface="Calibri"/>
              </a:rPr>
              <a:t>MANTÉN LA DISTANCIA,EN TODO MOMENTO Y LUGAR.</a:t>
            </a:r>
            <a:endParaRPr lang="es-ES" sz="2400" b="1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F7F40AC0-32C9-4F23-8EEB-BF7CF05871DB}"/>
              </a:ext>
            </a:extLst>
          </p:cNvPr>
          <p:cNvSpPr txBox="1"/>
          <p:nvPr/>
        </p:nvSpPr>
        <p:spPr bwMode="gray">
          <a:xfrm>
            <a:off x="256127" y="1209242"/>
            <a:ext cx="8686509" cy="111914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defTabSz="914400">
              <a:defRPr/>
            </a:pPr>
            <a:r>
              <a:rPr lang="es-CL" sz="2200" b="1" kern="0" dirty="0" smtClean="0">
                <a:solidFill>
                  <a:srgbClr val="000000"/>
                </a:solidFill>
                <a:cs typeface="Calibri"/>
              </a:rPr>
              <a:t>Para prevenir contagios por COVID-19, junto con el lavado de manos, una de las medidas más efectivas es </a:t>
            </a:r>
            <a:r>
              <a:rPr lang="es-CL" sz="2200" b="1" u="sng" kern="0" dirty="0" smtClean="0">
                <a:solidFill>
                  <a:srgbClr val="E6500F"/>
                </a:solidFill>
                <a:cs typeface="Calibri"/>
              </a:rPr>
              <a:t>mantener distancia de las personas, de a </a:t>
            </a:r>
            <a:r>
              <a:rPr lang="es-CL" sz="2400" b="1" u="sng" kern="0" dirty="0" smtClean="0">
                <a:solidFill>
                  <a:srgbClr val="E6500F"/>
                </a:solidFill>
                <a:cs typeface="Calibri"/>
              </a:rPr>
              <a:t>lo menos 1 metro.</a:t>
            </a:r>
          </a:p>
        </p:txBody>
      </p:sp>
      <p:grpSp>
        <p:nvGrpSpPr>
          <p:cNvPr id="27" name="Agrupar 26"/>
          <p:cNvGrpSpPr/>
          <p:nvPr/>
        </p:nvGrpSpPr>
        <p:grpSpPr>
          <a:xfrm>
            <a:off x="2831657" y="3427929"/>
            <a:ext cx="641117" cy="563278"/>
            <a:chOff x="2128005" y="1700696"/>
            <a:chExt cx="569107" cy="484817"/>
          </a:xfrm>
          <a:solidFill>
            <a:srgbClr val="FFFFFF"/>
          </a:solidFill>
        </p:grpSpPr>
        <p:sp>
          <p:nvSpPr>
            <p:cNvPr id="28" name="Cheurón 27"/>
            <p:cNvSpPr/>
            <p:nvPr/>
          </p:nvSpPr>
          <p:spPr>
            <a:xfrm>
              <a:off x="2128005" y="1700696"/>
              <a:ext cx="335847" cy="484632"/>
            </a:xfrm>
            <a:prstGeom prst="chevron">
              <a:avLst>
                <a:gd name="adj" fmla="val 55889"/>
              </a:avLst>
            </a:prstGeom>
            <a:grp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072B1"/>
                </a:solidFill>
              </a:endParaRPr>
            </a:p>
          </p:txBody>
        </p:sp>
        <p:sp>
          <p:nvSpPr>
            <p:cNvPr id="29" name="Cheurón 28"/>
            <p:cNvSpPr/>
            <p:nvPr/>
          </p:nvSpPr>
          <p:spPr>
            <a:xfrm>
              <a:off x="2361265" y="1700881"/>
              <a:ext cx="335847" cy="484632"/>
            </a:xfrm>
            <a:prstGeom prst="chevron">
              <a:avLst>
                <a:gd name="adj" fmla="val 55889"/>
              </a:avLst>
            </a:prstGeom>
            <a:grp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072B1"/>
                </a:solidFill>
              </a:endParaRPr>
            </a:p>
          </p:txBody>
        </p:sp>
      </p:grpSp>
      <p:sp>
        <p:nvSpPr>
          <p:cNvPr id="59" name="Rectángulo 58"/>
          <p:cNvSpPr/>
          <p:nvPr/>
        </p:nvSpPr>
        <p:spPr>
          <a:xfrm>
            <a:off x="453153" y="4835977"/>
            <a:ext cx="2807150" cy="2382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s-CL" sz="1100" b="1" dirty="0">
                <a:solidFill>
                  <a:srgbClr val="FFFFFF">
                    <a:lumMod val="50000"/>
                  </a:srgbClr>
                </a:solidFill>
              </a:rPr>
              <a:t>DIRECCIÓN DE COMUNICACIONES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453153" y="3064184"/>
            <a:ext cx="2201429" cy="1401360"/>
            <a:chOff x="289980" y="1390287"/>
            <a:chExt cx="2297137" cy="1462285"/>
          </a:xfrm>
        </p:grpSpPr>
        <p:pic>
          <p:nvPicPr>
            <p:cNvPr id="31" name="Imagen 30" descr="Captura de pantalla 2020-03-31 a la(s) 11.19.16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28"/>
            <a:stretch/>
          </p:blipFill>
          <p:spPr>
            <a:xfrm>
              <a:off x="300393" y="1394472"/>
              <a:ext cx="2265414" cy="14581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2" name="Rectángulo redondeado 31"/>
            <p:cNvSpPr/>
            <p:nvPr/>
          </p:nvSpPr>
          <p:spPr>
            <a:xfrm>
              <a:off x="289980" y="1390287"/>
              <a:ext cx="2297137" cy="1462285"/>
            </a:xfrm>
            <a:prstGeom prst="roundRect">
              <a:avLst/>
            </a:prstGeom>
            <a:noFill/>
            <a:ln w="5715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1102503" y="4088711"/>
            <a:ext cx="921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E55302">
                    <a:lumMod val="20000"/>
                    <a:lumOff val="80000"/>
                  </a:srgbClr>
                </a:solidFill>
              </a:rPr>
              <a:t>1 metro</a:t>
            </a:r>
            <a:endParaRPr lang="es-ES" sz="1600" b="1" dirty="0">
              <a:solidFill>
                <a:srgbClr val="E55302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="" xmlns:a16="http://schemas.microsoft.com/office/drawing/2014/main" id="{F7F40AC0-32C9-4F23-8EEB-BF7CF05871DB}"/>
              </a:ext>
            </a:extLst>
          </p:cNvPr>
          <p:cNvSpPr txBox="1"/>
          <p:nvPr/>
        </p:nvSpPr>
        <p:spPr bwMode="gray">
          <a:xfrm>
            <a:off x="829796" y="2397302"/>
            <a:ext cx="8112840" cy="4728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defTabSz="914400">
              <a:defRPr/>
            </a:pPr>
            <a:r>
              <a:rPr lang="es-CL" sz="2600" b="1" kern="0" dirty="0" smtClean="0">
                <a:solidFill>
                  <a:srgbClr val="FFFFFF"/>
                </a:solidFill>
                <a:cs typeface="Calibri"/>
              </a:rPr>
              <a:t>RESPETA ESTA DISTANCIA EN TODO MOMENTO Y LUGAR</a:t>
            </a:r>
          </a:p>
        </p:txBody>
      </p:sp>
      <p:grpSp>
        <p:nvGrpSpPr>
          <p:cNvPr id="13" name="Agrupar 12"/>
          <p:cNvGrpSpPr/>
          <p:nvPr/>
        </p:nvGrpSpPr>
        <p:grpSpPr>
          <a:xfrm>
            <a:off x="369495" y="2470342"/>
            <a:ext cx="373711" cy="373711"/>
            <a:chOff x="306630" y="2329638"/>
            <a:chExt cx="480924" cy="480924"/>
          </a:xfrm>
        </p:grpSpPr>
        <p:sp>
          <p:nvSpPr>
            <p:cNvPr id="7" name="Elipse 6"/>
            <p:cNvSpPr/>
            <p:nvPr/>
          </p:nvSpPr>
          <p:spPr>
            <a:xfrm>
              <a:off x="306630" y="2329638"/>
              <a:ext cx="480924" cy="480924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  <p:pic>
          <p:nvPicPr>
            <p:cNvPr id="6" name="Imagen 5" descr="descarga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9" t="6871" r="6346" b="7394"/>
            <a:stretch/>
          </p:blipFill>
          <p:spPr>
            <a:xfrm>
              <a:off x="379212" y="2407516"/>
              <a:ext cx="336794" cy="295833"/>
            </a:xfrm>
            <a:prstGeom prst="rect">
              <a:avLst/>
            </a:prstGeom>
          </p:spPr>
        </p:pic>
      </p:grpSp>
      <p:sp>
        <p:nvSpPr>
          <p:cNvPr id="39" name="Elipse 38"/>
          <p:cNvSpPr/>
          <p:nvPr/>
        </p:nvSpPr>
        <p:spPr>
          <a:xfrm>
            <a:off x="3557964" y="3091404"/>
            <a:ext cx="1280492" cy="1236111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="" xmlns:a16="http://schemas.microsoft.com/office/drawing/2014/main" id="{F7F40AC0-32C9-4F23-8EEB-BF7CF05871DB}"/>
              </a:ext>
            </a:extLst>
          </p:cNvPr>
          <p:cNvSpPr txBox="1"/>
          <p:nvPr/>
        </p:nvSpPr>
        <p:spPr bwMode="gray">
          <a:xfrm>
            <a:off x="3623033" y="3277344"/>
            <a:ext cx="1099477" cy="81136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algn="ctr" defTabSz="914400">
              <a:defRPr/>
            </a:pPr>
            <a:r>
              <a:rPr lang="es-CL" sz="2400" b="1" kern="0" dirty="0" smtClean="0">
                <a:solidFill>
                  <a:srgbClr val="000000"/>
                </a:solidFill>
                <a:cs typeface="Calibri"/>
              </a:rPr>
              <a:t>En el </a:t>
            </a:r>
          </a:p>
          <a:p>
            <a:pPr algn="ctr" defTabSz="914400">
              <a:defRPr/>
            </a:pPr>
            <a:r>
              <a:rPr lang="es-CL" sz="2400" b="1" kern="0" dirty="0" smtClean="0">
                <a:solidFill>
                  <a:srgbClr val="000000"/>
                </a:solidFill>
                <a:cs typeface="Calibri"/>
              </a:rPr>
              <a:t>casino</a:t>
            </a:r>
          </a:p>
        </p:txBody>
      </p:sp>
      <p:sp>
        <p:nvSpPr>
          <p:cNvPr id="40" name="Elipse 39"/>
          <p:cNvSpPr/>
          <p:nvPr/>
        </p:nvSpPr>
        <p:spPr>
          <a:xfrm>
            <a:off x="4923646" y="3091404"/>
            <a:ext cx="1307945" cy="1218421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="" xmlns:a16="http://schemas.microsoft.com/office/drawing/2014/main" id="{F7F40AC0-32C9-4F23-8EEB-BF7CF05871DB}"/>
              </a:ext>
            </a:extLst>
          </p:cNvPr>
          <p:cNvSpPr txBox="1"/>
          <p:nvPr/>
        </p:nvSpPr>
        <p:spPr bwMode="gray">
          <a:xfrm>
            <a:off x="4923646" y="3277344"/>
            <a:ext cx="1297309" cy="6882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algn="ctr" defTabSz="914400">
              <a:defRPr/>
            </a:pPr>
            <a:r>
              <a:rPr lang="es-CL" sz="2000" b="1" kern="0" dirty="0" smtClean="0">
                <a:solidFill>
                  <a:srgbClr val="000000"/>
                </a:solidFill>
                <a:cs typeface="Calibri"/>
              </a:rPr>
              <a:t>En buses y camionetas</a:t>
            </a:r>
          </a:p>
        </p:txBody>
      </p:sp>
      <p:sp>
        <p:nvSpPr>
          <p:cNvPr id="42" name="Elipse 41"/>
          <p:cNvSpPr/>
          <p:nvPr/>
        </p:nvSpPr>
        <p:spPr>
          <a:xfrm>
            <a:off x="6412607" y="3091403"/>
            <a:ext cx="2347393" cy="1217951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="" xmlns:a16="http://schemas.microsoft.com/office/drawing/2014/main" id="{F7F40AC0-32C9-4F23-8EEB-BF7CF05871DB}"/>
              </a:ext>
            </a:extLst>
          </p:cNvPr>
          <p:cNvSpPr txBox="1"/>
          <p:nvPr/>
        </p:nvSpPr>
        <p:spPr bwMode="gray">
          <a:xfrm>
            <a:off x="6423577" y="3123455"/>
            <a:ext cx="2347393" cy="99603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algn="ctr" defTabSz="914400">
              <a:defRPr/>
            </a:pPr>
            <a:r>
              <a:rPr lang="es-CL" sz="2000" b="1" kern="0" dirty="0" smtClean="0">
                <a:solidFill>
                  <a:srgbClr val="000000"/>
                </a:solidFill>
                <a:cs typeface="Calibri"/>
              </a:rPr>
              <a:t>Durante </a:t>
            </a:r>
            <a:r>
              <a:rPr lang="es-CL" sz="2000" b="1" u="sng" kern="0" dirty="0" smtClean="0">
                <a:solidFill>
                  <a:srgbClr val="000000"/>
                </a:solidFill>
                <a:cs typeface="Calibri"/>
              </a:rPr>
              <a:t>la </a:t>
            </a:r>
          </a:p>
          <a:p>
            <a:pPr algn="ctr" defTabSz="914400">
              <a:defRPr/>
            </a:pPr>
            <a:r>
              <a:rPr lang="es-CL" sz="2000" b="1" u="sng" kern="0" dirty="0" smtClean="0">
                <a:solidFill>
                  <a:srgbClr val="000000"/>
                </a:solidFill>
                <a:cs typeface="Calibri"/>
              </a:rPr>
              <a:t>pernocatada</a:t>
            </a:r>
            <a:r>
              <a:rPr lang="es-CL" sz="2000" b="1" kern="0" dirty="0" smtClean="0">
                <a:solidFill>
                  <a:srgbClr val="000000"/>
                </a:solidFill>
                <a:cs typeface="Calibri"/>
              </a:rPr>
              <a:t> </a:t>
            </a:r>
          </a:p>
          <a:p>
            <a:pPr algn="ctr" defTabSz="914400">
              <a:defRPr/>
            </a:pPr>
            <a:r>
              <a:rPr lang="es-CL" sz="2000" b="1" kern="0" dirty="0" smtClean="0">
                <a:solidFill>
                  <a:srgbClr val="000000"/>
                </a:solidFill>
                <a:cs typeface="Calibri"/>
              </a:rPr>
              <a:t>en campamento</a:t>
            </a:r>
          </a:p>
        </p:txBody>
      </p:sp>
    </p:spTree>
    <p:extLst>
      <p:ext uri="{BB962C8B-B14F-4D97-AF65-F5344CB8AC3E}">
        <p14:creationId xmlns:p14="http://schemas.microsoft.com/office/powerpoint/2010/main" val="366838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negros">
      <a:dk1>
        <a:srgbClr val="0072B1"/>
      </a:dk1>
      <a:lt1>
        <a:srgbClr val="FFFFFF"/>
      </a:lt1>
      <a:dk2>
        <a:srgbClr val="106470"/>
      </a:dk2>
      <a:lt2>
        <a:srgbClr val="C4C1A0"/>
      </a:lt2>
      <a:accent1>
        <a:srgbClr val="0098AA"/>
      </a:accent1>
      <a:accent2>
        <a:srgbClr val="7A2531"/>
      </a:accent2>
      <a:accent3>
        <a:srgbClr val="36424A"/>
      </a:accent3>
      <a:accent4>
        <a:srgbClr val="C13832"/>
      </a:accent4>
      <a:accent5>
        <a:srgbClr val="F4AA00"/>
      </a:accent5>
      <a:accent6>
        <a:srgbClr val="E55302"/>
      </a:accent6>
      <a:hlink>
        <a:srgbClr val="0098AA"/>
      </a:hlink>
      <a:folHlink>
        <a:srgbClr val="E553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10" id="{5C8BBA32-541D-42D6-9896-2C43E56F46E3}" vid="{DD6EE1DC-FEDA-4141-8A7C-54739818507E}"/>
    </a:ext>
  </a:extLst>
</a:theme>
</file>

<file path=ppt/theme/theme10.xml><?xml version="1.0" encoding="utf-8"?>
<a:theme xmlns:a="http://schemas.openxmlformats.org/drawingml/2006/main" name="16_Tema de Office">
  <a:themeElements>
    <a:clrScheme name="negros">
      <a:dk1>
        <a:srgbClr val="0072B1"/>
      </a:dk1>
      <a:lt1>
        <a:srgbClr val="FFFFFF"/>
      </a:lt1>
      <a:dk2>
        <a:srgbClr val="106470"/>
      </a:dk2>
      <a:lt2>
        <a:srgbClr val="C4C1A0"/>
      </a:lt2>
      <a:accent1>
        <a:srgbClr val="0098AA"/>
      </a:accent1>
      <a:accent2>
        <a:srgbClr val="7A2531"/>
      </a:accent2>
      <a:accent3>
        <a:srgbClr val="36424A"/>
      </a:accent3>
      <a:accent4>
        <a:srgbClr val="C13832"/>
      </a:accent4>
      <a:accent5>
        <a:srgbClr val="F4AA00"/>
      </a:accent5>
      <a:accent6>
        <a:srgbClr val="E55302"/>
      </a:accent6>
      <a:hlink>
        <a:srgbClr val="0098AA"/>
      </a:hlink>
      <a:folHlink>
        <a:srgbClr val="E553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10" id="{5C8BBA32-541D-42D6-9896-2C43E56F46E3}" vid="{DD6EE1DC-FEDA-4141-8A7C-54739818507E}"/>
    </a:ext>
  </a:extLst>
</a:theme>
</file>

<file path=ppt/theme/theme11.xml><?xml version="1.0" encoding="utf-8"?>
<a:theme xmlns:a="http://schemas.openxmlformats.org/drawingml/2006/main" name="17_Tema de Office">
  <a:themeElements>
    <a:clrScheme name="negros">
      <a:dk1>
        <a:srgbClr val="0072B1"/>
      </a:dk1>
      <a:lt1>
        <a:srgbClr val="FFFFFF"/>
      </a:lt1>
      <a:dk2>
        <a:srgbClr val="106470"/>
      </a:dk2>
      <a:lt2>
        <a:srgbClr val="C4C1A0"/>
      </a:lt2>
      <a:accent1>
        <a:srgbClr val="0098AA"/>
      </a:accent1>
      <a:accent2>
        <a:srgbClr val="7A2531"/>
      </a:accent2>
      <a:accent3>
        <a:srgbClr val="36424A"/>
      </a:accent3>
      <a:accent4>
        <a:srgbClr val="C13832"/>
      </a:accent4>
      <a:accent5>
        <a:srgbClr val="F4AA00"/>
      </a:accent5>
      <a:accent6>
        <a:srgbClr val="E55302"/>
      </a:accent6>
      <a:hlink>
        <a:srgbClr val="0098AA"/>
      </a:hlink>
      <a:folHlink>
        <a:srgbClr val="E553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10" id="{5C8BBA32-541D-42D6-9896-2C43E56F46E3}" vid="{DD6EE1DC-FEDA-4141-8A7C-54739818507E}"/>
    </a:ext>
  </a:extLst>
</a:theme>
</file>

<file path=ppt/theme/theme12.xml><?xml version="1.0" encoding="utf-8"?>
<a:theme xmlns:a="http://schemas.openxmlformats.org/drawingml/2006/main" name="22_Tema de Office">
  <a:themeElements>
    <a:clrScheme name="negros">
      <a:dk1>
        <a:srgbClr val="0072B1"/>
      </a:dk1>
      <a:lt1>
        <a:srgbClr val="FFFFFF"/>
      </a:lt1>
      <a:dk2>
        <a:srgbClr val="106470"/>
      </a:dk2>
      <a:lt2>
        <a:srgbClr val="C4C1A0"/>
      </a:lt2>
      <a:accent1>
        <a:srgbClr val="0098AA"/>
      </a:accent1>
      <a:accent2>
        <a:srgbClr val="7A2531"/>
      </a:accent2>
      <a:accent3>
        <a:srgbClr val="36424A"/>
      </a:accent3>
      <a:accent4>
        <a:srgbClr val="C13832"/>
      </a:accent4>
      <a:accent5>
        <a:srgbClr val="F4AA00"/>
      </a:accent5>
      <a:accent6>
        <a:srgbClr val="E55302"/>
      </a:accent6>
      <a:hlink>
        <a:srgbClr val="0098AA"/>
      </a:hlink>
      <a:folHlink>
        <a:srgbClr val="E553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10" id="{5C8BBA32-541D-42D6-9896-2C43E56F46E3}" vid="{DD6EE1DC-FEDA-4141-8A7C-54739818507E}"/>
    </a:ext>
  </a:extLst>
</a:theme>
</file>

<file path=ppt/theme/theme1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Tema de Office">
  <a:themeElements>
    <a:clrScheme name="negros">
      <a:dk1>
        <a:srgbClr val="0072B1"/>
      </a:dk1>
      <a:lt1>
        <a:srgbClr val="FFFFFF"/>
      </a:lt1>
      <a:dk2>
        <a:srgbClr val="106470"/>
      </a:dk2>
      <a:lt2>
        <a:srgbClr val="C4C1A0"/>
      </a:lt2>
      <a:accent1>
        <a:srgbClr val="0098AA"/>
      </a:accent1>
      <a:accent2>
        <a:srgbClr val="7A2531"/>
      </a:accent2>
      <a:accent3>
        <a:srgbClr val="36424A"/>
      </a:accent3>
      <a:accent4>
        <a:srgbClr val="C13832"/>
      </a:accent4>
      <a:accent5>
        <a:srgbClr val="F4AA00"/>
      </a:accent5>
      <a:accent6>
        <a:srgbClr val="E55302"/>
      </a:accent6>
      <a:hlink>
        <a:srgbClr val="0098AA"/>
      </a:hlink>
      <a:folHlink>
        <a:srgbClr val="E553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10" id="{5C8BBA32-541D-42D6-9896-2C43E56F46E3}" vid="{DD6EE1DC-FEDA-4141-8A7C-54739818507E}"/>
    </a:ext>
  </a:extLst>
</a:theme>
</file>

<file path=ppt/theme/theme3.xml><?xml version="1.0" encoding="utf-8"?>
<a:theme xmlns:a="http://schemas.openxmlformats.org/drawingml/2006/main" name="7_Tema de Office">
  <a:themeElements>
    <a:clrScheme name="negros">
      <a:dk1>
        <a:srgbClr val="0072B1"/>
      </a:dk1>
      <a:lt1>
        <a:srgbClr val="FFFFFF"/>
      </a:lt1>
      <a:dk2>
        <a:srgbClr val="106470"/>
      </a:dk2>
      <a:lt2>
        <a:srgbClr val="C4C1A0"/>
      </a:lt2>
      <a:accent1>
        <a:srgbClr val="0098AA"/>
      </a:accent1>
      <a:accent2>
        <a:srgbClr val="7A2531"/>
      </a:accent2>
      <a:accent3>
        <a:srgbClr val="36424A"/>
      </a:accent3>
      <a:accent4>
        <a:srgbClr val="C13832"/>
      </a:accent4>
      <a:accent5>
        <a:srgbClr val="F4AA00"/>
      </a:accent5>
      <a:accent6>
        <a:srgbClr val="E55302"/>
      </a:accent6>
      <a:hlink>
        <a:srgbClr val="0098AA"/>
      </a:hlink>
      <a:folHlink>
        <a:srgbClr val="E553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10" id="{5C8BBA32-541D-42D6-9896-2C43E56F46E3}" vid="{DD6EE1DC-FEDA-4141-8A7C-54739818507E}"/>
    </a:ext>
  </a:extLst>
</a:theme>
</file>

<file path=ppt/theme/theme4.xml><?xml version="1.0" encoding="utf-8"?>
<a:theme xmlns:a="http://schemas.openxmlformats.org/drawingml/2006/main" name="8_Tema de Office">
  <a:themeElements>
    <a:clrScheme name="negros">
      <a:dk1>
        <a:srgbClr val="0072B1"/>
      </a:dk1>
      <a:lt1>
        <a:srgbClr val="FFFFFF"/>
      </a:lt1>
      <a:dk2>
        <a:srgbClr val="106470"/>
      </a:dk2>
      <a:lt2>
        <a:srgbClr val="C4C1A0"/>
      </a:lt2>
      <a:accent1>
        <a:srgbClr val="0098AA"/>
      </a:accent1>
      <a:accent2>
        <a:srgbClr val="7A2531"/>
      </a:accent2>
      <a:accent3>
        <a:srgbClr val="36424A"/>
      </a:accent3>
      <a:accent4>
        <a:srgbClr val="C13832"/>
      </a:accent4>
      <a:accent5>
        <a:srgbClr val="F4AA00"/>
      </a:accent5>
      <a:accent6>
        <a:srgbClr val="E55302"/>
      </a:accent6>
      <a:hlink>
        <a:srgbClr val="0098AA"/>
      </a:hlink>
      <a:folHlink>
        <a:srgbClr val="E553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10" id="{5C8BBA32-541D-42D6-9896-2C43E56F46E3}" vid="{DD6EE1DC-FEDA-4141-8A7C-54739818507E}"/>
    </a:ext>
  </a:extLst>
</a:theme>
</file>

<file path=ppt/theme/theme5.xml><?xml version="1.0" encoding="utf-8"?>
<a:theme xmlns:a="http://schemas.openxmlformats.org/drawingml/2006/main" name="9_Tema de Office">
  <a:themeElements>
    <a:clrScheme name="negros">
      <a:dk1>
        <a:srgbClr val="0072B1"/>
      </a:dk1>
      <a:lt1>
        <a:srgbClr val="FFFFFF"/>
      </a:lt1>
      <a:dk2>
        <a:srgbClr val="106470"/>
      </a:dk2>
      <a:lt2>
        <a:srgbClr val="C4C1A0"/>
      </a:lt2>
      <a:accent1>
        <a:srgbClr val="0098AA"/>
      </a:accent1>
      <a:accent2>
        <a:srgbClr val="7A2531"/>
      </a:accent2>
      <a:accent3>
        <a:srgbClr val="36424A"/>
      </a:accent3>
      <a:accent4>
        <a:srgbClr val="C13832"/>
      </a:accent4>
      <a:accent5>
        <a:srgbClr val="F4AA00"/>
      </a:accent5>
      <a:accent6>
        <a:srgbClr val="E55302"/>
      </a:accent6>
      <a:hlink>
        <a:srgbClr val="0098AA"/>
      </a:hlink>
      <a:folHlink>
        <a:srgbClr val="E553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10" id="{5C8BBA32-541D-42D6-9896-2C43E56F46E3}" vid="{DD6EE1DC-FEDA-4141-8A7C-54739818507E}"/>
    </a:ext>
  </a:extLst>
</a:theme>
</file>

<file path=ppt/theme/theme6.xml><?xml version="1.0" encoding="utf-8"?>
<a:theme xmlns:a="http://schemas.openxmlformats.org/drawingml/2006/main" name="10_Tema de Office">
  <a:themeElements>
    <a:clrScheme name="negros">
      <a:dk1>
        <a:srgbClr val="0072B1"/>
      </a:dk1>
      <a:lt1>
        <a:srgbClr val="FFFFFF"/>
      </a:lt1>
      <a:dk2>
        <a:srgbClr val="106470"/>
      </a:dk2>
      <a:lt2>
        <a:srgbClr val="C4C1A0"/>
      </a:lt2>
      <a:accent1>
        <a:srgbClr val="0098AA"/>
      </a:accent1>
      <a:accent2>
        <a:srgbClr val="7A2531"/>
      </a:accent2>
      <a:accent3>
        <a:srgbClr val="36424A"/>
      </a:accent3>
      <a:accent4>
        <a:srgbClr val="C13832"/>
      </a:accent4>
      <a:accent5>
        <a:srgbClr val="F4AA00"/>
      </a:accent5>
      <a:accent6>
        <a:srgbClr val="E55302"/>
      </a:accent6>
      <a:hlink>
        <a:srgbClr val="0098AA"/>
      </a:hlink>
      <a:folHlink>
        <a:srgbClr val="E553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10" id="{5C8BBA32-541D-42D6-9896-2C43E56F46E3}" vid="{DD6EE1DC-FEDA-4141-8A7C-54739818507E}"/>
    </a:ext>
  </a:extLst>
</a:theme>
</file>

<file path=ppt/theme/theme7.xml><?xml version="1.0" encoding="utf-8"?>
<a:theme xmlns:a="http://schemas.openxmlformats.org/drawingml/2006/main" name="12_Tema de Office">
  <a:themeElements>
    <a:clrScheme name="negros">
      <a:dk1>
        <a:srgbClr val="0072B1"/>
      </a:dk1>
      <a:lt1>
        <a:srgbClr val="FFFFFF"/>
      </a:lt1>
      <a:dk2>
        <a:srgbClr val="106470"/>
      </a:dk2>
      <a:lt2>
        <a:srgbClr val="C4C1A0"/>
      </a:lt2>
      <a:accent1>
        <a:srgbClr val="0098AA"/>
      </a:accent1>
      <a:accent2>
        <a:srgbClr val="7A2531"/>
      </a:accent2>
      <a:accent3>
        <a:srgbClr val="36424A"/>
      </a:accent3>
      <a:accent4>
        <a:srgbClr val="C13832"/>
      </a:accent4>
      <a:accent5>
        <a:srgbClr val="F4AA00"/>
      </a:accent5>
      <a:accent6>
        <a:srgbClr val="E55302"/>
      </a:accent6>
      <a:hlink>
        <a:srgbClr val="0098AA"/>
      </a:hlink>
      <a:folHlink>
        <a:srgbClr val="E553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10" id="{5C8BBA32-541D-42D6-9896-2C43E56F46E3}" vid="{DD6EE1DC-FEDA-4141-8A7C-54739818507E}"/>
    </a:ext>
  </a:extLst>
</a:theme>
</file>

<file path=ppt/theme/theme8.xml><?xml version="1.0" encoding="utf-8"?>
<a:theme xmlns:a="http://schemas.openxmlformats.org/drawingml/2006/main" name="14_Tema de Office">
  <a:themeElements>
    <a:clrScheme name="negros">
      <a:dk1>
        <a:srgbClr val="0072B1"/>
      </a:dk1>
      <a:lt1>
        <a:srgbClr val="FFFFFF"/>
      </a:lt1>
      <a:dk2>
        <a:srgbClr val="106470"/>
      </a:dk2>
      <a:lt2>
        <a:srgbClr val="C4C1A0"/>
      </a:lt2>
      <a:accent1>
        <a:srgbClr val="0098AA"/>
      </a:accent1>
      <a:accent2>
        <a:srgbClr val="7A2531"/>
      </a:accent2>
      <a:accent3>
        <a:srgbClr val="36424A"/>
      </a:accent3>
      <a:accent4>
        <a:srgbClr val="C13832"/>
      </a:accent4>
      <a:accent5>
        <a:srgbClr val="F4AA00"/>
      </a:accent5>
      <a:accent6>
        <a:srgbClr val="E55302"/>
      </a:accent6>
      <a:hlink>
        <a:srgbClr val="0098AA"/>
      </a:hlink>
      <a:folHlink>
        <a:srgbClr val="E553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10" id="{5C8BBA32-541D-42D6-9896-2C43E56F46E3}" vid="{DD6EE1DC-FEDA-4141-8A7C-54739818507E}"/>
    </a:ext>
  </a:extLst>
</a:theme>
</file>

<file path=ppt/theme/theme9.xml><?xml version="1.0" encoding="utf-8"?>
<a:theme xmlns:a="http://schemas.openxmlformats.org/drawingml/2006/main" name="13_Tema de Office">
  <a:themeElements>
    <a:clrScheme name="negros">
      <a:dk1>
        <a:srgbClr val="0072B1"/>
      </a:dk1>
      <a:lt1>
        <a:srgbClr val="FFFFFF"/>
      </a:lt1>
      <a:dk2>
        <a:srgbClr val="106470"/>
      </a:dk2>
      <a:lt2>
        <a:srgbClr val="C4C1A0"/>
      </a:lt2>
      <a:accent1>
        <a:srgbClr val="0098AA"/>
      </a:accent1>
      <a:accent2>
        <a:srgbClr val="7A2531"/>
      </a:accent2>
      <a:accent3>
        <a:srgbClr val="36424A"/>
      </a:accent3>
      <a:accent4>
        <a:srgbClr val="C13832"/>
      </a:accent4>
      <a:accent5>
        <a:srgbClr val="F4AA00"/>
      </a:accent5>
      <a:accent6>
        <a:srgbClr val="E55302"/>
      </a:accent6>
      <a:hlink>
        <a:srgbClr val="0098AA"/>
      </a:hlink>
      <a:folHlink>
        <a:srgbClr val="E553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10" id="{5C8BBA32-541D-42D6-9896-2C43E56F46E3}" vid="{DD6EE1DC-FEDA-4141-8A7C-54739818507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PPT NARANJO I</Template>
  <TotalTime>25376</TotalTime>
  <Words>1628</Words>
  <Application>Microsoft Office PowerPoint</Application>
  <PresentationFormat>Presentación en pantalla (16:9)</PresentationFormat>
  <Paragraphs>263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12</vt:i4>
      </vt:variant>
      <vt:variant>
        <vt:lpstr>Títulos de diapositiva</vt:lpstr>
      </vt:variant>
      <vt:variant>
        <vt:i4>19</vt:i4>
      </vt:variant>
    </vt:vector>
  </HeadingPairs>
  <TitlesOfParts>
    <vt:vector size="37" baseType="lpstr">
      <vt:lpstr>Arial</vt:lpstr>
      <vt:lpstr>Arial Black</vt:lpstr>
      <vt:lpstr>Avenir Book</vt:lpstr>
      <vt:lpstr>Avenir Heavy</vt:lpstr>
      <vt:lpstr>Calibri</vt:lpstr>
      <vt:lpstr>Calibri Light</vt:lpstr>
      <vt:lpstr>Tema de Office</vt:lpstr>
      <vt:lpstr>5_Tema de Office</vt:lpstr>
      <vt:lpstr>7_Tema de Office</vt:lpstr>
      <vt:lpstr>8_Tema de Office</vt:lpstr>
      <vt:lpstr>9_Tema de Office</vt:lpstr>
      <vt:lpstr>10_Tema de Office</vt:lpstr>
      <vt:lpstr>12_Tema de Office</vt:lpstr>
      <vt:lpstr>14_Tema de Office</vt:lpstr>
      <vt:lpstr>13_Tema de Office</vt:lpstr>
      <vt:lpstr>16_Tema de Office</vt:lpstr>
      <vt:lpstr>17_Tema de Office</vt:lpstr>
      <vt:lpstr>22_Tema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>CODELCO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Tolmo Pacheco Cecilia (Codelco-Casa Matriz)</dc:creator>
  <cp:keywords/>
  <dc:description/>
  <cp:lastModifiedBy>Subercaseaux Tricallotis Juan Jose (Codelco-Andina)</cp:lastModifiedBy>
  <cp:revision>222</cp:revision>
  <cp:lastPrinted>2020-03-14T10:12:47Z</cp:lastPrinted>
  <dcterms:created xsi:type="dcterms:W3CDTF">2020-01-24T16:22:18Z</dcterms:created>
  <dcterms:modified xsi:type="dcterms:W3CDTF">2020-06-21T16:50:05Z</dcterms:modified>
  <cp:category>copper29</cp:category>
</cp:coreProperties>
</file>