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4" r:id="rId3"/>
    <p:sldId id="275" r:id="rId4"/>
    <p:sldId id="276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65" r:id="rId14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0098AA"/>
    <a:srgbClr val="75DFEC"/>
    <a:srgbClr val="008998"/>
    <a:srgbClr val="66C1CC"/>
    <a:srgbClr val="33ADBB"/>
    <a:srgbClr val="00AFC3"/>
    <a:srgbClr val="0199AA"/>
    <a:srgbClr val="E1E1E1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Énfasi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6"/>
  </p:normalViewPr>
  <p:slideViewPr>
    <p:cSldViewPr snapToGrid="0" snapToObjects="1">
      <p:cViewPr>
        <p:scale>
          <a:sx n="163" d="100"/>
          <a:sy n="163" d="100"/>
        </p:scale>
        <p:origin x="150" y="-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24D-49C8-8082-97ADBF9AECF4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8998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4D-49C8-8082-97ADBF9AECF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24D-49C8-8082-97ADBF9AECF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24D-49C8-8082-97ADBF9AEC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99413112"/>
        <c:axId val="499416248"/>
      </c:barChart>
      <c:catAx>
        <c:axId val="499413112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499416248"/>
        <c:crosses val="autoZero"/>
        <c:auto val="1"/>
        <c:lblAlgn val="ctr"/>
        <c:lblOffset val="100"/>
        <c:noMultiLvlLbl val="0"/>
      </c:catAx>
      <c:valAx>
        <c:axId val="4994162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499413112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AE85-EC6B-FA46-A536-3880D224E2C7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5964-3198-054B-A7D4-01D2F9A8F3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805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ABF21-B12F-2A40-863B-327E430D26D1}" type="datetimeFigureOut">
              <a:rPr lang="es-ES" smtClean="0"/>
              <a:t>24/01/2020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8B6B-3DEB-3E46-AC6C-D8E04D3D03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11A56EFD-5486-443A-83DB-B75386E7A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11" name="Marcador de título 1">
            <a:extLst>
              <a:ext uri="{FF2B5EF4-FFF2-40B4-BE49-F238E27FC236}">
                <a16:creationId xmlns:a16="http://schemas.microsoft.com/office/drawing/2014/main" xmlns="" id="{791F4EE8-ABA1-4F85-BC7A-35A1B773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622" y="3755604"/>
            <a:ext cx="4512089" cy="615288"/>
          </a:xfrm>
          <a:prstGeom prst="rect">
            <a:avLst/>
          </a:prstGeom>
        </p:spPr>
        <p:txBody>
          <a:bodyPr vert="horz" lIns="0" tIns="0" rIns="91440" bIns="0" rtlCol="0" anchor="ctr">
            <a:noAutofit/>
          </a:bodyPr>
          <a:lstStyle>
            <a:lvl1pPr>
              <a:defRPr sz="4350" cap="none"/>
            </a:lvl1pPr>
          </a:lstStyle>
          <a:p>
            <a:r>
              <a:rPr lang="es-ES_tradnl" dirty="0"/>
              <a:t>Título en esta zona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8BD6CC-1D74-48DD-9DEE-5C0144916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" y="4189315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 en esta zona 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C6CAF2B2-6A61-4BDB-8882-53D36342F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2448" y="4509739"/>
            <a:ext cx="4513263" cy="401638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Fecha/mes/año</a:t>
            </a:r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9609E38-C6BD-43EC-95B0-B8C9392593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500" y="3396358"/>
            <a:ext cx="2819342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4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0798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1604" y="532610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16264A7-2419-4137-8EFA-6C52D5C56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812" y="1023376"/>
            <a:ext cx="3845549" cy="75913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8F5DDCC1-15B7-4634-B361-D4C9D373C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8" y="1020200"/>
            <a:ext cx="3845549" cy="759134"/>
          </a:xfrm>
          <a:prstGeom prst="rect">
            <a:avLst/>
          </a:prstGeom>
        </p:spPr>
      </p:pic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052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8" name="Marcador de texto 2">
            <a:extLst>
              <a:ext uri="{FF2B5EF4-FFF2-40B4-BE49-F238E27FC236}">
                <a16:creationId xmlns:a16="http://schemas.microsoft.com/office/drawing/2014/main" xmlns="" id="{1B21C20E-09AC-4D52-A81B-05C3CEF596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8971" y="1195487"/>
            <a:ext cx="1990859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PARA GRÁFICO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xmlns="" id="{14CE219C-022D-4BB5-ACA2-F8169AEADE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0798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xmlns="" id="{82C46E28-1816-42F5-B249-DD14CEFBF4E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9113" y="4020763"/>
            <a:ext cx="3475948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Ejemplo de bajada sobre contenido gráfico</a:t>
            </a:r>
          </a:p>
        </p:txBody>
      </p:sp>
      <p:sp>
        <p:nvSpPr>
          <p:cNvPr id="21" name="Marcador de texto 2">
            <a:extLst>
              <a:ext uri="{FF2B5EF4-FFF2-40B4-BE49-F238E27FC236}">
                <a16:creationId xmlns:a16="http://schemas.microsoft.com/office/drawing/2014/main" xmlns="" id="{A2153721-FA94-41D5-83E6-A0F03FE392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49113" y="3792560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050" b="1">
                <a:solidFill>
                  <a:srgbClr val="666666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EN ALTA PARA CONTENIDO REFERIDO DE GRÁFICO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13DE0897-BE4E-4DF6-99E1-72EAE30AA5F4}"/>
              </a:ext>
            </a:extLst>
          </p:cNvPr>
          <p:cNvCxnSpPr/>
          <p:nvPr userDrawn="1"/>
        </p:nvCxnSpPr>
        <p:spPr>
          <a:xfrm>
            <a:off x="4572000" y="1214846"/>
            <a:ext cx="0" cy="254725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615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1605" y="221342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116" y="221342"/>
            <a:ext cx="1874122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F8A0F55A-2DF0-460B-BBD1-59E6A60336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605" y="627286"/>
            <a:ext cx="3475948" cy="33074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 en minúscula</a:t>
            </a:r>
          </a:p>
        </p:txBody>
      </p:sp>
    </p:spTree>
    <p:extLst>
      <p:ext uri="{BB962C8B-B14F-4D97-AF65-F5344CB8AC3E}">
        <p14:creationId xmlns:p14="http://schemas.microsoft.com/office/powerpoint/2010/main" val="284013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aptura de pantalla, tabla&#10;&#10;Descripción generada automáticamente">
            <a:extLst>
              <a:ext uri="{FF2B5EF4-FFF2-40B4-BE49-F238E27FC236}">
                <a16:creationId xmlns:a16="http://schemas.microsoft.com/office/drawing/2014/main" xmlns="" id="{2F02B815-E383-453A-8FB9-069D0D3360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6EA2173-B174-4DC5-B2BC-8E693AA2BE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88" y="1493197"/>
            <a:ext cx="3395225" cy="190985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FBBC411-F772-4C5B-AB31-670CC9F3B406}"/>
              </a:ext>
            </a:extLst>
          </p:cNvPr>
          <p:cNvSpPr txBox="1"/>
          <p:nvPr userDrawn="1"/>
        </p:nvSpPr>
        <p:spPr>
          <a:xfrm>
            <a:off x="2975065" y="3096067"/>
            <a:ext cx="34616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50" dirty="0">
                <a:solidFill>
                  <a:srgbClr val="666666"/>
                </a:solidFill>
                <a:latin typeface="+mj-lt"/>
              </a:rPr>
              <a:t>GRACIAS POR TU ATENCIÓN </a:t>
            </a:r>
            <a:endParaRPr lang="es-CL" sz="2250" dirty="0">
              <a:solidFill>
                <a:srgbClr val="666666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0288AAD4-BC38-424D-8CC5-CD0DEFE47CA1}"/>
              </a:ext>
            </a:extLst>
          </p:cNvPr>
          <p:cNvSpPr txBox="1"/>
          <p:nvPr userDrawn="1"/>
        </p:nvSpPr>
        <p:spPr>
          <a:xfrm>
            <a:off x="2975065" y="4792373"/>
            <a:ext cx="35424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rgbClr val="666666"/>
                </a:solidFill>
                <a:latin typeface="+mj-lt"/>
              </a:rPr>
              <a:t>Si encuentra este documento por favor entregarlo al asistente del área </a:t>
            </a:r>
            <a:endParaRPr lang="es-CL" sz="900" dirty="0">
              <a:solidFill>
                <a:srgbClr val="6666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722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A348A02-7980-435A-9E3D-8D9494BD4C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F7C8CCE-B384-41FA-8DB7-E373470733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82713" y="2113873"/>
            <a:ext cx="3327432" cy="1880953"/>
          </a:xfrm>
        </p:spPr>
        <p:txBody>
          <a:bodyPr>
            <a:normAutofit/>
          </a:bodyPr>
          <a:lstStyle>
            <a:lvl1pPr marL="0" indent="0">
              <a:lnSpc>
                <a:spcPct val="6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51600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779CA897-4054-4A3D-BDB1-F863BA6FDE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9"/>
          <a:stretch/>
        </p:blipFill>
        <p:spPr>
          <a:xfrm>
            <a:off x="1905" y="0"/>
            <a:ext cx="9142095" cy="4734128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7E24A9-9F69-484B-99D4-F5DDD0E46E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400" y="2022577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xmlns="" id="{96C7CAF4-8D7E-4C9A-AB72-3371A8E030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400" y="2351240"/>
            <a:ext cx="3630613" cy="636317"/>
          </a:xfrm>
        </p:spPr>
        <p:txBody>
          <a:bodyPr>
            <a:normAutofit/>
          </a:bodyPr>
          <a:lstStyle>
            <a:lvl1pPr marL="0" indent="0">
              <a:buNone/>
              <a:defRPr sz="375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en esta zona</a:t>
            </a:r>
          </a:p>
        </p:txBody>
      </p:sp>
    </p:spTree>
    <p:extLst>
      <p:ext uri="{BB962C8B-B14F-4D97-AF65-F5344CB8AC3E}">
        <p14:creationId xmlns:p14="http://schemas.microsoft.com/office/powerpoint/2010/main" val="424978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9FA5D-07E6-41CD-989C-082BEE1502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4"/>
          <a:stretch/>
        </p:blipFill>
        <p:spPr>
          <a:xfrm>
            <a:off x="4572000" y="2067022"/>
            <a:ext cx="4316579" cy="2567245"/>
          </a:xfrm>
          <a:prstGeom prst="rect">
            <a:avLst/>
          </a:prstGeom>
        </p:spPr>
      </p:pic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CDD3C822-FEA4-4F66-9400-291582228C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77" y="2146876"/>
            <a:ext cx="3657600" cy="965976"/>
          </a:xfr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buNone/>
              <a:defRPr sz="37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Títulos capítulos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804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08260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08259" y="1326205"/>
            <a:ext cx="4014209" cy="1598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Zona de textos generales, sobre recuadro</a:t>
            </a:r>
          </a:p>
          <a:p>
            <a:pPr lvl="0"/>
            <a:r>
              <a:rPr lang="es-ES" sz="1500" dirty="0"/>
              <a:t>Abajo uso de tablas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499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5545" y="83661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5545" y="131647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5545" y="148184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ECE34D2F-6D96-49DA-9246-60FFA099E4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5545" y="1883923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587226F-FCFD-46DA-8FEA-B83BA37033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545" y="204929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175B4B12-5C97-4B31-B29C-C60867FD91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5545" y="2548645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54C4F624-885C-4B5E-8F54-1289ED9969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5545" y="2714015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8D9F6D72-2A12-4715-8485-F665495BE9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95545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EFEEF1F8-5974-43D3-B6F4-8FC103312A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95545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776843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9D03F62-5A9F-45CB-AAA9-C878FE5585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" y="0"/>
            <a:ext cx="9142095" cy="51435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9D5C090-DA6F-4BBF-A847-D32540F2B6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187" y="2639453"/>
            <a:ext cx="2055711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</a:t>
            </a:r>
            <a:endParaRPr lang="es-CL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377F51B7-B026-4856-B71A-4186105F7C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187" y="3213367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xmlns="" id="{06B102A4-2F34-4AE3-B099-6E2E68F1A0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7" y="3378737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8CC863C1-9C68-47E1-9E20-43DA6D3580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3187" y="363205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9865B9B9-5014-456E-A098-139960D736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3186" y="3888813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xmlns="" id="{6CFD303F-AFDC-4BB3-95A7-6E27177977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3187" y="4134461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</p:spTree>
    <p:extLst>
      <p:ext uri="{BB962C8B-B14F-4D97-AF65-F5344CB8AC3E}">
        <p14:creationId xmlns:p14="http://schemas.microsoft.com/office/powerpoint/2010/main" val="3707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73">
          <p15:clr>
            <a:srgbClr val="FBAE40"/>
          </p15:clr>
        </p15:guide>
        <p15:guide id="4" orient="horz" pos="150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1522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2018" userDrawn="1">
          <p15:clr>
            <a:srgbClr val="FBAE40"/>
          </p15:clr>
        </p15:guide>
        <p15:guide id="4" orient="horz" pos="78" userDrawn="1">
          <p15:clr>
            <a:srgbClr val="FBAE40"/>
          </p15:clr>
        </p15:guide>
        <p15:guide id="5" orient="horz" pos="2913" userDrawn="1">
          <p15:clr>
            <a:srgbClr val="FBAE40"/>
          </p15:clr>
        </p15:guide>
        <p15:guide id="6" pos="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F4AA3BC8-5924-488F-9B07-87CE9AEDC4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0094" y="836613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Zona de título a dos colores</a:t>
            </a:r>
            <a:endParaRPr lang="es-C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6CC2E961-1E3E-49BD-A825-F8B35BD2B6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0095" y="204929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xmlns="" id="{05BACE92-CECC-4236-A744-8FB4CB4E8B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0095" y="221466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xmlns="" id="{075BC747-1462-4B11-87B5-A0B234F0AF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0095" y="2616740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xmlns="" id="{28F237A7-C77E-420A-B360-BC09634057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0095" y="2782110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xmlns="" id="{C881BB96-13F3-49B6-97F7-35A25A0A4F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0095" y="3281462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xmlns="" id="{0D213659-2440-4659-A9D1-D7E25300D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90095" y="3446832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xmlns="" id="{47D113F1-865B-40C1-A6B2-9D18A61BD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0095" y="3946184"/>
            <a:ext cx="107645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1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SUBTÍTULO</a:t>
            </a:r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xmlns="" id="{3221E2D1-3C8A-46AD-9F28-EC9BC5F88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90095" y="4111554"/>
            <a:ext cx="1621205" cy="33074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500" b="0">
                <a:solidFill>
                  <a:srgbClr val="6666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Texto de bajada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xmlns="" id="{B1481BDB-C22D-4CDB-BC55-531BED0431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90093" y="1147881"/>
            <a:ext cx="4150395" cy="479864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rgbClr val="0098A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Título color</a:t>
            </a:r>
            <a:endParaRPr lang="es-CL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47CFAE1A-1545-4073-8B2E-1C88D1503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6897" cy="4784271"/>
          </a:xfrm>
          <a:prstGeom prst="rect">
            <a:avLst/>
          </a:prstGeom>
        </p:spPr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xmlns="" id="{E6FD8E5E-6A10-4C45-ADB5-834D31A0E2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950" y="2214664"/>
            <a:ext cx="2020215" cy="987341"/>
          </a:xfrm>
        </p:spPr>
        <p:txBody>
          <a:bodyPr>
            <a:normAutofit/>
          </a:bodyPr>
          <a:lstStyle>
            <a:lvl1pPr marL="0" indent="0">
              <a:buNone/>
              <a:defRPr sz="263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s-ES" dirty="0"/>
              <a:t>Destacados en esta zona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3180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2018">
          <p15:clr>
            <a:srgbClr val="FBAE40"/>
          </p15:clr>
        </p15:guide>
        <p15:guide id="4" orient="horz" pos="78">
          <p15:clr>
            <a:srgbClr val="FBAE40"/>
          </p15:clr>
        </p15:guide>
        <p15:guide id="5" orient="horz" pos="2913">
          <p15:clr>
            <a:srgbClr val="FBAE40"/>
          </p15:clr>
        </p15:guide>
        <p15:guide id="6" pos="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1068" y="205979"/>
            <a:ext cx="8229600" cy="615288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0641C51-0474-45ED-89CD-9DA7EC61840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5785"/>
            <a:ext cx="9144000" cy="5177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A6D9488-3DAB-4CC0-A6A3-EC0A368D8326}"/>
              </a:ext>
            </a:extLst>
          </p:cNvPr>
          <p:cNvSpPr txBox="1"/>
          <p:nvPr userDrawn="1"/>
        </p:nvSpPr>
        <p:spPr>
          <a:xfrm>
            <a:off x="504864" y="4828560"/>
            <a:ext cx="1352468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75" dirty="0">
                <a:solidFill>
                  <a:srgbClr val="666666"/>
                </a:solidFill>
                <a:latin typeface="+mj-lt"/>
              </a:rPr>
              <a:t>NOMBRE ÁREA | FECHA</a:t>
            </a:r>
            <a:endParaRPr lang="es-CL" sz="1013" dirty="0">
              <a:solidFill>
                <a:srgbClr val="666666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2222E48-1B0C-4C49-BECB-4C1BCA11C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2" r="67882" b="12504"/>
          <a:stretch/>
        </p:blipFill>
        <p:spPr>
          <a:xfrm>
            <a:off x="274318" y="4784272"/>
            <a:ext cx="230546" cy="35922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C7EF1846-9EB0-4FED-B768-0D671B7402C1}"/>
              </a:ext>
            </a:extLst>
          </p:cNvPr>
          <p:cNvSpPr txBox="1"/>
          <p:nvPr userDrawn="1"/>
        </p:nvSpPr>
        <p:spPr>
          <a:xfrm>
            <a:off x="3814830" y="4852083"/>
            <a:ext cx="342487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675" dirty="0">
                <a:solidFill>
                  <a:srgbClr val="666666"/>
                </a:solidFill>
              </a:rPr>
              <a:t>©</a:t>
            </a:r>
            <a:r>
              <a:rPr lang="es-ES" sz="675" dirty="0">
                <a:solidFill>
                  <a:srgbClr val="666666"/>
                </a:solidFill>
                <a:latin typeface="+mj-lt"/>
              </a:rPr>
              <a:t> 2020 Codelco Chile. Todos los derechos reservados              </a:t>
            </a:r>
            <a:r>
              <a:rPr lang="es-ES" sz="675" dirty="0">
                <a:solidFill>
                  <a:srgbClr val="666666"/>
                </a:solidFill>
              </a:rPr>
              <a:t>USO INTERNO</a:t>
            </a:r>
            <a:endParaRPr lang="es-ES" sz="675" dirty="0">
              <a:solidFill>
                <a:srgbClr val="666666"/>
              </a:solidFill>
              <a:latin typeface="+mj-lt"/>
            </a:endParaRPr>
          </a:p>
          <a:p>
            <a:r>
              <a:rPr lang="es-CL" sz="1013" dirty="0"/>
              <a:t> </a:t>
            </a:r>
          </a:p>
        </p:txBody>
      </p:sp>
      <p:sp>
        <p:nvSpPr>
          <p:cNvPr id="14" name="Marcador de número de diapositiva 8">
            <a:extLst>
              <a:ext uri="{FF2B5EF4-FFF2-40B4-BE49-F238E27FC236}">
                <a16:creationId xmlns:a16="http://schemas.microsoft.com/office/drawing/2014/main" xmlns="" id="{4AB9D80A-9F8D-4DB5-8965-55ADFA85224F}"/>
              </a:ext>
            </a:extLst>
          </p:cNvPr>
          <p:cNvSpPr txBox="1">
            <a:spLocks/>
          </p:cNvSpPr>
          <p:nvPr userDrawn="1"/>
        </p:nvSpPr>
        <p:spPr>
          <a:xfrm>
            <a:off x="35926" y="4836585"/>
            <a:ext cx="476783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D9AF7E7-3000-F84C-93A4-A5BF1C96F66B}" type="slidenum">
              <a:rPr lang="es-ES" sz="900" smtClean="0">
                <a:solidFill>
                  <a:srgbClr val="666666"/>
                </a:solidFill>
              </a:rPr>
              <a:pPr algn="ctr"/>
              <a:t>‹Nº›</a:t>
            </a:fld>
            <a:endParaRPr lang="es-ES" sz="900" dirty="0">
              <a:solidFill>
                <a:srgbClr val="666666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3C0281D-EE6D-4F0E-8B0B-747951BBAF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t="26432" r="24700" b="17147"/>
          <a:stretch/>
        </p:blipFill>
        <p:spPr>
          <a:xfrm>
            <a:off x="6451753" y="4787098"/>
            <a:ext cx="230546" cy="29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6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5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49" r:id="rId8"/>
    <p:sldLayoutId id="2147483692" r:id="rId9"/>
    <p:sldLayoutId id="2147483693" r:id="rId10"/>
    <p:sldLayoutId id="2147483694" r:id="rId11"/>
    <p:sldLayoutId id="2147483686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 cap="all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rgbClr val="66666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66666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rgbClr val="66666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66666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082A0-B987-4656-BB0E-4ED4319E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B502184-B726-499A-81B9-2E884B8BD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B47172D-78B7-47D1-9D15-BEF73F96E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2754A65B-02A8-41BF-B31D-97DBFFA303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6" t="9398" r="1315" b="34068"/>
          <a:stretch/>
        </p:blipFill>
        <p:spPr>
          <a:xfrm>
            <a:off x="113697" y="123825"/>
            <a:ext cx="8922353" cy="351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9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574CD03-DEA9-420A-9A55-04D53A35E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33FB80-01E9-4131-B9F7-4A6C524F6D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528E5AE-F025-4230-925A-395280AE694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CD03D17-4517-47AD-90F9-9A027E0B37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4A3DEEB5-A93C-485D-A9F5-5E80111200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5E69B00-079A-4949-89AF-F253752060A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C0E659F-5484-4C59-A4E3-ADA98A5411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74F11C97-0179-44BD-9FAD-7FE59B2E904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10" name="5 Objeto">
            <a:extLst>
              <a:ext uri="{FF2B5EF4-FFF2-40B4-BE49-F238E27FC236}">
                <a16:creationId xmlns:a16="http://schemas.microsoft.com/office/drawing/2014/main" xmlns="" id="{CFA038B2-A0D6-4124-90F5-0E5B4C6A9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194865"/>
              </p:ext>
            </p:extLst>
          </p:nvPr>
        </p:nvGraphicFramePr>
        <p:xfrm>
          <a:off x="868363" y="1485900"/>
          <a:ext cx="3482975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Worksheet" r:id="rId3" imgW="8753402" imgH="6372143" progId="Excel.Sheet.8">
                  <p:embed/>
                </p:oleObj>
              </mc:Choice>
              <mc:Fallback>
                <p:oleObj name="Worksheet" r:id="rId3" imgW="8753402" imgH="6372143" progId="Excel.Sheet.8">
                  <p:embed/>
                  <p:pic>
                    <p:nvPicPr>
                      <p:cNvPr id="5" name="5 Objeto">
                        <a:extLst>
                          <a:ext uri="{FF2B5EF4-FFF2-40B4-BE49-F238E27FC236}">
                            <a16:creationId xmlns:a16="http://schemas.microsoft.com/office/drawing/2014/main" xmlns="" id="{04496A41-4D42-4335-B170-A7F4C27B7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485900"/>
                        <a:ext cx="3482975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6 Objeto">
            <a:extLst>
              <a:ext uri="{FF2B5EF4-FFF2-40B4-BE49-F238E27FC236}">
                <a16:creationId xmlns:a16="http://schemas.microsoft.com/office/drawing/2014/main" xmlns="" id="{AED0116C-668F-47E5-B46A-FD157D81C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00681"/>
              </p:ext>
            </p:extLst>
          </p:nvPr>
        </p:nvGraphicFramePr>
        <p:xfrm>
          <a:off x="4932760" y="1660922"/>
          <a:ext cx="353020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5" imgW="4552768" imgH="2809942" progId="Excel.Sheet.8">
                  <p:embed/>
                </p:oleObj>
              </mc:Choice>
              <mc:Fallback>
                <p:oleObj name="Worksheet" r:id="rId5" imgW="4552768" imgH="2809942" progId="Excel.Sheet.8">
                  <p:embed/>
                  <p:pic>
                    <p:nvPicPr>
                      <p:cNvPr id="6" name="6 Objeto">
                        <a:extLst>
                          <a:ext uri="{FF2B5EF4-FFF2-40B4-BE49-F238E27FC236}">
                            <a16:creationId xmlns:a16="http://schemas.microsoft.com/office/drawing/2014/main" xmlns="" id="{3C491009-18C9-4259-BC35-3E0866FE25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760" y="1660922"/>
                        <a:ext cx="353020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88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16E1A6D-29AD-4A45-845D-8BF8C98F05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A6C0682-FEDF-4650-B1A6-CAEB13F909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336DB28-A2E0-495E-98E3-7D10A14E79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1 Gráfico">
            <a:extLst>
              <a:ext uri="{FF2B5EF4-FFF2-40B4-BE49-F238E27FC236}">
                <a16:creationId xmlns:a16="http://schemas.microsoft.com/office/drawing/2014/main" xmlns="" id="{9B6922F2-4059-4EA9-9489-9C7E6C1D1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782259"/>
              </p:ext>
            </p:extLst>
          </p:nvPr>
        </p:nvGraphicFramePr>
        <p:xfrm>
          <a:off x="333387" y="1718357"/>
          <a:ext cx="8117780" cy="2364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13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66F128D1-CE86-47C2-92D4-FB5A863AF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0300C73-239A-487A-9831-C3A0A8C89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A37AA22-0335-4CDC-A777-740B198D1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59B0735-4B82-4060-8BC3-B341FEAF07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688395"/>
              </p:ext>
            </p:extLst>
          </p:nvPr>
        </p:nvGraphicFramePr>
        <p:xfrm>
          <a:off x="980122" y="1368251"/>
          <a:ext cx="7183756" cy="3055981"/>
        </p:xfrm>
        <a:graphic>
          <a:graphicData uri="http://schemas.openxmlformats.org/drawingml/2006/table">
            <a:tbl>
              <a:tblPr/>
              <a:tblGrid>
                <a:gridCol w="1243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4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3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1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67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52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8275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NEGOCIACIONES COLECTIVAS</a:t>
                      </a:r>
                      <a:r>
                        <a:rPr lang="es-ES" sz="7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2017</a:t>
                      </a:r>
                    </a:p>
                  </a:txBody>
                  <a:tcPr marL="81000" marR="6321" marT="6321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598A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700" dirty="0">
                          <a:solidFill>
                            <a:schemeClr val="bg1"/>
                          </a:solidFill>
                          <a:effectLst/>
                        </a:rPr>
                        <a:t>DIVISIÓN</a:t>
                      </a:r>
                      <a:endParaRPr lang="es-CL" sz="7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B9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SINDICATOS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7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FECHA</a:t>
                      </a:r>
                    </a:p>
                  </a:txBody>
                  <a:tcPr marL="51435" marR="51435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BTN</a:t>
                      </a:r>
                      <a:r>
                        <a:rPr lang="es-CL" sz="7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$ M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7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REAJUSTE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700" dirty="0">
                          <a:solidFill>
                            <a:schemeClr val="bg1"/>
                          </a:solidFill>
                        </a:rPr>
                        <a:t>PLAZO CONTRATO (meses)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B7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Salvador 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may-17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24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42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Radomiro Tomic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sep-17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6,1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0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4,5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0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A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oct-17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7,2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529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152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El Teniente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ctr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nov-17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5,0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0" i="0" u="none" strike="noStrike" dirty="0">
                          <a:solidFill>
                            <a:srgbClr val="5D5D5D"/>
                          </a:solidFill>
                          <a:effectLst/>
                          <a:latin typeface="+mn-lt"/>
                        </a:rPr>
                        <a:t>IPC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213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Ventanas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2,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3,9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6850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Casa</a:t>
                      </a:r>
                      <a:r>
                        <a:rPr lang="es-CL" sz="700" u="none" strike="noStrike" baseline="0" dirty="0">
                          <a:solidFill>
                            <a:srgbClr val="5D5D5D"/>
                          </a:solidFill>
                          <a:effectLst/>
                        </a:rPr>
                        <a:t> Matriz</a:t>
                      </a:r>
                      <a:endParaRPr lang="es-CL" sz="7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>
                        <a:tabLst/>
                      </a:pPr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 Rol B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dic-17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3,6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1,00%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36</a:t>
                      </a:r>
                      <a:endParaRPr lang="es-CL" sz="7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2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646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85F9866-8970-484A-BD46-51C52428E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23EC39D0-279A-4272-9D0F-8FEB5B09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07" b="12198"/>
          <a:stretch/>
        </p:blipFill>
        <p:spPr>
          <a:xfrm>
            <a:off x="111986" y="109673"/>
            <a:ext cx="4460013" cy="451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24AC87A0-32D1-4D42-9FC2-C3A1B4F29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344DEC-DE4A-4CD3-9D76-5170AF9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6362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D70D13B-7B9E-48AC-9514-5DEBBADE5E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474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08AF1B8-8C12-4D5E-97FB-B882FA7B5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22D80B-61A6-42CE-8777-AE8897EA6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alimentos&#10;&#10;Descripción generada automáticamente">
            <a:extLst>
              <a:ext uri="{FF2B5EF4-FFF2-40B4-BE49-F238E27FC236}">
                <a16:creationId xmlns:a16="http://schemas.microsoft.com/office/drawing/2014/main" xmlns="" id="{7BFD53A2-BAD1-4717-B1D3-3D7D1CEF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t="2281" r="50000" b="10176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  <p:pic>
        <p:nvPicPr>
          <p:cNvPr id="6" name="Imagen 5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C2352B3C-FBC4-427E-8C34-5C6386D81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07" t="4571" r="10368" b="7635"/>
          <a:stretch/>
        </p:blipFill>
        <p:spPr>
          <a:xfrm>
            <a:off x="117309" y="117566"/>
            <a:ext cx="4454692" cy="451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4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9DA4D035-C4D1-4DC3-A76F-2EA665B0A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07A64F-0AD6-4B74-8235-39E6BCBA9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BEA4B5A-10F2-4D1B-95C5-61E22A913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1790331-3B40-4F25-A56E-8B43D8B15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F66FABFD-2F04-483A-B13B-E3E865FB9D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A5FF936-EE29-4BFE-A9AF-67C16AA88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DE494DA1-4F3B-4308-8E4C-CA56B7DB30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965136B-D4D1-4C52-B625-D182DABAE8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81C3CEC3-049F-4414-96FD-7871486BC7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 descr="Imagen que contiene exterior, persona, hombre, nieve&#10;&#10;Descripción generada automáticamente">
            <a:extLst>
              <a:ext uri="{FF2B5EF4-FFF2-40B4-BE49-F238E27FC236}">
                <a16:creationId xmlns:a16="http://schemas.microsoft.com/office/drawing/2014/main" xmlns="" id="{17329B65-9C15-4B4A-AFFD-99F6D3F16F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67" t="2281" r="30467" b="10000"/>
          <a:stretch/>
        </p:blipFill>
        <p:spPr>
          <a:xfrm>
            <a:off x="117307" y="117308"/>
            <a:ext cx="3014831" cy="45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4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5B928BA2-F4ED-42FB-A117-5B163C82A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C28D63-B422-4491-9C68-598E78733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F4AB1CC-5892-4A12-B09C-B11CBAFA71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D588037-B59E-45E1-803D-9D38798972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A1E83420-CC4F-4809-9174-071C0C6128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F72406D3-C909-4508-83DE-40866F33E6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" name="Imagen 10" descr="Imagen que contiene persona, parado, mujer, gente&#10;&#10;Descripción generada automáticamente">
            <a:extLst>
              <a:ext uri="{FF2B5EF4-FFF2-40B4-BE49-F238E27FC236}">
                <a16:creationId xmlns:a16="http://schemas.microsoft.com/office/drawing/2014/main" xmlns="" id="{4BB4BA6C-0605-4FA0-B35B-530BA0AF4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" t="15210" r="-119" b="46451"/>
          <a:stretch/>
        </p:blipFill>
        <p:spPr>
          <a:xfrm>
            <a:off x="114300" y="111562"/>
            <a:ext cx="8925988" cy="22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4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E7166EF-6DE9-4EC7-8F7A-F4D3AF381D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007CEBE-2036-45ED-8A09-63CAA7D4F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8BB2D66-53AA-4133-9B7E-BB7B2FC2D8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94FFD96-1B0C-472A-9A30-4A762211C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79A3EF70-5B0A-41BD-B0A3-22A2E8BA26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42F34771-5F86-4389-A0C7-9992C02B8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802E8E3-C7A6-41EB-971D-BC2B3700BB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DD053ACA-348C-44FF-A0D0-E0EF0044D0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431D1ED5-29FD-43BC-87BC-36988CAC3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07D62117-427D-474E-990B-2E9A2A8A720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pic>
        <p:nvPicPr>
          <p:cNvPr id="15" name="Imagen 14" descr="Imagen que contiene persona, exterior, hombre, sombrero&#10;&#10;Descripción generada automáticamente">
            <a:extLst>
              <a:ext uri="{FF2B5EF4-FFF2-40B4-BE49-F238E27FC236}">
                <a16:creationId xmlns:a16="http://schemas.microsoft.com/office/drawing/2014/main" xmlns="" id="{7067C71E-6C2E-4A1C-8AC0-A3E257481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70" t="949" r="21106" b="11551"/>
          <a:stretch/>
        </p:blipFill>
        <p:spPr>
          <a:xfrm>
            <a:off x="117308" y="123825"/>
            <a:ext cx="3104147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1C08B6DB-4C9D-4D02-9404-5B11FE15B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34D3BC5-5DCF-4F0E-A5E6-37B5671AA7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063ADA0-E0EC-4D74-B600-5345A367B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61818BD-2E1B-4D59-BE0E-8C9D06E6F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xmlns="" id="{8459BC98-C058-454A-BD4D-ACABB74AE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xmlns="" id="{1DC17985-62E4-45A7-81E9-F1BC4437E5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EA2273D-80E9-4E99-90A8-ADB4195632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xmlns="" id="{875FB363-8C84-441C-8B80-F8E50CCB07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xmlns="" id="{B589BA41-70B4-4A38-A451-90DCBDAA6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xmlns="" id="{2A98BB55-DBA2-4F21-8498-DB2DD19EC8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lnSpcReduction="10000"/>
          </a:bodyPr>
          <a:lstStyle/>
          <a:p>
            <a:endParaRPr lang="es-CL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xmlns="" id="{6F671D5C-2EC4-498A-988C-E3E414C7A5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791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negros">
      <a:dk1>
        <a:srgbClr val="0072B1"/>
      </a:dk1>
      <a:lt1>
        <a:srgbClr val="FFFFFF"/>
      </a:lt1>
      <a:dk2>
        <a:srgbClr val="106470"/>
      </a:dk2>
      <a:lt2>
        <a:srgbClr val="C4C1A0"/>
      </a:lt2>
      <a:accent1>
        <a:srgbClr val="0098AA"/>
      </a:accent1>
      <a:accent2>
        <a:srgbClr val="7A2531"/>
      </a:accent2>
      <a:accent3>
        <a:srgbClr val="36424A"/>
      </a:accent3>
      <a:accent4>
        <a:srgbClr val="C13832"/>
      </a:accent4>
      <a:accent5>
        <a:srgbClr val="F4AA00"/>
      </a:accent5>
      <a:accent6>
        <a:srgbClr val="E55302"/>
      </a:accent6>
      <a:hlink>
        <a:srgbClr val="0098AA"/>
      </a:hlink>
      <a:folHlink>
        <a:srgbClr val="E553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n9" id="{3A4FE0DC-A9B6-4129-AE86-6A58514284B8}" vid="{BFAA39D0-3970-42EA-8D38-8E8761B4A34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PPT CYAN I</Template>
  <TotalTime>0</TotalTime>
  <Words>96</Words>
  <Application>Microsoft Office PowerPoint</Application>
  <PresentationFormat>Presentación en pantalla (16:9)</PresentationFormat>
  <Paragraphs>56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CODELCO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Tolmo Pacheco Cecilia (Codelco-Casa Matriz)</dc:creator>
  <cp:keywords/>
  <dc:description/>
  <cp:lastModifiedBy>Tolmo Pacheco Cecilia (Codelco-Casa Matriz)</cp:lastModifiedBy>
  <cp:revision>1</cp:revision>
  <cp:lastPrinted>2018-01-16T01:03:43Z</cp:lastPrinted>
  <dcterms:created xsi:type="dcterms:W3CDTF">2020-01-24T16:21:48Z</dcterms:created>
  <dcterms:modified xsi:type="dcterms:W3CDTF">2020-01-24T16:22:06Z</dcterms:modified>
  <cp:category>copper29</cp:category>
</cp:coreProperties>
</file>