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7" r:id="rId2"/>
    <p:sldId id="269" r:id="rId3"/>
    <p:sldId id="259" r:id="rId4"/>
    <p:sldId id="277" r:id="rId5"/>
    <p:sldId id="266" r:id="rId6"/>
    <p:sldId id="298" r:id="rId7"/>
    <p:sldId id="276" r:id="rId8"/>
    <p:sldId id="272" r:id="rId9"/>
    <p:sldId id="308" r:id="rId10"/>
    <p:sldId id="309" r:id="rId11"/>
    <p:sldId id="280" r:id="rId12"/>
    <p:sldId id="283" r:id="rId13"/>
    <p:sldId id="303" r:id="rId14"/>
    <p:sldId id="304" r:id="rId15"/>
    <p:sldId id="305" r:id="rId16"/>
    <p:sldId id="285" r:id="rId17"/>
    <p:sldId id="301" r:id="rId18"/>
    <p:sldId id="291" r:id="rId19"/>
    <p:sldId id="296" r:id="rId20"/>
    <p:sldId id="297" r:id="rId21"/>
    <p:sldId id="271" r:id="rId22"/>
    <p:sldId id="292" r:id="rId23"/>
  </p:sldIdLst>
  <p:sldSz cx="9144000" cy="6858000" type="screen4x3"/>
  <p:notesSz cx="7010400" cy="9296400"/>
  <p:custDataLst>
    <p:tags r:id="rId25"/>
  </p:custDataLst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D0D"/>
    <a:srgbClr val="F15A56"/>
    <a:srgbClr val="BA4A28"/>
    <a:srgbClr val="FF6600"/>
    <a:srgbClr val="FF9900"/>
    <a:srgbClr val="FF3300"/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0" autoAdjust="0"/>
    <p:restoredTop sz="83555" autoAdjust="0"/>
  </p:normalViewPr>
  <p:slideViewPr>
    <p:cSldViewPr>
      <p:cViewPr>
        <p:scale>
          <a:sx n="60" d="100"/>
          <a:sy n="60" d="100"/>
        </p:scale>
        <p:origin x="-165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Cobre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dPt>
            <c:idx val="2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4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dPt>
            <c:idx val="6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Pt>
            <c:idx val="8"/>
            <c:marker>
              <c:symbol val="none"/>
            </c:marker>
            <c:bubble3D val="0"/>
          </c:dPt>
          <c:dPt>
            <c:idx val="9"/>
            <c:marker>
              <c:symbol val="none"/>
            </c:marker>
            <c:bubble3D val="0"/>
          </c:dPt>
          <c:dPt>
            <c:idx val="10"/>
            <c:marker>
              <c:symbol val="none"/>
            </c:marker>
            <c:bubble3D val="0"/>
          </c:dPt>
          <c:dPt>
            <c:idx val="11"/>
            <c:marker>
              <c:symbol val="none"/>
            </c:marker>
            <c:bubble3D val="0"/>
          </c:dPt>
          <c:dPt>
            <c:idx val="12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ymbol val="none"/>
            </c:marker>
            <c:bubble3D val="0"/>
          </c:dPt>
          <c:dPt>
            <c:idx val="16"/>
            <c:marker>
              <c:symbol val="none"/>
            </c:marker>
            <c:bubble3D val="0"/>
          </c:dPt>
          <c:dLbls>
            <c:dLbl>
              <c:idx val="11"/>
              <c:delete val="1"/>
            </c:dLbl>
            <c:dLbl>
              <c:idx val="15"/>
              <c:delete val="1"/>
            </c:dLbl>
            <c:dLbl>
              <c:idx val="17"/>
              <c:layout>
                <c:manualLayout>
                  <c:x val="-4.7100669370069993E-2"/>
                  <c:y val="-4.9707150594378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0"/>
                </a:pPr>
                <a:endParaRPr lang="es-CL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Hoja1!$A$2:$A$18</c:f>
              <c:strCache>
                <c:ptCount val="17"/>
                <c:pt idx="0">
                  <c:v>T1 2011</c:v>
                </c:pt>
                <c:pt idx="1">
                  <c:v>T2 2011</c:v>
                </c:pt>
                <c:pt idx="2">
                  <c:v>T3 2011</c:v>
                </c:pt>
                <c:pt idx="3">
                  <c:v>T4 2011</c:v>
                </c:pt>
                <c:pt idx="4">
                  <c:v>T1 2012</c:v>
                </c:pt>
                <c:pt idx="5">
                  <c:v>T2 2012</c:v>
                </c:pt>
                <c:pt idx="6">
                  <c:v>T3 2012</c:v>
                </c:pt>
                <c:pt idx="7">
                  <c:v>T4 2012</c:v>
                </c:pt>
                <c:pt idx="8">
                  <c:v>T1 2013</c:v>
                </c:pt>
                <c:pt idx="9">
                  <c:v>T2 2013</c:v>
                </c:pt>
                <c:pt idx="10">
                  <c:v>T3 2013</c:v>
                </c:pt>
                <c:pt idx="11">
                  <c:v>T4 2013</c:v>
                </c:pt>
                <c:pt idx="12">
                  <c:v>T1 2014</c:v>
                </c:pt>
                <c:pt idx="13">
                  <c:v>T2 2014</c:v>
                </c:pt>
                <c:pt idx="14">
                  <c:v>T3 2014</c:v>
                </c:pt>
                <c:pt idx="15">
                  <c:v>T4 2014</c:v>
                </c:pt>
                <c:pt idx="16">
                  <c:v>T1 2015</c:v>
                </c:pt>
              </c:strCache>
            </c:strRef>
          </c:cat>
          <c:val>
            <c:numRef>
              <c:f>Hoja1!$B$2:$B$18</c:f>
              <c:numCache>
                <c:formatCode>#,##0.0</c:formatCode>
                <c:ptCount val="17"/>
                <c:pt idx="0">
                  <c:v>437.51539682539681</c:v>
                </c:pt>
                <c:pt idx="1">
                  <c:v>426.26991869918697</c:v>
                </c:pt>
                <c:pt idx="2">
                  <c:v>419.75356382978686</c:v>
                </c:pt>
                <c:pt idx="3">
                  <c:v>399.65585657370491</c:v>
                </c:pt>
                <c:pt idx="4">
                  <c:v>376.93843749999991</c:v>
                </c:pt>
                <c:pt idx="5">
                  <c:v>367.26258064516128</c:v>
                </c:pt>
                <c:pt idx="6">
                  <c:v>361.22494680851071</c:v>
                </c:pt>
                <c:pt idx="7">
                  <c:v>360.59261904761911</c:v>
                </c:pt>
                <c:pt idx="8">
                  <c:v>359.76548387096767</c:v>
                </c:pt>
                <c:pt idx="9">
                  <c:v>341.99241935483866</c:v>
                </c:pt>
                <c:pt idx="10">
                  <c:v>334.71603174603172</c:v>
                </c:pt>
                <c:pt idx="11">
                  <c:v>332.12086956521739</c:v>
                </c:pt>
                <c:pt idx="12">
                  <c:v>319.35412698412694</c:v>
                </c:pt>
                <c:pt idx="13">
                  <c:v>313.70161290322585</c:v>
                </c:pt>
                <c:pt idx="14">
                  <c:v>314.91783068783076</c:v>
                </c:pt>
                <c:pt idx="15">
                  <c:v>311.25509881422914</c:v>
                </c:pt>
                <c:pt idx="16">
                  <c:v>263.91000000000003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63040"/>
        <c:axId val="107026048"/>
      </c:line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Molibdeno</c:v>
                </c:pt>
              </c:strCache>
            </c:strRef>
          </c:tx>
          <c:spPr>
            <a:ln w="31750">
              <a:solidFill>
                <a:srgbClr val="9BBB59">
                  <a:lumMod val="75000"/>
                </a:srgbClr>
              </a:solidFill>
            </a:ln>
          </c:spPr>
          <c:marker>
            <c:symbol val="circle"/>
            <c:size val="8"/>
            <c:spPr>
              <a:solidFill>
                <a:srgbClr val="9BBB59">
                  <a:lumMod val="75000"/>
                </a:srgbClr>
              </a:solidFill>
              <a:ln>
                <a:solidFill>
                  <a:srgbClr val="476F6E">
                    <a:lumMod val="60000"/>
                    <a:lumOff val="40000"/>
                  </a:srgbClr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dPt>
            <c:idx val="2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4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dPt>
            <c:idx val="6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Pt>
            <c:idx val="8"/>
            <c:marker>
              <c:symbol val="none"/>
            </c:marker>
            <c:bubble3D val="0"/>
          </c:dPt>
          <c:dPt>
            <c:idx val="9"/>
            <c:marker>
              <c:symbol val="none"/>
            </c:marker>
            <c:bubble3D val="0"/>
          </c:dPt>
          <c:dPt>
            <c:idx val="10"/>
            <c:marker>
              <c:symbol val="none"/>
            </c:marker>
            <c:bubble3D val="0"/>
          </c:dPt>
          <c:dPt>
            <c:idx val="11"/>
            <c:marker>
              <c:symbol val="none"/>
            </c:marker>
            <c:bubble3D val="0"/>
          </c:dPt>
          <c:dPt>
            <c:idx val="12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ymbol val="none"/>
            </c:marker>
            <c:bubble3D val="0"/>
          </c:dPt>
          <c:dPt>
            <c:idx val="16"/>
            <c:marker>
              <c:symbol val="none"/>
            </c:marker>
            <c:bubble3D val="0"/>
          </c:dPt>
          <c:dLbls>
            <c:dLbl>
              <c:idx val="17"/>
              <c:layout>
                <c:manualLayout>
                  <c:x val="-3.490642243454431E-2"/>
                  <c:y val="4.1336552883013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0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Hoja1!$A$2:$A$18</c:f>
              <c:strCache>
                <c:ptCount val="17"/>
                <c:pt idx="0">
                  <c:v>T1 2011</c:v>
                </c:pt>
                <c:pt idx="1">
                  <c:v>T2 2011</c:v>
                </c:pt>
                <c:pt idx="2">
                  <c:v>T3 2011</c:v>
                </c:pt>
                <c:pt idx="3">
                  <c:v>T4 2011</c:v>
                </c:pt>
                <c:pt idx="4">
                  <c:v>T1 2012</c:v>
                </c:pt>
                <c:pt idx="5">
                  <c:v>T2 2012</c:v>
                </c:pt>
                <c:pt idx="6">
                  <c:v>T3 2012</c:v>
                </c:pt>
                <c:pt idx="7">
                  <c:v>T4 2012</c:v>
                </c:pt>
                <c:pt idx="8">
                  <c:v>T1 2013</c:v>
                </c:pt>
                <c:pt idx="9">
                  <c:v>T2 2013</c:v>
                </c:pt>
                <c:pt idx="10">
                  <c:v>T3 2013</c:v>
                </c:pt>
                <c:pt idx="11">
                  <c:v>T4 2013</c:v>
                </c:pt>
                <c:pt idx="12">
                  <c:v>T1 2014</c:v>
                </c:pt>
                <c:pt idx="13">
                  <c:v>T2 2014</c:v>
                </c:pt>
                <c:pt idx="14">
                  <c:v>T3 2014</c:v>
                </c:pt>
                <c:pt idx="15">
                  <c:v>T4 2014</c:v>
                </c:pt>
                <c:pt idx="16">
                  <c:v>T1 2015</c:v>
                </c:pt>
              </c:strCache>
            </c:strRef>
          </c:cat>
          <c:val>
            <c:numRef>
              <c:f>Hoja1!$C$2:$C$18</c:f>
              <c:numCache>
                <c:formatCode>#,##0.0</c:formatCode>
                <c:ptCount val="17"/>
                <c:pt idx="0">
                  <c:v>38.242808266666664</c:v>
                </c:pt>
                <c:pt idx="1">
                  <c:v>38.206064599999998</c:v>
                </c:pt>
                <c:pt idx="2">
                  <c:v>36.547700444444445</c:v>
                </c:pt>
                <c:pt idx="3">
                  <c:v>34.871576850000004</c:v>
                </c:pt>
                <c:pt idx="4">
                  <c:v>31.364393866666664</c:v>
                </c:pt>
                <c:pt idx="5">
                  <c:v>31.05942143333333</c:v>
                </c:pt>
                <c:pt idx="6">
                  <c:v>29.576202088888888</c:v>
                </c:pt>
                <c:pt idx="7">
                  <c:v>28.180555150000004</c:v>
                </c:pt>
                <c:pt idx="8">
                  <c:v>24.993333333333336</c:v>
                </c:pt>
                <c:pt idx="9">
                  <c:v>24.477333333333334</c:v>
                </c:pt>
                <c:pt idx="10">
                  <c:v>23.233777777777775</c:v>
                </c:pt>
                <c:pt idx="11">
                  <c:v>22.747249999999998</c:v>
                </c:pt>
                <c:pt idx="12">
                  <c:v>22.001000000000001</c:v>
                </c:pt>
                <c:pt idx="13">
                  <c:v>26.004166666666666</c:v>
                </c:pt>
                <c:pt idx="14">
                  <c:v>26.667111111111112</c:v>
                </c:pt>
                <c:pt idx="15">
                  <c:v>25.12</c:v>
                </c:pt>
                <c:pt idx="16">
                  <c:v>19.190000000000001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64064"/>
        <c:axId val="143396800"/>
      </c:lineChart>
      <c:catAx>
        <c:axId val="14306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just">
              <a:defRPr sz="800" b="0">
                <a:latin typeface="+mj-lt"/>
                <a:cs typeface="Calibri" pitchFamily="34" charset="0"/>
              </a:defRPr>
            </a:pPr>
            <a:endParaRPr lang="es-CL"/>
          </a:p>
        </c:txPr>
        <c:crossAx val="107026048"/>
        <c:crosses val="autoZero"/>
        <c:auto val="1"/>
        <c:lblAlgn val="r"/>
        <c:lblOffset val="100"/>
        <c:noMultiLvlLbl val="0"/>
      </c:catAx>
      <c:valAx>
        <c:axId val="107026048"/>
        <c:scaling>
          <c:orientation val="minMax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 b="0">
                <a:latin typeface="+mj-lt"/>
                <a:cs typeface="Calibri" pitchFamily="34" charset="0"/>
              </a:defRPr>
            </a:pPr>
            <a:endParaRPr lang="es-CL"/>
          </a:p>
        </c:txPr>
        <c:crossAx val="143063040"/>
        <c:crosses val="autoZero"/>
        <c:crossBetween val="between"/>
      </c:valAx>
      <c:valAx>
        <c:axId val="143396800"/>
        <c:scaling>
          <c:orientation val="minMax"/>
          <c:max val="45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 b="0">
                <a:latin typeface="+mj-lt"/>
                <a:cs typeface="Calibri" pitchFamily="34" charset="0"/>
              </a:defRPr>
            </a:pPr>
            <a:endParaRPr lang="es-CL"/>
          </a:p>
        </c:txPr>
        <c:crossAx val="143064064"/>
        <c:crosses val="max"/>
        <c:crossBetween val="between"/>
      </c:valAx>
      <c:catAx>
        <c:axId val="143064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3396800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32F501BD-1821-4C57-89F2-78F2A0911EB9}" type="datetimeFigureOut">
              <a:rPr lang="es-CL" smtClean="0"/>
              <a:t>29-05-2015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8AC5D9D5-EA57-4D92-B2AD-3C3065BDD3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6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35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2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328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5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577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8430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577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1128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0667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2810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098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024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1810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517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98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2279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757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421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346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97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D9D5-EA57-4D92-B2AD-3C3065BDD3DE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97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315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14224"/>
            <a:ext cx="3175992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731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14224"/>
            <a:ext cx="3175992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110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4 Marcador de pie de página"/>
          <p:cNvSpPr txBox="1">
            <a:spLocks/>
          </p:cNvSpPr>
          <p:nvPr userDrawn="1"/>
        </p:nvSpPr>
        <p:spPr>
          <a:xfrm>
            <a:off x="1763688" y="6641963"/>
            <a:ext cx="5544616" cy="17141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700" dirty="0" err="1" smtClean="0"/>
              <a:t>Copyrights</a:t>
            </a:r>
            <a:r>
              <a:rPr lang="es-CL" sz="700" dirty="0" smtClean="0"/>
              <a:t>© 2015 CODELCO-CHILE. Todos los Derechos Reservados. | </a:t>
            </a:r>
            <a:r>
              <a:rPr lang="es-CL" sz="700" dirty="0" err="1" smtClean="0"/>
              <a:t>Copyrights</a:t>
            </a:r>
            <a:r>
              <a:rPr lang="es-CL" sz="700" dirty="0" smtClean="0"/>
              <a:t>© 2015 </a:t>
            </a:r>
            <a:r>
              <a:rPr lang="es-CL" sz="700" dirty="0" err="1" smtClean="0"/>
              <a:t>by</a:t>
            </a:r>
            <a:r>
              <a:rPr lang="es-CL" sz="700" dirty="0" smtClean="0"/>
              <a:t> CODELCO-CHILE. </a:t>
            </a:r>
            <a:r>
              <a:rPr lang="es-CL" sz="700" dirty="0" err="1" smtClean="0"/>
              <a:t>All</a:t>
            </a:r>
            <a:r>
              <a:rPr lang="es-CL" sz="700" dirty="0" smtClean="0"/>
              <a:t> </a:t>
            </a:r>
            <a:r>
              <a:rPr lang="es-CL" sz="700" dirty="0" err="1" smtClean="0"/>
              <a:t>Rights</a:t>
            </a:r>
            <a:r>
              <a:rPr lang="es-CL" sz="700" dirty="0" smtClean="0"/>
              <a:t> </a:t>
            </a:r>
            <a:r>
              <a:rPr lang="es-CL" sz="700" dirty="0" err="1" smtClean="0"/>
              <a:t>Reserved</a:t>
            </a:r>
            <a:r>
              <a:rPr lang="es-CL" sz="700" dirty="0" smtClean="0"/>
              <a:t>.</a:t>
            </a:r>
            <a:endParaRPr lang="es-CL" sz="700" dirty="0"/>
          </a:p>
        </p:txBody>
      </p:sp>
    </p:spTree>
    <p:extLst>
      <p:ext uri="{BB962C8B-B14F-4D97-AF65-F5344CB8AC3E}">
        <p14:creationId xmlns:p14="http://schemas.microsoft.com/office/powerpoint/2010/main" val="68320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127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593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08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14224"/>
            <a:ext cx="3175992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124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14224"/>
            <a:ext cx="3175992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421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14224"/>
            <a:ext cx="3175992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232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67544" y="6525344"/>
            <a:ext cx="1152128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43808" y="6514224"/>
            <a:ext cx="3175992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/>
          <a:lstStyle/>
          <a:p>
            <a:fld id="{FEB29DB9-4D93-4D46-8698-EEF9976C3D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4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8156514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Diapositiva de think-cell" r:id="rId15" imgW="270" imgH="270" progId="TCLayout.ActiveDocument.1">
                  <p:embed/>
                </p:oleObj>
              </mc:Choice>
              <mc:Fallback>
                <p:oleObj name="Diapositiva de think-cell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14" name="13 Rectángulo"/>
          <p:cNvSpPr/>
          <p:nvPr userDrawn="1"/>
        </p:nvSpPr>
        <p:spPr>
          <a:xfrm>
            <a:off x="0" y="6597352"/>
            <a:ext cx="7596336" cy="260648"/>
          </a:xfrm>
          <a:prstGeom prst="rect">
            <a:avLst/>
          </a:prstGeom>
          <a:solidFill>
            <a:srgbClr val="BA4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624" y="6541672"/>
            <a:ext cx="1341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FEB29DB9-4D93-4D46-8698-EEF9976C3D2E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16" name="4 Marcador de pie de página"/>
          <p:cNvSpPr txBox="1">
            <a:spLocks/>
          </p:cNvSpPr>
          <p:nvPr userDrawn="1"/>
        </p:nvSpPr>
        <p:spPr>
          <a:xfrm>
            <a:off x="1763688" y="6641963"/>
            <a:ext cx="5544616" cy="17141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700" dirty="0" err="1" smtClean="0"/>
              <a:t>Copyrights</a:t>
            </a:r>
            <a:r>
              <a:rPr lang="es-CL" sz="700" dirty="0" smtClean="0"/>
              <a:t>© 2015 CODELCO-CHILE. Todos los Derechos Reservados. | </a:t>
            </a:r>
            <a:r>
              <a:rPr lang="es-CL" sz="700" dirty="0" err="1" smtClean="0"/>
              <a:t>Copyrights</a:t>
            </a:r>
            <a:r>
              <a:rPr lang="es-CL" sz="700" dirty="0" smtClean="0"/>
              <a:t>© 2015 </a:t>
            </a:r>
            <a:r>
              <a:rPr lang="es-CL" sz="700" dirty="0" err="1" smtClean="0"/>
              <a:t>by</a:t>
            </a:r>
            <a:r>
              <a:rPr lang="es-CL" sz="700" dirty="0" smtClean="0"/>
              <a:t> CODELCO-CHILE. </a:t>
            </a:r>
            <a:r>
              <a:rPr lang="es-CL" sz="700" dirty="0" err="1" smtClean="0"/>
              <a:t>All</a:t>
            </a:r>
            <a:r>
              <a:rPr lang="es-CL" sz="700" dirty="0" smtClean="0"/>
              <a:t> </a:t>
            </a:r>
            <a:r>
              <a:rPr lang="es-CL" sz="700" dirty="0" err="1" smtClean="0"/>
              <a:t>Rights</a:t>
            </a:r>
            <a:r>
              <a:rPr lang="es-CL" sz="700" dirty="0" smtClean="0"/>
              <a:t> </a:t>
            </a:r>
            <a:r>
              <a:rPr lang="es-CL" sz="700" dirty="0" err="1" smtClean="0"/>
              <a:t>Reserved</a:t>
            </a:r>
            <a:r>
              <a:rPr lang="es-CL" sz="700" dirty="0" smtClean="0"/>
              <a:t>.</a:t>
            </a:r>
            <a:endParaRPr lang="es-CL" sz="700" dirty="0"/>
          </a:p>
        </p:txBody>
      </p:sp>
      <p:sp>
        <p:nvSpPr>
          <p:cNvPr id="17" name="16 Rectángulo"/>
          <p:cNvSpPr/>
          <p:nvPr userDrawn="1"/>
        </p:nvSpPr>
        <p:spPr>
          <a:xfrm>
            <a:off x="323528" y="-2892"/>
            <a:ext cx="108012" cy="755526"/>
          </a:xfrm>
          <a:prstGeom prst="rect">
            <a:avLst/>
          </a:prstGeom>
          <a:solidFill>
            <a:srgbClr val="BA4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Rectángulo"/>
          <p:cNvSpPr/>
          <p:nvPr userDrawn="1"/>
        </p:nvSpPr>
        <p:spPr>
          <a:xfrm>
            <a:off x="7603156" y="6597345"/>
            <a:ext cx="1540843" cy="260648"/>
          </a:xfrm>
          <a:prstGeom prst="rect">
            <a:avLst/>
          </a:prstGeom>
          <a:solidFill>
            <a:srgbClr val="3D4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9" name="18 Imagen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12" y="6649098"/>
            <a:ext cx="819560" cy="16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4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\\ccstgcpcg02\datos\GCPCG\PPTO\2015\Informe%20Mensual\03%20Mar\Conferencia%20de%20Prensa%20Mar15\Conferencia%20%20Mar%202015.xlsx!EERR%20Conferencia!F4C1:F19C4" TargetMode="Externa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\\ccstgcpcg02\datos\GCPCG\PPTO\2015\Informe%20Mensual\03%20Mar\Conferencia%20de%20Prensa%20Mar15\Conferencia%20%20Mar%202015.xlsx!EERR%20Conferencia!F21C1:F31C4" TargetMode="Externa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\\ccstgcpcg02\datos\GCPCG\PPTO\2015\Informe%20Mensual\03%20Mar\Conferencia%20de%20Prensa%20Mar15\Conferencia%20%20Mar%202015.xlsx!Resumen2!F4C3:F18C7" TargetMode="Externa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\\ccstgcpcg02\datos\GCPCG\PPTO\2015\Informe%20Mensual\03%20Mar\Conferencia%20de%20Prensa%20Mar15\Conferencia%20%20Mar%202015.xlsx!Prod!%5bConferencia%20%20Mar%202015.xlsx%5dProd%202%20Gr&#225;fico" TargetMode="Externa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\\ccstgcpcg02\datos\GCPCG\PPTO\2015\Informe%20Mensual\03%20Mar\Conferencia%20de%20Prensa%20Mar15\Conferencia%20%20Mar%202015.xlsx!graf%20C1!%5bConferencia%20%20Mar%202015.xlsx%5dgraf%20C1%205%20Gr&#225;fico" TargetMode="Externa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Layout" Target="../slideLayouts/slideLayout2.xml"/><Relationship Id="rId7" Type="http://schemas.openxmlformats.org/officeDocument/2006/relationships/oleObject" Target="file:///\\ccstgcpcg02\datos\GCPCG\PPTO\2015\Informe%20Mensual\03%20Mar\Conferencia%20de%20Prensa%20Mar15\respaldos\Graficos%20Excedentes%20y%20Costos%20y%20Gatos%202014%20vs%202015%20Mar.xlsx!Salida%201%20Excedentes!%5bGraficos%20Excedentes%20y%20Costos%20y%20Gatos%202014%20vs%202015%20Mar.xlsx%5dSalida%201%20Excedentes%201%20Gr&#225;fico" TargetMode="Externa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</a:t>
            </a:fld>
            <a:endParaRPr lang="es-CL"/>
          </a:p>
        </p:txBody>
      </p:sp>
      <p:sp>
        <p:nvSpPr>
          <p:cNvPr id="9" name="8 Rectángulo"/>
          <p:cNvSpPr/>
          <p:nvPr/>
        </p:nvSpPr>
        <p:spPr>
          <a:xfrm>
            <a:off x="4860032" y="2924944"/>
            <a:ext cx="4280802" cy="3933056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" y="0"/>
            <a:ext cx="9137666" cy="6857998"/>
          </a:xfrm>
          <a:prstGeom prst="rect">
            <a:avLst/>
          </a:prstGeom>
        </p:spPr>
      </p:pic>
      <p:sp>
        <p:nvSpPr>
          <p:cNvPr id="11" name="10 Rectángulo"/>
          <p:cNvSpPr/>
          <p:nvPr/>
        </p:nvSpPr>
        <p:spPr>
          <a:xfrm>
            <a:off x="5004048" y="548680"/>
            <a:ext cx="4136784" cy="63093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5542756" y="1181070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RESULTADOS </a:t>
            </a:r>
          </a:p>
          <a:p>
            <a:r>
              <a:rPr lang="es-MX" sz="2800" b="1" dirty="0" smtClean="0"/>
              <a:t>PRIMER TRIMESTRE 2015</a:t>
            </a:r>
            <a:endParaRPr lang="es-CL" sz="28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80112" y="322575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Nelson Pizarro C.</a:t>
            </a:r>
          </a:p>
          <a:p>
            <a:r>
              <a:rPr lang="es-MX" dirty="0" smtClean="0"/>
              <a:t>Presidente Ejecutivo</a:t>
            </a:r>
          </a:p>
          <a:p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596788" y="3890664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Conferencia de prensa, 29 de mayo de 2015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40342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358911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Avances </a:t>
            </a:r>
            <a:r>
              <a:rPr lang="es-MX" dirty="0"/>
              <a:t>Proyectos Estructurales </a:t>
            </a:r>
            <a:r>
              <a:rPr lang="es-MX" sz="1400" dirty="0"/>
              <a:t>(al 31 de marzo 2015)</a:t>
            </a:r>
            <a:endParaRPr lang="es-CL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10</a:t>
            </a:fld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35496" y="156100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solidFill>
                  <a:srgbClr val="E87D0D"/>
                </a:solidFill>
              </a:rPr>
              <a:t>Expansión Andina</a:t>
            </a:r>
            <a:endParaRPr lang="es-CL" b="1" dirty="0">
              <a:solidFill>
                <a:srgbClr val="E87D0D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579862" y="155679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tramitación ambiental. Debe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presentar su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Adenda 2 antes del 31 de julio.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673902" y="3717032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599084" y="2420888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673902" y="5013176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90997" y="275147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srgbClr val="E87D0D"/>
                </a:solidFill>
              </a:rPr>
              <a:t>Rajo Inca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579862" y="2609255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A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vanza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su estudio de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pre-factibilidad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, especialmente en la captura de información geológica.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95536" y="39885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solidFill>
                  <a:srgbClr val="E87D0D"/>
                </a:solidFill>
              </a:rPr>
              <a:t>Traspaso </a:t>
            </a:r>
            <a:r>
              <a:rPr lang="es-CL" b="1" dirty="0">
                <a:solidFill>
                  <a:srgbClr val="E87D0D"/>
                </a:solidFill>
              </a:rPr>
              <a:t>Andina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579862" y="4019717"/>
            <a:ext cx="604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Presenta un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avance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total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de 14%.</a:t>
            </a:r>
            <a:endParaRPr lang="es-CL" sz="1600" b="1" dirty="0">
              <a:solidFill>
                <a:srgbClr val="E87D0D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11</a:t>
            </a:fld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755576" y="2852936"/>
            <a:ext cx="47198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HECHOS RELEVANTES</a:t>
            </a:r>
            <a:endParaRPr lang="es-CL" sz="4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C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580112" y="0"/>
            <a:ext cx="3562030" cy="6597351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Seguridad Laboral</a:t>
            </a:r>
            <a:endParaRPr lang="es-CL" dirty="0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359331" y="764704"/>
            <a:ext cx="3986213" cy="576064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Tasa de frecuencia dotación propia y de terceros </a:t>
            </a:r>
            <a:endParaRPr lang="es-CL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s-CL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Accidentes con Tiempo Perdido / Millón de Horas Persona trabajadas)</a:t>
            </a:r>
            <a:endParaRPr lang="es-CL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8 Redondear rectángulo de esquina diagonal"/>
          <p:cNvSpPr/>
          <p:nvPr/>
        </p:nvSpPr>
        <p:spPr>
          <a:xfrm>
            <a:off x="357510" y="3789040"/>
            <a:ext cx="3854450" cy="463550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Tasa de gravedad dotación propia y de </a:t>
            </a:r>
            <a:r>
              <a:rPr lang="es-E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terceros</a:t>
            </a:r>
          </a:p>
          <a:p>
            <a:pPr algn="ctr">
              <a:defRPr/>
            </a:pPr>
            <a:r>
              <a:rPr lang="es-E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(Días perdidos y días cargo / Millón de </a:t>
            </a:r>
            <a:r>
              <a:rPr lang="es-E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Horas </a:t>
            </a:r>
            <a:r>
              <a:rPr lang="es-E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Persona trabajadas)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868144" y="1988840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Durante el primer trimestre de 2015 </a:t>
            </a:r>
            <a:r>
              <a:rPr lang="es-CL" sz="2000" b="1" dirty="0">
                <a:solidFill>
                  <a:srgbClr val="E87D0D"/>
                </a:solidFill>
              </a:rPr>
              <a:t>no se registraron accidentes fatales</a:t>
            </a:r>
            <a:r>
              <a:rPr lang="es-CL" sz="2000" b="0" dirty="0" smtClean="0">
                <a:solidFill>
                  <a:srgbClr val="E87D0D"/>
                </a:solidFill>
              </a:rPr>
              <a:t>. </a:t>
            </a:r>
          </a:p>
          <a:p>
            <a:pPr algn="ctr"/>
            <a:endParaRPr lang="es-CL" sz="2000" b="0" dirty="0" smtClean="0">
              <a:solidFill>
                <a:srgbClr val="E87D0D"/>
              </a:solidFill>
            </a:endParaRPr>
          </a:p>
          <a:p>
            <a:pPr algn="ctr"/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tasa de gravedad  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enero-marzo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 se redujo un 43% respecto del año 2014.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12</a:t>
            </a:fld>
            <a:endParaRPr lang="es-CL"/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60397"/>
              </p:ext>
            </p:extLst>
          </p:nvPr>
        </p:nvGraphicFramePr>
        <p:xfrm>
          <a:off x="691133" y="1094854"/>
          <a:ext cx="3952875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8" name="Hoja de cálculo" r:id="rId4" imgW="4552823" imgH="4229049" progId="Excel.Sheet.8">
                  <p:embed/>
                </p:oleObj>
              </mc:Choice>
              <mc:Fallback>
                <p:oleObj name="Hoja de cálculo" r:id="rId4" imgW="4552823" imgH="4229049" progId="Excel.Sheet.8">
                  <p:embed/>
                  <p:pic>
                    <p:nvPicPr>
                      <p:cNvPr id="0" name="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33" y="1094854"/>
                        <a:ext cx="3952875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770500"/>
              </p:ext>
            </p:extLst>
          </p:nvPr>
        </p:nvGraphicFramePr>
        <p:xfrm>
          <a:off x="611560" y="3861048"/>
          <a:ext cx="405288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" name="Hoja de cálculo" r:id="rId6" imgW="3829111" imgH="3248111" progId="Excel.Sheet.8">
                  <p:embed/>
                </p:oleObj>
              </mc:Choice>
              <mc:Fallback>
                <p:oleObj name="Hoja de cálculo" r:id="rId6" imgW="3829111" imgH="3248111" progId="Excel.Sheet.8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61048"/>
                        <a:ext cx="405288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8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Hechos relevantes enero-marzo 2015</a:t>
            </a:r>
            <a:endParaRPr lang="es-CL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619545" y="4221088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07504" y="1296174"/>
            <a:ext cx="1797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es-CL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Plan de reducción de costos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094265" y="1296174"/>
            <a:ext cx="658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7325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Desde enero, Codelco lleva adelante un Plan de contención de costos por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US$ 1.000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millones</a:t>
            </a: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 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Al 31 de marzo el plan presenta un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110% de avance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, en línea con lo programado.</a:t>
            </a: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3528" y="29289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r"/>
            <a:r>
              <a:rPr lang="es-CL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Jóvenes practicantes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94265" y="2750045"/>
            <a:ext cx="658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En enero, más de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1.000 jóvenes 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realizaron sus prácticas profesionales y memorias en los 10 centros de trabajo de Codelco,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35% fueron  mujeres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Más de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15.000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estudiantes postularon 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para concretar su primer acercamiento al mundo laboral en Codelco.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13</a:t>
            </a:fld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683568" y="45091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E87D0D"/>
                </a:solidFill>
              </a:rPr>
              <a:t>Nuevos ejecutivos</a:t>
            </a:r>
            <a:endParaRPr lang="es-CL" b="1" dirty="0">
              <a:solidFill>
                <a:srgbClr val="E87D0D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94264" y="4603973"/>
            <a:ext cx="658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En relación a la Administración superior de Codelco, con fecha 1° de marzo 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fue nombrado Patricio 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Chávez Inostroza, en la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Vicepresidencia  de Asuntos Corporativos y Sustentabilidad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; y desde el 1° de abril se incorporaron,  Alejandro Rivera Stambuk, en la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Vicepresidencia de Administración y Finanzas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,  José Robles Becerra,  en la nueva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Vicepresidencia de Productividad y Costos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, y  César Correa Parker, en 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Auditoría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General.</a:t>
            </a: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619545" y="2636912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9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Hechos relevantes enero-marzo 2015</a:t>
            </a:r>
            <a:endParaRPr lang="es-CL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685915" y="3068960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14</a:t>
            </a:fld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2268424" y="1196752"/>
            <a:ext cx="61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febrero se llegó a acuerdo en negociación colectiva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la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División Ministro Hales</a:t>
            </a:r>
            <a:r>
              <a:rPr lang="es-CL" sz="1600" dirty="0">
                <a:solidFill>
                  <a:srgbClr val="E87D0D"/>
                </a:solidFill>
                <a:cs typeface="Calibri" panose="020F0502020204030204" pitchFamily="34" charset="0"/>
              </a:rPr>
              <a:t>.</a:t>
            </a:r>
            <a:r>
              <a:rPr lang="es-CL" sz="1600" dirty="0">
                <a:solidFill>
                  <a:srgbClr val="FF6600"/>
                </a:solidFill>
                <a:cs typeface="Calibri" panose="020F0502020204030204" pitchFamily="34" charset="0"/>
              </a:rPr>
              <a:t>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El contrato colectivo beneficiará a 349 trabajadores y tendrá una vigencia de 46 meses.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6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el mismo mes se logró acuerdo en negociación colectiva anticipada con supervisores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de la </a:t>
            </a:r>
            <a:r>
              <a:rPr lang="es-CL" sz="1600" b="1" dirty="0">
                <a:solidFill>
                  <a:srgbClr val="FF6600"/>
                </a:solidFill>
                <a:cs typeface="Calibri" panose="020F0502020204030204" pitchFamily="34" charset="0"/>
              </a:rPr>
              <a:t>División Andina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, que beneficiará a 369 trabajadores y tendrá una vigencia de 38 meses.</a:t>
            </a:r>
          </a:p>
          <a:p>
            <a:pPr algn="just"/>
            <a:endParaRPr lang="es-CL" sz="1400" dirty="0" smtClean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algn="just"/>
            <a:endParaRPr lang="es-CL" sz="14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51520" y="119675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r"/>
            <a:r>
              <a:rPr lang="es-CL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Trabajadores y trabajadoras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51520" y="342478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es-CL" b="1" dirty="0" smtClean="0">
                <a:solidFill>
                  <a:srgbClr val="E87D0D"/>
                </a:solidFill>
                <a:latin typeface="+mn-lt"/>
                <a:cs typeface="Calibri" panose="020F0502020204030204" pitchFamily="34" charset="0"/>
              </a:rPr>
              <a:t>Diversidad de género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268422" y="3401705"/>
            <a:ext cx="6336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marzo,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n el marco del Día de la Mujer,  Codelco dio un paso fundamental en materia de género, al incorporar en su </a:t>
            </a:r>
            <a:r>
              <a:rPr lang="es-ES" sz="1600" b="1" dirty="0">
                <a:solidFill>
                  <a:srgbClr val="E87D0D"/>
                </a:solidFill>
                <a:cs typeface="Calibri" panose="020F0502020204030204" pitchFamily="34" charset="0"/>
              </a:rPr>
              <a:t>convenio de desempeño único</a:t>
            </a:r>
            <a:r>
              <a:rPr lang="es-ES" sz="1600" dirty="0">
                <a:solidFill>
                  <a:srgbClr val="FF6600"/>
                </a:solidFill>
                <a:cs typeface="Calibri" panose="020F0502020204030204" pitchFamily="34" charset="0"/>
              </a:rPr>
              <a:t> 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una serie de acciones que permitirán </a:t>
            </a:r>
            <a:r>
              <a:rPr lang="es-ES" sz="1600" b="1" dirty="0">
                <a:solidFill>
                  <a:srgbClr val="E87D0D"/>
                </a:solidFill>
                <a:cs typeface="Calibri" panose="020F0502020204030204" pitchFamily="34" charset="0"/>
              </a:rPr>
              <a:t>aumentar la participación de la mujer</a:t>
            </a:r>
            <a:r>
              <a:rPr lang="es-ES" sz="1600" dirty="0">
                <a:solidFill>
                  <a:srgbClr val="FF6600"/>
                </a:solidFill>
                <a:cs typeface="Calibri" panose="020F0502020204030204" pitchFamily="34" charset="0"/>
              </a:rPr>
              <a:t> </a:t>
            </a:r>
            <a:r>
              <a:rPr lang="es-E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la empresa, en todos sus niveles de gestión.</a:t>
            </a:r>
          </a:p>
        </p:txBody>
      </p:sp>
    </p:spTree>
    <p:extLst>
      <p:ext uri="{BB962C8B-B14F-4D97-AF65-F5344CB8AC3E}">
        <p14:creationId xmlns:p14="http://schemas.microsoft.com/office/powerpoint/2010/main" val="8216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Hechos relevantes enero-marzo 2015</a:t>
            </a:r>
            <a:endParaRPr lang="es-CL" dirty="0"/>
          </a:p>
        </p:txBody>
      </p:sp>
      <p:sp>
        <p:nvSpPr>
          <p:cNvPr id="11" name="3 Marcador de texto"/>
          <p:cNvSpPr txBox="1">
            <a:spLocks/>
          </p:cNvSpPr>
          <p:nvPr/>
        </p:nvSpPr>
        <p:spPr>
          <a:xfrm>
            <a:off x="2411760" y="1791975"/>
            <a:ext cx="6371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 marL="285750" indent="-285750" algn="just">
              <a:buFont typeface="Arial" pitchFamily="34" charset="0"/>
              <a:buChar char="•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defRPr>
            </a:lvl1pPr>
          </a:lstStyle>
          <a:p>
            <a:r>
              <a:rPr lang="es-CL" b="1" dirty="0" smtClean="0">
                <a:solidFill>
                  <a:srgbClr val="E87D0D"/>
                </a:solidFill>
              </a:rPr>
              <a:t>Significativo avance en la implementación </a:t>
            </a:r>
            <a:r>
              <a:rPr lang="es-CL" dirty="0" smtClean="0"/>
              <a:t>de los nuevos estándares aprobados por el Directorio en cuanto a transparencia y probidad: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s-CL" sz="1100" dirty="0" smtClean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Sistema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transparente para solicitudes de contrataciones y desvinculaciones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Regulación de conflictos de interés</a:t>
            </a:r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El Directorio está en la etapa final de la revisión de un </a:t>
            </a:r>
            <a:r>
              <a:rPr lang="es-CL" b="1" dirty="0" smtClean="0">
                <a:solidFill>
                  <a:srgbClr val="E87D0D"/>
                </a:solidFill>
              </a:rPr>
              <a:t>segundo paquete de medidas de transparencia y probidad</a:t>
            </a:r>
            <a:endParaRPr lang="es-CL" b="1" dirty="0">
              <a:solidFill>
                <a:srgbClr val="E87D0D"/>
              </a:solidFill>
            </a:endParaRPr>
          </a:p>
          <a:p>
            <a:r>
              <a:rPr lang="es-CL" dirty="0" smtClean="0"/>
              <a:t>Nuevo </a:t>
            </a:r>
            <a:r>
              <a:rPr lang="es-CL" b="1" dirty="0" smtClean="0">
                <a:solidFill>
                  <a:srgbClr val="E87D0D"/>
                </a:solidFill>
              </a:rPr>
              <a:t>Auditor General </a:t>
            </a:r>
            <a:r>
              <a:rPr lang="es-CL" dirty="0" smtClean="0"/>
              <a:t>de Codelco y cambio de su dependencia (Directorio)</a:t>
            </a:r>
            <a:endParaRPr lang="es-CL" dirty="0"/>
          </a:p>
          <a:p>
            <a:r>
              <a:rPr lang="es-CL" dirty="0" smtClean="0"/>
              <a:t>Nueva sección “</a:t>
            </a:r>
            <a:r>
              <a:rPr lang="es-CL" b="1" dirty="0" smtClean="0">
                <a:solidFill>
                  <a:srgbClr val="E87D0D"/>
                </a:solidFill>
              </a:rPr>
              <a:t>trabaja con nosotros</a:t>
            </a:r>
            <a:r>
              <a:rPr lang="es-CL" dirty="0" smtClean="0"/>
              <a:t>”, elevando el número de concursos de forma transparente y trazable. </a:t>
            </a:r>
          </a:p>
          <a:p>
            <a:r>
              <a:rPr lang="es-CL" b="1" dirty="0" smtClean="0">
                <a:solidFill>
                  <a:srgbClr val="E87D0D"/>
                </a:solidFill>
              </a:rPr>
              <a:t>100% de cumplimiento </a:t>
            </a:r>
            <a:r>
              <a:rPr lang="es-CL" dirty="0" smtClean="0"/>
              <a:t>de los estándares del Consejo de Transparencia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15</a:t>
            </a:fld>
            <a:endParaRPr lang="es-CL"/>
          </a:p>
        </p:txBody>
      </p:sp>
      <p:sp>
        <p:nvSpPr>
          <p:cNvPr id="12" name="11 CuadroTexto"/>
          <p:cNvSpPr txBox="1"/>
          <p:nvPr/>
        </p:nvSpPr>
        <p:spPr>
          <a:xfrm>
            <a:off x="251520" y="1831469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algn="r"/>
            <a:r>
              <a:rPr lang="es-CL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Codelco avanza en probidad y transparencia</a:t>
            </a:r>
            <a:endParaRPr lang="es-CL" b="1" dirty="0">
              <a:solidFill>
                <a:srgbClr val="E87D0D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Resumen de nuestra gestión primer trimestre 2015</a:t>
            </a: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16</a:t>
            </a:fld>
            <a:endParaRPr lang="es-CL"/>
          </a:p>
        </p:txBody>
      </p:sp>
      <p:sp>
        <p:nvSpPr>
          <p:cNvPr id="45" name="44 CuadroTexto"/>
          <p:cNvSpPr txBox="1"/>
          <p:nvPr/>
        </p:nvSpPr>
        <p:spPr>
          <a:xfrm>
            <a:off x="683568" y="1252571"/>
            <a:ext cx="78843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 primer trimestre </a:t>
            </a:r>
            <a:r>
              <a:rPr lang="es-MX" b="1" dirty="0">
                <a:solidFill>
                  <a:srgbClr val="E87D0D"/>
                </a:solidFill>
              </a:rPr>
              <a:t>sin accidentes fatales</a:t>
            </a:r>
            <a:r>
              <a:rPr lang="es-MX" b="1" dirty="0">
                <a:solidFill>
                  <a:srgbClr val="FF6600"/>
                </a:solidFill>
              </a:rPr>
              <a:t>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con una </a:t>
            </a:r>
            <a:r>
              <a:rPr lang="es-MX" b="1" dirty="0" smtClean="0">
                <a:solidFill>
                  <a:srgbClr val="E87D0D"/>
                </a:solidFill>
              </a:rPr>
              <a:t>reducción de la tasa </a:t>
            </a:r>
            <a:r>
              <a:rPr lang="es-MX" b="1" dirty="0">
                <a:solidFill>
                  <a:srgbClr val="E87D0D"/>
                </a:solidFill>
              </a:rPr>
              <a:t>de gravedad de los </a:t>
            </a:r>
            <a:r>
              <a:rPr lang="es-MX" b="1" dirty="0" smtClean="0">
                <a:solidFill>
                  <a:srgbClr val="E87D0D"/>
                </a:solidFill>
              </a:rPr>
              <a:t>accidentes.</a:t>
            </a:r>
            <a:endParaRPr lang="es-MX" b="1" dirty="0">
              <a:solidFill>
                <a:srgbClr val="E87D0D"/>
              </a:solidFill>
            </a:endParaRP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Codelco </a:t>
            </a:r>
            <a:r>
              <a:rPr lang="es-MX" b="1" dirty="0">
                <a:solidFill>
                  <a:srgbClr val="E87D0D"/>
                </a:solidFill>
              </a:rPr>
              <a:t>elevó su producción en un </a:t>
            </a:r>
            <a:r>
              <a:rPr lang="es-MX" b="1" dirty="0" smtClean="0">
                <a:solidFill>
                  <a:srgbClr val="E87D0D"/>
                </a:solidFill>
              </a:rPr>
              <a:t>3,0%</a:t>
            </a:r>
            <a:r>
              <a:rPr lang="es-MX" dirty="0" smtClean="0">
                <a:solidFill>
                  <a:srgbClr val="E87D0D"/>
                </a:solidFill>
              </a:rPr>
              <a:t>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 divisiones, alcanzando </a:t>
            </a:r>
            <a:r>
              <a:rPr lang="es-MX" b="1" dirty="0" smtClean="0">
                <a:solidFill>
                  <a:srgbClr val="E87D0D"/>
                </a:solidFill>
              </a:rPr>
              <a:t>433 </a:t>
            </a:r>
            <a:r>
              <a:rPr lang="es-MX" b="1" dirty="0">
                <a:solidFill>
                  <a:srgbClr val="E87D0D"/>
                </a:solidFill>
              </a:rPr>
              <a:t>mil de toneladas de cobre </a:t>
            </a:r>
            <a:r>
              <a:rPr lang="es-MX" b="1" dirty="0" smtClean="0">
                <a:solidFill>
                  <a:srgbClr val="E87D0D"/>
                </a:solidFill>
              </a:rPr>
              <a:t>fino.</a:t>
            </a:r>
            <a:endParaRPr lang="es-MX" dirty="0" smtClean="0">
              <a:solidFill>
                <a:srgbClr val="E87D0D"/>
              </a:solidFill>
            </a:endParaRPr>
          </a:p>
          <a:p>
            <a:pPr algn="just"/>
            <a:endParaRPr lang="es-MX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b="1" dirty="0">
                <a:solidFill>
                  <a:srgbClr val="E87D0D"/>
                </a:solidFill>
              </a:rPr>
              <a:t>Logró reducir sus costos en un 14,7%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(C1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y avanzó por sobre lo programado en el plan de reducción de costos.</a:t>
            </a:r>
          </a:p>
          <a:p>
            <a:pPr algn="just"/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Durante el periodo se registró una </a:t>
            </a:r>
            <a:r>
              <a:rPr lang="es-MX" b="1" dirty="0" smtClean="0">
                <a:solidFill>
                  <a:srgbClr val="E87D0D"/>
                </a:solidFill>
              </a:rPr>
              <a:t>significativa caída en el precio del cobre y el molibdeno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y un </a:t>
            </a:r>
            <a:r>
              <a:rPr lang="es-MX" b="1" dirty="0" smtClean="0">
                <a:solidFill>
                  <a:srgbClr val="E87D0D"/>
                </a:solidFill>
              </a:rPr>
              <a:t>menor resultado de las empresas </a:t>
            </a:r>
            <a:r>
              <a:rPr lang="es-MX" b="1" dirty="0">
                <a:solidFill>
                  <a:srgbClr val="E87D0D"/>
                </a:solidFill>
              </a:rPr>
              <a:t>filiales y </a:t>
            </a:r>
            <a:r>
              <a:rPr lang="es-MX" b="1" dirty="0" smtClean="0">
                <a:solidFill>
                  <a:srgbClr val="E87D0D"/>
                </a:solidFill>
              </a:rPr>
              <a:t>coligadas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/>
            <a:endParaRPr lang="es-MX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Codelco 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generó </a:t>
            </a:r>
            <a:r>
              <a:rPr lang="es-MX" b="1" dirty="0" smtClean="0">
                <a:solidFill>
                  <a:srgbClr val="E87D0D"/>
                </a:solidFill>
              </a:rPr>
              <a:t>US</a:t>
            </a:r>
            <a:r>
              <a:rPr lang="es-MX" b="1" dirty="0">
                <a:solidFill>
                  <a:srgbClr val="E87D0D"/>
                </a:solidFill>
              </a:rPr>
              <a:t>$ 312 millones de excedentes para el Estado de </a:t>
            </a:r>
            <a:r>
              <a:rPr lang="es-MX" b="1" dirty="0" smtClean="0">
                <a:solidFill>
                  <a:srgbClr val="E87D0D"/>
                </a:solidFill>
              </a:rPr>
              <a:t>Chile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durante el primer trimestre de 2015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obstante la importante baja en el precio del cobre, la </a:t>
            </a:r>
            <a:r>
              <a:rPr lang="es-CL" b="1" dirty="0">
                <a:solidFill>
                  <a:srgbClr val="E87D0D"/>
                </a:solidFill>
              </a:rPr>
              <a:t>reducción de costos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permitió que </a:t>
            </a:r>
            <a:r>
              <a:rPr lang="es-CL" dirty="0"/>
              <a:t>el </a:t>
            </a:r>
            <a:r>
              <a:rPr lang="es-CL" b="1" dirty="0">
                <a:solidFill>
                  <a:srgbClr val="E87D0D"/>
                </a:solidFill>
              </a:rPr>
              <a:t>Margen</a:t>
            </a:r>
            <a:r>
              <a:rPr lang="es-CL" dirty="0"/>
              <a:t> </a:t>
            </a:r>
            <a:r>
              <a:rPr lang="es-CL" b="1" dirty="0">
                <a:solidFill>
                  <a:srgbClr val="E87D0D"/>
                </a:solidFill>
              </a:rPr>
              <a:t>EBITDA</a:t>
            </a:r>
            <a:r>
              <a:rPr lang="es-CL" dirty="0"/>
              <a:t> tuviera una variación menor</a:t>
            </a:r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2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17</a:t>
            </a:fld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2557289" y="296007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>
                    <a:lumMod val="50000"/>
                  </a:schemeClr>
                </a:solidFill>
              </a:rPr>
              <a:t>Gracias</a:t>
            </a:r>
            <a:endParaRPr lang="es-CL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2852936"/>
            <a:ext cx="17261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Anexos</a:t>
            </a:r>
            <a:endParaRPr lang="es-C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C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0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21730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7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204235"/>
              </p:ext>
            </p:extLst>
          </p:nvPr>
        </p:nvGraphicFramePr>
        <p:xfrm>
          <a:off x="827584" y="1268760"/>
          <a:ext cx="7646517" cy="462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Hoja de cálculo" r:id="rId7" imgW="8153294" imgH="4933846" progId="Excel.Sheet.12">
                  <p:link updateAutomatic="1"/>
                </p:oleObj>
              </mc:Choice>
              <mc:Fallback>
                <p:oleObj name="Hoja de cálculo" r:id="rId7" imgW="8153294" imgH="493384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584" y="1268760"/>
                        <a:ext cx="7646517" cy="462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Estado de Resultados </a:t>
            </a:r>
            <a:r>
              <a:rPr lang="es-CL" sz="2000" dirty="0" smtClean="0"/>
              <a:t>| enero - marzo: 2015 - 2014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>(millones de US</a:t>
            </a:r>
            <a:r>
              <a:rPr lang="es-CL" dirty="0" smtClean="0"/>
              <a:t>$)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19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656272" y="6135107"/>
            <a:ext cx="6678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L" sz="1000" b="0" dirty="0" smtClean="0">
                <a:solidFill>
                  <a:schemeClr val="tx1"/>
                </a:solidFill>
              </a:rPr>
              <a:t>(*)   Equivale a la ganancia que obtendría Codelco aplicando igual tributo que la empresa privada.</a:t>
            </a:r>
          </a:p>
        </p:txBody>
      </p:sp>
    </p:spTree>
    <p:extLst>
      <p:ext uri="{BB962C8B-B14F-4D97-AF65-F5344CB8AC3E}">
        <p14:creationId xmlns:p14="http://schemas.microsoft.com/office/powerpoint/2010/main" val="295270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2780928"/>
            <a:ext cx="8100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PRODUCCIÓN</a:t>
            </a:r>
            <a:r>
              <a:rPr lang="es-CL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CL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 COSTOS</a:t>
            </a:r>
            <a:endParaRPr lang="es-C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23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00742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818522"/>
              </p:ext>
            </p:extLst>
          </p:nvPr>
        </p:nvGraphicFramePr>
        <p:xfrm>
          <a:off x="495300" y="1481138"/>
          <a:ext cx="8153400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4" name="Hoja de cálculo" r:id="rId7" imgW="8153294" imgH="3895681" progId="Excel.Sheet.12">
                  <p:link updateAutomatic="1"/>
                </p:oleObj>
              </mc:Choice>
              <mc:Fallback>
                <p:oleObj name="Hoja de cálculo" r:id="rId7" imgW="8153294" imgH="389568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" y="1481138"/>
                        <a:ext cx="8153400" cy="389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Distribución de los </a:t>
            </a:r>
            <a:r>
              <a:rPr lang="es-CL" dirty="0" smtClean="0"/>
              <a:t>Excedentes </a:t>
            </a:r>
            <a:r>
              <a:rPr lang="es-CL" sz="2000" dirty="0" smtClean="0"/>
              <a:t>| enero - marzo: 2015 </a:t>
            </a:r>
            <a:r>
              <a:rPr lang="es-CL" sz="2000" dirty="0"/>
              <a:t>– </a:t>
            </a:r>
            <a:r>
              <a:rPr lang="es-CL" sz="2000" dirty="0" smtClean="0"/>
              <a:t>2014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>(millones de US$)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20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773816" y="6135107"/>
            <a:ext cx="6678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L" sz="1000" b="0" dirty="0" smtClean="0">
                <a:solidFill>
                  <a:schemeClr val="tx1"/>
                </a:solidFill>
              </a:rPr>
              <a:t>(*)   Equivale a la ganancia que obtendría Codelco aplicando igual tributo que la empresa privada.</a:t>
            </a:r>
          </a:p>
        </p:txBody>
      </p:sp>
    </p:spTree>
    <p:extLst>
      <p:ext uri="{BB962C8B-B14F-4D97-AF65-F5344CB8AC3E}">
        <p14:creationId xmlns:p14="http://schemas.microsoft.com/office/powerpoint/2010/main" val="260293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78463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6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423263"/>
              </p:ext>
            </p:extLst>
          </p:nvPr>
        </p:nvGraphicFramePr>
        <p:xfrm>
          <a:off x="1083491" y="908720"/>
          <a:ext cx="7160917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7" name="Hoja de cálculo" r:id="rId7" imgW="7705732" imgH="5191093" progId="Excel.Sheet.12">
                  <p:link updateAutomatic="1"/>
                </p:oleObj>
              </mc:Choice>
              <mc:Fallback>
                <p:oleObj name="Hoja de cálculo" r:id="rId7" imgW="7705732" imgH="519109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3491" y="908720"/>
                        <a:ext cx="7160917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Antecedentes físicos y </a:t>
            </a:r>
            <a:r>
              <a:rPr lang="es-CL" dirty="0" smtClean="0"/>
              <a:t>precios</a:t>
            </a:r>
            <a:br>
              <a:rPr lang="es-CL" dirty="0" smtClean="0"/>
            </a:br>
            <a:r>
              <a:rPr lang="es-CL" sz="1800" dirty="0" smtClean="0"/>
              <a:t>(enero - marzo: 2015 - 2014)</a:t>
            </a:r>
            <a:r>
              <a:rPr lang="es-CL" sz="1800" dirty="0"/>
              <a:t/>
            </a:r>
            <a:br>
              <a:rPr lang="es-CL" sz="1800" dirty="0"/>
            </a:br>
            <a:endParaRPr lang="es-CL" sz="1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21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539552" y="5877272"/>
            <a:ext cx="3421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(*) Considera la participación de El Abra (49%)  y  de Anglo American Sur (20%)</a:t>
            </a:r>
          </a:p>
          <a:p>
            <a:r>
              <a:rPr lang="es-MX" sz="800" dirty="0" smtClean="0"/>
              <a:t>(**) Incluye minerales de terceros</a:t>
            </a:r>
            <a:endParaRPr lang="es-CL" sz="800" dirty="0"/>
          </a:p>
        </p:txBody>
      </p:sp>
    </p:spTree>
    <p:extLst>
      <p:ext uri="{BB962C8B-B14F-4D97-AF65-F5344CB8AC3E}">
        <p14:creationId xmlns:p14="http://schemas.microsoft.com/office/powerpoint/2010/main" val="23732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22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0" y="908720"/>
            <a:ext cx="9144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es-MX" sz="2000" dirty="0" smtClean="0"/>
              <a:t>La gestión primer trimestre 2015 en cifras</a:t>
            </a:r>
            <a:endParaRPr lang="es-CL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218250" y="1206928"/>
            <a:ext cx="4386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E87D0D"/>
                </a:solidFill>
              </a:rPr>
              <a:t>433 </a:t>
            </a:r>
            <a:r>
              <a:rPr lang="es-CL" sz="3200" b="1" dirty="0">
                <a:solidFill>
                  <a:srgbClr val="E87D0D"/>
                </a:solidFill>
              </a:rPr>
              <a:t>mil </a:t>
            </a:r>
            <a:r>
              <a:rPr lang="es-C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toneladas de cobre fino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930247" y="1311151"/>
            <a:ext cx="2353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PRODUCCIÓN DE</a:t>
            </a:r>
            <a:endParaRPr lang="es-CL" sz="2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3528" y="4837796"/>
            <a:ext cx="4032448" cy="154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b="1" dirty="0" smtClean="0"/>
              <a:t>SE MOVIERON</a:t>
            </a:r>
          </a:p>
          <a:p>
            <a:pPr marL="0" lvl="1" algn="ctr"/>
            <a:r>
              <a:rPr lang="es-CL" b="1" dirty="0" smtClean="0">
                <a:solidFill>
                  <a:srgbClr val="E87D0D"/>
                </a:solidFill>
              </a:rPr>
              <a:t>65 </a:t>
            </a:r>
            <a:r>
              <a:rPr lang="es-CL" b="1" dirty="0">
                <a:solidFill>
                  <a:srgbClr val="E87D0D"/>
                </a:solidFill>
              </a:rPr>
              <a:t>millones de toneladas </a:t>
            </a:r>
            <a:endParaRPr lang="es-CL" b="1" dirty="0" smtClean="0">
              <a:solidFill>
                <a:srgbClr val="E87D0D"/>
              </a:solidFill>
            </a:endParaRPr>
          </a:p>
          <a:p>
            <a:pPr marL="0" lvl="1" algn="ctr"/>
            <a:r>
              <a:rPr lang="es-CL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mineral durante el primer trimestre</a:t>
            </a:r>
            <a:endParaRPr lang="es-CL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lvl="1" algn="ctr"/>
            <a:r>
              <a:rPr lang="es-CL" sz="1400" b="1" dirty="0" smtClean="0"/>
              <a:t>PARA PRODUCIR</a:t>
            </a:r>
          </a:p>
          <a:p>
            <a:pPr marL="0" lvl="1" algn="ctr"/>
            <a:r>
              <a:rPr lang="es-CL" b="1" dirty="0" smtClean="0">
                <a:solidFill>
                  <a:srgbClr val="E87D0D"/>
                </a:solidFill>
              </a:rPr>
              <a:t>4.525  </a:t>
            </a:r>
            <a:r>
              <a:rPr lang="es-CL" b="1" dirty="0">
                <a:solidFill>
                  <a:srgbClr val="E87D0D"/>
                </a:solidFill>
              </a:rPr>
              <a:t>toneladas de cobre fino </a:t>
            </a:r>
            <a:endParaRPr lang="es-CL" b="1" dirty="0" smtClean="0">
              <a:solidFill>
                <a:srgbClr val="E87D0D"/>
              </a:solidFill>
            </a:endParaRPr>
          </a:p>
          <a:p>
            <a:pPr marL="0" lvl="1" algn="ctr"/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día en 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promedio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805632" y="2772797"/>
            <a:ext cx="2158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b="1" dirty="0" smtClean="0"/>
              <a:t>COMPRAS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insumos y servicios por 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s-CL" b="1" dirty="0" smtClean="0">
                <a:solidFill>
                  <a:srgbClr val="E87D0D"/>
                </a:solidFill>
              </a:rPr>
              <a:t>US</a:t>
            </a:r>
            <a:r>
              <a:rPr lang="es-CL" b="1" dirty="0">
                <a:solidFill>
                  <a:srgbClr val="E87D0D"/>
                </a:solidFill>
              </a:rPr>
              <a:t>$ </a:t>
            </a:r>
            <a:r>
              <a:rPr lang="es-CL" b="1" dirty="0" smtClean="0">
                <a:solidFill>
                  <a:srgbClr val="E87D0D"/>
                </a:solidFill>
              </a:rPr>
              <a:t>14 </a:t>
            </a:r>
            <a:r>
              <a:rPr lang="es-CL" b="1" dirty="0">
                <a:solidFill>
                  <a:srgbClr val="E87D0D"/>
                </a:solidFill>
              </a:rPr>
              <a:t>millones</a:t>
            </a:r>
            <a:r>
              <a:rPr lang="es-CL" sz="1400" dirty="0">
                <a:solidFill>
                  <a:srgbClr val="E87D0D"/>
                </a:solidFill>
              </a:rPr>
              <a:t>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 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día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883822" y="4790182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b="1" dirty="0" smtClean="0"/>
              <a:t>NEGOCIOS</a:t>
            </a:r>
            <a:r>
              <a:rPr lang="es-CL" sz="1400" dirty="0" smtClean="0"/>
              <a:t>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</a:t>
            </a:r>
            <a:r>
              <a:rPr lang="es-CL" sz="1400" dirty="0"/>
              <a:t> </a:t>
            </a:r>
            <a:r>
              <a:rPr lang="es-CL" sz="1400" dirty="0" smtClean="0"/>
              <a:t/>
            </a:r>
            <a:br>
              <a:rPr lang="es-CL" sz="1400" dirty="0" smtClean="0"/>
            </a:br>
            <a:r>
              <a:rPr lang="es-CL" b="1" dirty="0" smtClean="0">
                <a:solidFill>
                  <a:srgbClr val="E87D0D"/>
                </a:solidFill>
              </a:rPr>
              <a:t>2.857 </a:t>
            </a:r>
            <a:r>
              <a:rPr lang="es-CL" b="1" dirty="0">
                <a:solidFill>
                  <a:srgbClr val="E87D0D"/>
                </a:solidFill>
              </a:rPr>
              <a:t>proveedores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fuerte encadenamiento productivo con la empresa 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privada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753520" y="5160094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b="1" dirty="0" smtClean="0"/>
              <a:t>EMBARQUE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  <a:r>
              <a:rPr lang="es-CL" b="1" dirty="0" smtClean="0">
                <a:solidFill>
                  <a:srgbClr val="E87D0D"/>
                </a:solidFill>
              </a:rPr>
              <a:t>4.170 </a:t>
            </a:r>
            <a:r>
              <a:rPr lang="es-CL" b="1" dirty="0">
                <a:solidFill>
                  <a:srgbClr val="E87D0D"/>
                </a:solidFill>
              </a:rPr>
              <a:t>toneladas de cobre </a:t>
            </a:r>
            <a:endParaRPr lang="es-CL" b="1" dirty="0" smtClean="0">
              <a:solidFill>
                <a:srgbClr val="E87D0D"/>
              </a:solidFill>
            </a:endParaRPr>
          </a:p>
          <a:p>
            <a:pPr marL="0" lvl="1" algn="ctr"/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(promedio al día) 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805276" y="2856418"/>
            <a:ext cx="16561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</a:t>
            </a:r>
            <a:r>
              <a:rPr lang="es-CL" sz="1400" dirty="0"/>
              <a:t> </a:t>
            </a:r>
            <a:r>
              <a:rPr lang="es-CL" b="1" dirty="0" smtClean="0">
                <a:solidFill>
                  <a:srgbClr val="E87D0D"/>
                </a:solidFill>
              </a:rPr>
              <a:t>42%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las </a:t>
            </a:r>
            <a:r>
              <a:rPr lang="es-CL" sz="1400" b="1" dirty="0" smtClean="0"/>
              <a:t>EXPORTACIONES</a:t>
            </a:r>
            <a:r>
              <a:rPr lang="es-CL" sz="1400" dirty="0" smtClean="0"/>
              <a:t> 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s-CL" b="1" dirty="0">
                <a:solidFill>
                  <a:srgbClr val="E87D0D"/>
                </a:solidFill>
              </a:rPr>
              <a:t>China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nuestro principal comprador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C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85623" y="3856692"/>
            <a:ext cx="373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b="1" dirty="0" smtClean="0"/>
              <a:t>EXCEDENTES</a:t>
            </a:r>
            <a:r>
              <a:rPr lang="es-CL" sz="1400" dirty="0" smtClean="0"/>
              <a:t> 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diarios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es-CL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CL" b="1" dirty="0">
                <a:solidFill>
                  <a:srgbClr val="E87D0D"/>
                </a:solidFill>
              </a:rPr>
              <a:t>US$ </a:t>
            </a:r>
            <a:r>
              <a:rPr lang="es-CL" b="1" dirty="0" smtClean="0">
                <a:solidFill>
                  <a:srgbClr val="E87D0D"/>
                </a:solidFill>
              </a:rPr>
              <a:t>3,5 </a:t>
            </a:r>
            <a:r>
              <a:rPr lang="es-CL" b="1" dirty="0">
                <a:solidFill>
                  <a:srgbClr val="E87D0D"/>
                </a:solidFill>
              </a:rPr>
              <a:t>millones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(descontados los costos de producción</a:t>
            </a:r>
            <a:r>
              <a:rPr lang="es-C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s-CL" sz="1400" dirty="0">
              <a:solidFill>
                <a:srgbClr val="FF66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23528" y="2636912"/>
            <a:ext cx="4114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CL" sz="1400" b="1" dirty="0" smtClean="0"/>
              <a:t>EXCEDENTES PARA EL ESTADO </a:t>
            </a:r>
            <a:r>
              <a:rPr lang="es-C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 </a:t>
            </a:r>
            <a:endParaRPr lang="es-C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algn="ctr"/>
            <a:r>
              <a:rPr lang="es-CL" b="1" dirty="0" smtClean="0">
                <a:solidFill>
                  <a:srgbClr val="E87D0D"/>
                </a:solidFill>
              </a:rPr>
              <a:t>US</a:t>
            </a:r>
            <a:r>
              <a:rPr lang="es-CL" b="1" dirty="0">
                <a:solidFill>
                  <a:srgbClr val="E87D0D"/>
                </a:solidFill>
              </a:rPr>
              <a:t>$ </a:t>
            </a:r>
            <a:r>
              <a:rPr lang="es-CL" b="1" dirty="0" smtClean="0">
                <a:solidFill>
                  <a:srgbClr val="E87D0D"/>
                </a:solidFill>
              </a:rPr>
              <a:t>312 millones</a:t>
            </a:r>
            <a:endParaRPr lang="es-CL" dirty="0">
              <a:solidFill>
                <a:srgbClr val="E87D0D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4211960" y="170080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Esto implicó:</a:t>
            </a:r>
            <a:endParaRPr lang="es-CL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4703875" y="2204864"/>
            <a:ext cx="0" cy="43924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588224" y="2204864"/>
            <a:ext cx="0" cy="43924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0" y="4725144"/>
            <a:ext cx="47038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6588224" y="4149080"/>
            <a:ext cx="25557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711445" y="4725144"/>
            <a:ext cx="18843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0" y="3573016"/>
            <a:ext cx="47038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3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69135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Rectángulo"/>
          <p:cNvSpPr/>
          <p:nvPr/>
        </p:nvSpPr>
        <p:spPr>
          <a:xfrm>
            <a:off x="0" y="1030424"/>
            <a:ext cx="9140268" cy="117444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Producción de cobre </a:t>
            </a:r>
            <a:r>
              <a:rPr lang="es-MX" sz="2000" dirty="0" smtClean="0"/>
              <a:t>|</a:t>
            </a:r>
            <a:r>
              <a:rPr lang="es-MX" dirty="0" smtClean="0"/>
              <a:t> </a:t>
            </a:r>
            <a:r>
              <a:rPr lang="es-MX" sz="2000" dirty="0" smtClean="0"/>
              <a:t>enero- marzo: 2015 - 2014</a:t>
            </a:r>
            <a:endParaRPr lang="es-CL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6366520"/>
            <a:ext cx="489654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s-CL" sz="900" b="0" dirty="0" smtClean="0">
                <a:solidFill>
                  <a:schemeClr val="tx1"/>
                </a:solidFill>
              </a:rPr>
              <a:t>(*) La producción refleja la proporción propiedad de Codelco:  El Abra 49%, Anglo American 20%</a:t>
            </a:r>
            <a:endParaRPr lang="es-CL" sz="900" b="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3</a:t>
            </a:fld>
            <a:endParaRPr lang="es-CL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1185758" y="1269701"/>
            <a:ext cx="6768752" cy="8631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 primer trimestre 2015, Codelco </a:t>
            </a:r>
            <a:r>
              <a:rPr lang="es-MX" sz="1800" b="1" dirty="0" smtClean="0">
                <a:solidFill>
                  <a:srgbClr val="FF6600"/>
                </a:solidFill>
              </a:rPr>
              <a:t>aumentó en 3,0% </a:t>
            </a:r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</a:t>
            </a:r>
            <a:r>
              <a:rPr lang="es-MX" sz="1800" b="1" dirty="0" smtClean="0">
                <a:solidFill>
                  <a:srgbClr val="FF6600"/>
                </a:solidFill>
              </a:rPr>
              <a:t>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producción de cobre de sus divisiones en relación a igual periodo de 2014 y </a:t>
            </a:r>
            <a:r>
              <a:rPr lang="es-MX" sz="1800" b="1" dirty="0" smtClean="0">
                <a:solidFill>
                  <a:srgbClr val="FF6600"/>
                </a:solidFill>
              </a:rPr>
              <a:t>superó </a:t>
            </a:r>
            <a:r>
              <a:rPr lang="es-MX" sz="1800" b="1" dirty="0">
                <a:solidFill>
                  <a:srgbClr val="FF6600"/>
                </a:solidFill>
              </a:rPr>
              <a:t>la producción </a:t>
            </a:r>
            <a:r>
              <a:rPr lang="es-MX" sz="1800" b="1" dirty="0" smtClean="0">
                <a:solidFill>
                  <a:srgbClr val="FF6600"/>
                </a:solidFill>
              </a:rPr>
              <a:t>planificada </a:t>
            </a:r>
            <a:r>
              <a:rPr lang="es-MX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 6 de las 7 divisiones</a:t>
            </a:r>
            <a:endParaRPr lang="es-MX" sz="1800" b="1" dirty="0" smtClean="0">
              <a:solidFill>
                <a:srgbClr val="FF66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676006" y="5157192"/>
            <a:ext cx="6480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45956"/>
              </p:ext>
            </p:extLst>
          </p:nvPr>
        </p:nvGraphicFramePr>
        <p:xfrm>
          <a:off x="247203" y="2380729"/>
          <a:ext cx="9077325" cy="396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Hoja de cálculo" r:id="rId7" imgW="14944835" imgH="6534270" progId="Excel.Sheet.12">
                  <p:link updateAutomatic="1"/>
                </p:oleObj>
              </mc:Choice>
              <mc:Fallback>
                <p:oleObj name="Hoja de cálculo" r:id="rId7" imgW="14944835" imgH="6534270" progId="Excel.Sheet.12">
                  <p:link updateAutomatic="1"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03" y="2380729"/>
                        <a:ext cx="9077325" cy="396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/>
        </p:nvSpPr>
        <p:spPr>
          <a:xfrm>
            <a:off x="5724128" y="2348880"/>
            <a:ext cx="3063628" cy="10056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5763419" y="2433605"/>
            <a:ext cx="29494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PRODUCCIÓN TOTAL COBRE</a:t>
            </a:r>
          </a:p>
          <a:p>
            <a:pPr algn="ctr"/>
            <a:r>
              <a:rPr lang="es-MX" sz="1300" dirty="0"/>
              <a:t> </a:t>
            </a:r>
            <a:r>
              <a:rPr lang="es-MX" sz="1300" dirty="0" smtClean="0"/>
              <a:t>   Divisiones + El Abra/Anglo Sur</a:t>
            </a:r>
            <a:endParaRPr lang="es-MX" sz="1300" dirty="0"/>
          </a:p>
          <a:p>
            <a:pPr algn="ctr"/>
            <a:r>
              <a:rPr lang="es-MX" sz="1300" dirty="0" smtClean="0"/>
              <a:t>2015:   394 + 39 = 433 miles de </a:t>
            </a:r>
            <a:r>
              <a:rPr lang="es-MX" sz="1300" dirty="0" err="1" smtClean="0"/>
              <a:t>tmf</a:t>
            </a:r>
            <a:endParaRPr lang="es-MX" sz="1300" dirty="0" smtClean="0"/>
          </a:p>
          <a:p>
            <a:pPr algn="ctr"/>
            <a:r>
              <a:rPr lang="es-MX" sz="1300" dirty="0" smtClean="0"/>
              <a:t>2014:   383 </a:t>
            </a:r>
            <a:r>
              <a:rPr lang="es-MX" sz="1300" dirty="0"/>
              <a:t>+ </a:t>
            </a:r>
            <a:r>
              <a:rPr lang="es-MX" sz="1300" dirty="0" smtClean="0"/>
              <a:t>46 </a:t>
            </a:r>
            <a:r>
              <a:rPr lang="es-MX" sz="1300" dirty="0"/>
              <a:t>= </a:t>
            </a:r>
            <a:r>
              <a:rPr lang="es-MX" sz="1300" dirty="0" smtClean="0"/>
              <a:t>428 </a:t>
            </a:r>
            <a:r>
              <a:rPr lang="es-MX" sz="1300" dirty="0"/>
              <a:t>miles de </a:t>
            </a:r>
            <a:r>
              <a:rPr lang="es-MX" sz="1300" dirty="0" err="1" smtClean="0"/>
              <a:t>tmf</a:t>
            </a:r>
            <a:endParaRPr lang="es-MX" sz="1300" dirty="0" smtClean="0"/>
          </a:p>
        </p:txBody>
      </p:sp>
    </p:spTree>
    <p:extLst>
      <p:ext uri="{BB962C8B-B14F-4D97-AF65-F5344CB8AC3E}">
        <p14:creationId xmlns:p14="http://schemas.microsoft.com/office/powerpoint/2010/main" val="18932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43996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787560"/>
              </p:ext>
            </p:extLst>
          </p:nvPr>
        </p:nvGraphicFramePr>
        <p:xfrm>
          <a:off x="467544" y="3284984"/>
          <a:ext cx="4782616" cy="287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Hoja de cálculo" r:id="rId7" imgW="4543375" imgH="2733617" progId="Excel.Sheet.12">
                  <p:link updateAutomatic="1"/>
                </p:oleObj>
              </mc:Choice>
              <mc:Fallback>
                <p:oleObj name="Hoja de cálculo" r:id="rId7" imgW="4543375" imgH="273361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44" y="3284984"/>
                        <a:ext cx="4782616" cy="2877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Rectángulo"/>
          <p:cNvSpPr/>
          <p:nvPr/>
        </p:nvSpPr>
        <p:spPr>
          <a:xfrm>
            <a:off x="5724128" y="0"/>
            <a:ext cx="3416140" cy="658286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es-CL" dirty="0"/>
              <a:t>Costos </a:t>
            </a:r>
            <a:r>
              <a:rPr lang="es-CL" dirty="0" smtClean="0"/>
              <a:t>unitarios </a:t>
            </a:r>
            <a:r>
              <a:rPr lang="es-CL" dirty="0"/>
              <a:t>Codelco </a:t>
            </a:r>
            <a:r>
              <a:rPr lang="es-CL" dirty="0" smtClean="0"/>
              <a:t> </a:t>
            </a:r>
            <a:br>
              <a:rPr lang="es-CL" dirty="0" smtClean="0"/>
            </a:br>
            <a:r>
              <a:rPr lang="es-CL" sz="2000" dirty="0" smtClean="0"/>
              <a:t>| enero - marzo: 2015 - 2014</a:t>
            </a:r>
            <a:endParaRPr lang="es-CL" sz="2000" dirty="0"/>
          </a:p>
        </p:txBody>
      </p:sp>
      <p:graphicFrame>
        <p:nvGraphicFramePr>
          <p:cNvPr id="5" name="9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265853"/>
              </p:ext>
            </p:extLst>
          </p:nvPr>
        </p:nvGraphicFramePr>
        <p:xfrm>
          <a:off x="611560" y="1052736"/>
          <a:ext cx="4680523" cy="1996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/>
                <a:gridCol w="648073"/>
                <a:gridCol w="576065"/>
                <a:gridCol w="720081"/>
              </a:tblGrid>
              <a:tr h="404976"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2015</a:t>
                      </a:r>
                    </a:p>
                    <a:p>
                      <a:pPr algn="ctr"/>
                      <a:r>
                        <a:rPr lang="es-MX" sz="1200" b="0" dirty="0" smtClean="0"/>
                        <a:t>(c/lb)</a:t>
                      </a:r>
                      <a:endParaRPr lang="es-CL" sz="12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2014</a:t>
                      </a:r>
                    </a:p>
                    <a:p>
                      <a:pPr algn="ctr"/>
                      <a:r>
                        <a:rPr lang="es-MX" sz="1200" b="0" dirty="0" smtClean="0"/>
                        <a:t>(c/lb)</a:t>
                      </a:r>
                      <a:endParaRPr lang="es-CL" sz="12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Var </a:t>
                      </a:r>
                    </a:p>
                    <a:p>
                      <a:pPr algn="ctr"/>
                      <a:r>
                        <a:rPr lang="es-MX" sz="1200" b="0" dirty="0" smtClean="0"/>
                        <a:t>(%)</a:t>
                      </a:r>
                      <a:endParaRPr lang="es-CL" sz="12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Costo Directo (C1)</a:t>
                      </a:r>
                      <a:endParaRPr lang="es-CL" sz="1200" b="1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136,1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159,6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-14,7%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2416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Costo Neto a Cátodo (C3)</a:t>
                      </a:r>
                      <a:endParaRPr lang="es-CL" sz="1200" b="1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191,6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222,4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-13,9%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s-CL" sz="8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b="1" dirty="0" smtClean="0"/>
                        <a:t>Total Costos y Gastos</a:t>
                      </a:r>
                      <a:endParaRPr lang="es-CL" sz="1200" b="1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205,6</a:t>
                      </a:r>
                      <a:endParaRPr lang="es-CL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236,1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/>
                        <a:t>-12,9%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4</a:t>
            </a:fld>
            <a:endParaRPr lang="es-CL"/>
          </a:p>
        </p:txBody>
      </p:sp>
      <p:sp>
        <p:nvSpPr>
          <p:cNvPr id="8" name="7 CuadroTexto"/>
          <p:cNvSpPr txBox="1"/>
          <p:nvPr/>
        </p:nvSpPr>
        <p:spPr>
          <a:xfrm>
            <a:off x="5991685" y="1124744"/>
            <a:ext cx="26127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Durante el primer trimestre de 2015, Codelco </a:t>
            </a:r>
            <a:r>
              <a:rPr lang="es-MX" sz="2000" b="1" dirty="0" smtClean="0">
                <a:solidFill>
                  <a:srgbClr val="E87D0D"/>
                </a:solidFill>
              </a:rPr>
              <a:t>redujo un 14,7%  su costo C1 </a:t>
            </a:r>
            <a:r>
              <a:rPr lang="es-MX" sz="2000" dirty="0" smtClean="0"/>
              <a:t>respecto igual período del año 2014.</a:t>
            </a:r>
            <a:endParaRPr lang="es-CL" sz="20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5724128" y="3212976"/>
            <a:ext cx="341614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6053808" y="3846527"/>
            <a:ext cx="276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En relación al </a:t>
            </a:r>
            <a:r>
              <a:rPr lang="es-MX" sz="2000" b="1" dirty="0">
                <a:solidFill>
                  <a:srgbClr val="E87D0D"/>
                </a:solidFill>
              </a:rPr>
              <a:t>plan de reducción de </a:t>
            </a:r>
            <a:r>
              <a:rPr lang="es-MX" sz="2000" b="1" dirty="0" smtClean="0">
                <a:solidFill>
                  <a:srgbClr val="E87D0D"/>
                </a:solidFill>
              </a:rPr>
              <a:t>costos </a:t>
            </a:r>
            <a:r>
              <a:rPr lang="es-MX" sz="2000" dirty="0"/>
              <a:t>anunciado a inicios de 2015</a:t>
            </a:r>
            <a:r>
              <a:rPr lang="es-MX" sz="2000" dirty="0" smtClean="0"/>
              <a:t>, en el período se registró un </a:t>
            </a:r>
            <a:r>
              <a:rPr lang="es-MX" sz="2000" b="1" dirty="0" smtClean="0">
                <a:solidFill>
                  <a:srgbClr val="E87D0D"/>
                </a:solidFill>
              </a:rPr>
              <a:t>110% </a:t>
            </a:r>
            <a:r>
              <a:rPr lang="es-MX" sz="2000" dirty="0" smtClean="0"/>
              <a:t>de avance respecto a lo planificado para el período.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9564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2852936"/>
            <a:ext cx="5168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PRECIOS </a:t>
            </a:r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 EXCEDENTES</a:t>
            </a:r>
            <a:endParaRPr lang="es-C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9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125884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5868144" y="10716"/>
            <a:ext cx="3272124" cy="658286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06090"/>
          </a:xfrm>
        </p:spPr>
        <p:txBody>
          <a:bodyPr/>
          <a:lstStyle/>
          <a:p>
            <a:r>
              <a:rPr lang="es-MX" dirty="0" smtClean="0"/>
              <a:t>Evolución precios del cobre y molibdeno</a:t>
            </a:r>
            <a:endParaRPr lang="es-CL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2622338"/>
              </p:ext>
            </p:extLst>
          </p:nvPr>
        </p:nvGraphicFramePr>
        <p:xfrm>
          <a:off x="107504" y="1590071"/>
          <a:ext cx="5226923" cy="348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36512" y="102162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Precio Cu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(c/lb)</a:t>
            </a: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27984" y="9496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Precio Mo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(US$/Kg)</a:t>
            </a: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6</a:t>
            </a:fld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6168702" y="490849"/>
            <a:ext cx="266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En el </a:t>
            </a:r>
            <a:r>
              <a:rPr lang="es-MX" sz="2000" dirty="0"/>
              <a:t>primer trimestre de 2015 </a:t>
            </a:r>
            <a:r>
              <a:rPr lang="es-MX" sz="2000" dirty="0" smtClean="0"/>
              <a:t>el </a:t>
            </a:r>
            <a:r>
              <a:rPr lang="es-MX" sz="2000" b="1" dirty="0" smtClean="0">
                <a:solidFill>
                  <a:srgbClr val="E87D0D"/>
                </a:solidFill>
              </a:rPr>
              <a:t>precio del cobre bajó </a:t>
            </a:r>
            <a:r>
              <a:rPr lang="es-MX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</a:t>
            </a:r>
            <a:r>
              <a:rPr lang="es-MX" sz="2000" b="1" dirty="0" smtClean="0">
                <a:solidFill>
                  <a:srgbClr val="E87D0D"/>
                </a:solidFill>
              </a:rPr>
              <a:t> 17%</a:t>
            </a:r>
            <a:r>
              <a:rPr lang="es-MX" sz="2000" b="1" dirty="0" smtClean="0">
                <a:solidFill>
                  <a:srgbClr val="FF6600"/>
                </a:solidFill>
              </a:rPr>
              <a:t>  </a:t>
            </a:r>
            <a:r>
              <a:rPr lang="es-MX" sz="2000" dirty="0" smtClean="0"/>
              <a:t>respecto a igual período de 2014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168702" y="4581128"/>
            <a:ext cx="266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Producto de la caída del precio del cobre, Codelco redujo sus ingresos </a:t>
            </a:r>
            <a:r>
              <a:rPr lang="es-MX" sz="2000" dirty="0"/>
              <a:t>en </a:t>
            </a:r>
            <a:r>
              <a:rPr lang="es-MX" sz="2000" b="1" dirty="0" smtClean="0">
                <a:solidFill>
                  <a:srgbClr val="E87D0D"/>
                </a:solidFill>
              </a:rPr>
              <a:t>US</a:t>
            </a:r>
            <a:r>
              <a:rPr lang="es-MX" sz="2000" b="1" dirty="0">
                <a:solidFill>
                  <a:srgbClr val="E87D0D"/>
                </a:solidFill>
              </a:rPr>
              <a:t>$ </a:t>
            </a:r>
            <a:r>
              <a:rPr lang="es-MX" sz="2000" b="1" dirty="0" smtClean="0">
                <a:solidFill>
                  <a:srgbClr val="E87D0D"/>
                </a:solidFill>
              </a:rPr>
              <a:t>392 millones </a:t>
            </a:r>
            <a:endParaRPr lang="es-MX" sz="2000" dirty="0" smtClean="0">
              <a:solidFill>
                <a:srgbClr val="E87D0D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868144" y="4221088"/>
            <a:ext cx="32721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483768" y="2029732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</a:rPr>
              <a:t>cobre</a:t>
            </a:r>
            <a:endParaRPr lang="es-CL" b="1" dirty="0">
              <a:solidFill>
                <a:srgbClr val="C0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267744" y="31818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molibdeno</a:t>
            </a:r>
            <a:endParaRPr lang="es-C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98510"/>
              </p:ext>
            </p:extLst>
          </p:nvPr>
        </p:nvGraphicFramePr>
        <p:xfrm>
          <a:off x="1502953" y="5157192"/>
          <a:ext cx="295232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282"/>
                <a:gridCol w="822949"/>
                <a:gridCol w="864096"/>
              </a:tblGrid>
              <a:tr h="240026"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/>
                        <a:t>Precio Promedio</a:t>
                      </a:r>
                      <a:r>
                        <a:rPr lang="es-CL" sz="1200" b="1" baseline="0" dirty="0" smtClean="0"/>
                        <a:t> a Marzo</a:t>
                      </a:r>
                      <a:endParaRPr lang="es-CL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/>
                        <a:t>2014</a:t>
                      </a:r>
                      <a:endParaRPr lang="es-CL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/>
                        <a:t>2015</a:t>
                      </a:r>
                      <a:endParaRPr lang="es-CL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36"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>
                          <a:solidFill>
                            <a:srgbClr val="C00000"/>
                          </a:solidFill>
                        </a:rPr>
                        <a:t>Cobre </a:t>
                      </a:r>
                    </a:p>
                    <a:p>
                      <a:pPr algn="ctr"/>
                      <a:r>
                        <a:rPr lang="es-CL" sz="1200" b="1" dirty="0" smtClean="0">
                          <a:solidFill>
                            <a:srgbClr val="C00000"/>
                          </a:solidFill>
                        </a:rPr>
                        <a:t>(c/lb)</a:t>
                      </a:r>
                      <a:endParaRPr lang="es-CL" sz="1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>
                          <a:solidFill>
                            <a:srgbClr val="C00000"/>
                          </a:solidFill>
                        </a:rPr>
                        <a:t>319,4</a:t>
                      </a:r>
                      <a:endParaRPr lang="es-CL" sz="1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>
                          <a:solidFill>
                            <a:srgbClr val="C00000"/>
                          </a:solidFill>
                        </a:rPr>
                        <a:t>263,9</a:t>
                      </a:r>
                      <a:endParaRPr lang="es-CL" sz="12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Molibdeno (US$/Kg)</a:t>
                      </a:r>
                      <a:endParaRPr lang="es-CL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22,0</a:t>
                      </a:r>
                      <a:endParaRPr lang="es-CL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18,7</a:t>
                      </a:r>
                      <a:endParaRPr lang="es-CL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6168702" y="2420888"/>
            <a:ext cx="266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Y el </a:t>
            </a:r>
            <a:r>
              <a:rPr lang="es-MX" sz="2000" b="1" dirty="0" smtClean="0">
                <a:solidFill>
                  <a:srgbClr val="E87D0D"/>
                </a:solidFill>
              </a:rPr>
              <a:t>precio del molibdeno bajó</a:t>
            </a:r>
            <a:r>
              <a:rPr lang="es-MX" sz="2000" b="1" dirty="0" smtClean="0">
                <a:solidFill>
                  <a:srgbClr val="FF6600"/>
                </a:solidFill>
              </a:rPr>
              <a:t> </a:t>
            </a:r>
            <a:r>
              <a:rPr lang="es-MX" sz="2000" dirty="0" smtClean="0"/>
              <a:t>en un </a:t>
            </a:r>
            <a:r>
              <a:rPr lang="es-MX" sz="2000" b="1" dirty="0">
                <a:solidFill>
                  <a:srgbClr val="E87D0D"/>
                </a:solidFill>
              </a:rPr>
              <a:t>15% </a:t>
            </a:r>
            <a:r>
              <a:rPr lang="es-MX" sz="2000" dirty="0" smtClean="0"/>
              <a:t>en comparación a igual período de 2014</a:t>
            </a:r>
          </a:p>
        </p:txBody>
      </p:sp>
    </p:spTree>
    <p:extLst>
      <p:ext uri="{BB962C8B-B14F-4D97-AF65-F5344CB8AC3E}">
        <p14:creationId xmlns:p14="http://schemas.microsoft.com/office/powerpoint/2010/main" val="42838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52977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7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292413"/>
              </p:ext>
            </p:extLst>
          </p:nvPr>
        </p:nvGraphicFramePr>
        <p:xfrm>
          <a:off x="0" y="1124905"/>
          <a:ext cx="5892504" cy="360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8" name="Hoja de cálculo" r:id="rId7" imgW="6953137" imgH="4248215" progId="Excel.Sheet.12">
                  <p:link updateAutomatic="1"/>
                </p:oleObj>
              </mc:Choice>
              <mc:Fallback>
                <p:oleObj name="Hoja de cálculo" r:id="rId7" imgW="6953137" imgH="424821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1124905"/>
                        <a:ext cx="5892504" cy="3600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Rectángulo"/>
          <p:cNvSpPr/>
          <p:nvPr/>
        </p:nvSpPr>
        <p:spPr>
          <a:xfrm>
            <a:off x="5871876" y="-1736"/>
            <a:ext cx="3272124" cy="658286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Excedentes </a:t>
            </a:r>
            <a:r>
              <a:rPr lang="es-MX" sz="2000" dirty="0" smtClean="0"/>
              <a:t>| enero- marzo: 2015 - 2014</a:t>
            </a:r>
            <a:br>
              <a:rPr lang="es-MX" sz="2000" dirty="0" smtClean="0"/>
            </a:br>
            <a:r>
              <a:rPr lang="es-MX" dirty="0" smtClean="0"/>
              <a:t>(millones de US$)</a:t>
            </a: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7</a:t>
            </a:fld>
            <a:endParaRPr lang="es-CL"/>
          </a:p>
        </p:txBody>
      </p:sp>
      <p:sp>
        <p:nvSpPr>
          <p:cNvPr id="10" name="9 CuadroTexto"/>
          <p:cNvSpPr txBox="1"/>
          <p:nvPr/>
        </p:nvSpPr>
        <p:spPr>
          <a:xfrm>
            <a:off x="6156176" y="645656"/>
            <a:ext cx="2796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Codelco obtuvo excedentes por </a:t>
            </a:r>
            <a:br>
              <a:rPr lang="es-MX" sz="2000" dirty="0" smtClean="0"/>
            </a:br>
            <a:r>
              <a:rPr lang="es-MX" sz="2000" b="1" dirty="0" smtClean="0">
                <a:solidFill>
                  <a:srgbClr val="E87D0D"/>
                </a:solidFill>
              </a:rPr>
              <a:t>US</a:t>
            </a:r>
            <a:r>
              <a:rPr lang="es-MX" sz="2000" b="1" dirty="0">
                <a:solidFill>
                  <a:srgbClr val="E87D0D"/>
                </a:solidFill>
              </a:rPr>
              <a:t>$ </a:t>
            </a:r>
            <a:r>
              <a:rPr lang="es-MX" sz="2000" b="1" dirty="0" smtClean="0">
                <a:solidFill>
                  <a:srgbClr val="E87D0D"/>
                </a:solidFill>
              </a:rPr>
              <a:t>312 millones </a:t>
            </a:r>
            <a:br>
              <a:rPr lang="es-MX" sz="2000" b="1" dirty="0" smtClean="0">
                <a:solidFill>
                  <a:srgbClr val="E87D0D"/>
                </a:solidFill>
              </a:rPr>
            </a:br>
            <a:r>
              <a:rPr lang="es-MX" sz="2000" dirty="0" smtClean="0"/>
              <a:t>en </a:t>
            </a:r>
            <a:r>
              <a:rPr lang="es-MX" sz="2000" dirty="0"/>
              <a:t>el primer 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trimestre </a:t>
            </a:r>
            <a:r>
              <a:rPr lang="es-MX" sz="2000" dirty="0"/>
              <a:t>2015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5868144" y="2924944"/>
            <a:ext cx="3272124" cy="249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6156176" y="3356992"/>
            <a:ext cx="27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/>
              <a:t>No obstante la importante baja en el precio del cobre</a:t>
            </a:r>
            <a:r>
              <a:rPr lang="es-CL" sz="2000" dirty="0" smtClean="0"/>
              <a:t>, la</a:t>
            </a:r>
            <a:r>
              <a:rPr lang="es-CL" sz="2000" b="1" dirty="0" smtClean="0">
                <a:solidFill>
                  <a:srgbClr val="E87D0D"/>
                </a:solidFill>
              </a:rPr>
              <a:t> </a:t>
            </a:r>
            <a:r>
              <a:rPr lang="es-CL" sz="2000" b="1" dirty="0">
                <a:solidFill>
                  <a:srgbClr val="E87D0D"/>
                </a:solidFill>
              </a:rPr>
              <a:t>reducción de costos </a:t>
            </a:r>
            <a:r>
              <a:rPr lang="es-CL" sz="2000" dirty="0"/>
              <a:t>permitió que </a:t>
            </a:r>
            <a:r>
              <a:rPr lang="es-CL" sz="2000" dirty="0" smtClean="0"/>
              <a:t>el </a:t>
            </a:r>
            <a:r>
              <a:rPr lang="es-CL" sz="2000" b="1" dirty="0" smtClean="0">
                <a:solidFill>
                  <a:srgbClr val="E87D0D"/>
                </a:solidFill>
              </a:rPr>
              <a:t>Margen</a:t>
            </a:r>
            <a:r>
              <a:rPr lang="es-CL" sz="2000" dirty="0" smtClean="0"/>
              <a:t> </a:t>
            </a:r>
            <a:r>
              <a:rPr lang="es-CL" sz="2000" b="1" dirty="0" smtClean="0">
                <a:solidFill>
                  <a:srgbClr val="E87D0D"/>
                </a:solidFill>
              </a:rPr>
              <a:t>EBITDA</a:t>
            </a:r>
            <a:r>
              <a:rPr lang="es-CL" sz="2000" dirty="0" smtClean="0"/>
              <a:t> tuviera una variación menor.</a:t>
            </a:r>
            <a:endParaRPr lang="es-MX" sz="2000" dirty="0"/>
          </a:p>
        </p:txBody>
      </p:sp>
      <p:pic>
        <p:nvPicPr>
          <p:cNvPr id="10488" name="Picture 2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3096"/>
            <a:ext cx="3528392" cy="215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9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2852936"/>
            <a:ext cx="31610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INVERSIONES</a:t>
            </a:r>
            <a:endParaRPr lang="es-CL" sz="4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C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08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Objeto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63218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Diapositiva de think-cell" r:id="rId5" imgW="270" imgH="270" progId="TCLayout.ActiveDocument.1">
                  <p:embed/>
                </p:oleObj>
              </mc:Choice>
              <mc:Fallback>
                <p:oleObj name="Diapositiva de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Avances </a:t>
            </a:r>
            <a:r>
              <a:rPr lang="es-MX" dirty="0"/>
              <a:t>Proyectos Estructurales </a:t>
            </a:r>
            <a:r>
              <a:rPr lang="es-MX" sz="1400" dirty="0"/>
              <a:t>(al 31 de marzo 2015)</a:t>
            </a:r>
            <a:endParaRPr lang="es-CL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29DB9-4D93-4D46-8698-EEF9976C3D2E}" type="slidenum">
              <a:rPr lang="es-CL" smtClean="0"/>
              <a:t>9</a:t>
            </a:fld>
            <a:endParaRPr lang="es-CL"/>
          </a:p>
        </p:txBody>
      </p:sp>
      <p:sp>
        <p:nvSpPr>
          <p:cNvPr id="31" name="30 CuadroTexto"/>
          <p:cNvSpPr txBox="1"/>
          <p:nvPr/>
        </p:nvSpPr>
        <p:spPr>
          <a:xfrm>
            <a:off x="-180528" y="105273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srgbClr val="E87D0D"/>
                </a:solidFill>
              </a:rPr>
              <a:t>Chuquicamata </a:t>
            </a:r>
            <a:r>
              <a:rPr lang="es-CL" b="1" dirty="0" smtClean="0">
                <a:solidFill>
                  <a:srgbClr val="E87D0D"/>
                </a:solidFill>
              </a:rPr>
              <a:t>Subterránea</a:t>
            </a:r>
            <a:endParaRPr lang="es-CL" b="1" dirty="0">
              <a:solidFill>
                <a:srgbClr val="E87D0D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522959" y="1214755"/>
            <a:ext cx="60486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Finalizando las obras tempranas.</a:t>
            </a:r>
            <a:endParaRPr lang="es-CL" sz="16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La ejecución del proyecto completo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presenta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un </a:t>
            </a: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avance real de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20,3%</a:t>
            </a:r>
            <a:endParaRPr lang="es-CL" sz="16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673902" y="4365104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179512" y="24928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srgbClr val="E87D0D"/>
                </a:solidFill>
              </a:rPr>
              <a:t>Nuevo Nivel Mina El Teniente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522959" y="2703983"/>
            <a:ext cx="604867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Avance de 33,4%.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Se está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reformulando el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proyecto con el fin responder de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mejor forma a las condiciones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geo-mecánicas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encontradas en su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ejecución. Se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deberán fortificar más los túneles, con el propósito de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potenciar la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seguridad de nuestros trabajadores y equipos. </a:t>
            </a:r>
          </a:p>
        </p:txBody>
      </p:sp>
      <p:cxnSp>
        <p:nvCxnSpPr>
          <p:cNvPr id="36" name="35 Conector recto"/>
          <p:cNvCxnSpPr/>
          <p:nvPr/>
        </p:nvCxnSpPr>
        <p:spPr>
          <a:xfrm>
            <a:off x="673902" y="2348880"/>
            <a:ext cx="806489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177652" y="45811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srgbClr val="E87D0D"/>
                </a:solidFill>
              </a:rPr>
              <a:t>RT Sulfuros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2522959" y="4704238"/>
            <a:ext cx="604867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CL" sz="1600" b="1" dirty="0">
                <a:solidFill>
                  <a:srgbClr val="E87D0D"/>
                </a:solidFill>
                <a:cs typeface="Calibri" panose="020F0502020204030204" pitchFamily="34" charset="0"/>
              </a:rPr>
              <a:t>Avance de 30% en su ingeniería de </a:t>
            </a:r>
            <a:r>
              <a:rPr lang="es-CL" sz="1600" b="1" dirty="0" smtClean="0">
                <a:solidFill>
                  <a:srgbClr val="E87D0D"/>
                </a:solidFill>
                <a:cs typeface="Calibri" panose="020F0502020204030204" pitchFamily="34" charset="0"/>
              </a:rPr>
              <a:t>detalle</a:t>
            </a:r>
            <a:r>
              <a:rPr lang="es-CL" sz="1600" dirty="0" smtClean="0">
                <a:solidFill>
                  <a:srgbClr val="E87D0D"/>
                </a:solidFill>
                <a:cs typeface="Calibri" panose="020F0502020204030204" pitchFamily="34" charset="0"/>
              </a:rPr>
              <a:t> </a:t>
            </a: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y pronto inicio de las obras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tempranas.</a:t>
            </a:r>
            <a:endParaRPr lang="es-CL" sz="16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600" dirty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En tramitación ambiental, a través de la preparación de su Adenda 3, y participando en el proceso de consulta </a:t>
            </a:r>
            <a:r>
              <a:rPr lang="es-C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Calibri" panose="020F0502020204030204" pitchFamily="34" charset="0"/>
              </a:rPr>
              <a:t>indígena.</a:t>
            </a:r>
            <a:endParaRPr lang="es-CL" sz="1600" dirty="0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FC545"/>
    </a:dk2>
    <a:lt2>
      <a:srgbClr val="476F6E"/>
    </a:lt2>
    <a:accent1>
      <a:srgbClr val="FFFFCC"/>
    </a:accent1>
    <a:accent2>
      <a:srgbClr val="FF9900"/>
    </a:accent2>
    <a:accent3>
      <a:srgbClr val="FFFFFF"/>
    </a:accent3>
    <a:accent4>
      <a:srgbClr val="000000"/>
    </a:accent4>
    <a:accent5>
      <a:srgbClr val="FFFFE2"/>
    </a:accent5>
    <a:accent6>
      <a:srgbClr val="E78A00"/>
    </a:accent6>
    <a:hlink>
      <a:srgbClr val="3E7D7C"/>
    </a:hlink>
    <a:folHlink>
      <a:srgbClr val="99CCCC"/>
    </a:folHlink>
  </a:clrScheme>
  <a:fontScheme name="CODELCO 2010 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1270</Words>
  <Application>Microsoft Office PowerPoint</Application>
  <PresentationFormat>Presentación en pantalla (4:3)</PresentationFormat>
  <Paragraphs>196</Paragraphs>
  <Slides>22</Slides>
  <Notes>21</Notes>
  <HiddenSlides>5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Vínculos</vt:lpstr>
      </vt:variant>
      <vt:variant>
        <vt:i4>6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Tema de Office</vt:lpstr>
      <vt:lpstr>\\ccstgcpcg02\datos\GCPCG\PPTO\2015\Informe Mensual\03 Mar\Conferencia de Prensa Mar15\Conferencia  Mar 2015.xlsx!Prod![Conferencia  Mar 2015.xlsx]Prod 2 Gráfico</vt:lpstr>
      <vt:lpstr>\\ccstgcpcg02\datos\GCPCG\PPTO\2015\Informe Mensual\03 Mar\Conferencia de Prensa Mar15\Conferencia  Mar 2015.xlsx!graf C1![Conferencia  Mar 2015.xlsx]graf C1 5 Gráfico</vt:lpstr>
      <vt:lpstr>\\ccstgcpcg02\datos\GCPCG\PPTO\2015\Informe Mensual\03 Mar\Conferencia de Prensa Mar15\respaldos\Graficos Excedentes y Costos y Gatos 2014 vs 2015 Mar.xlsx!Salida 1 Excedentes![Graficos Excedentes y Costos y Gatos 2014 vs 2015 Mar.xlsx]Salida 1 Excedentes 1 Gráfico</vt:lpstr>
      <vt:lpstr>\\ccstgcpcg02\datos\GCPCG\PPTO\2015\Informe Mensual\03 Mar\Conferencia de Prensa Mar15\Conferencia  Mar 2015.xlsx!EERR Conferencia!F4C1:F19C4</vt:lpstr>
      <vt:lpstr>\\ccstgcpcg02\datos\GCPCG\PPTO\2015\Informe Mensual\03 Mar\Conferencia de Prensa Mar15\Conferencia  Mar 2015.xlsx!EERR Conferencia!F21C1:F31C4</vt:lpstr>
      <vt:lpstr>\\ccstgcpcg02\datos\GCPCG\PPTO\2015\Informe Mensual\03 Mar\Conferencia de Prensa Mar15\Conferencia  Mar 2015.xlsx!Resumen2!F4C3:F18C7</vt:lpstr>
      <vt:lpstr>Diapositiva de think-cell</vt:lpstr>
      <vt:lpstr>Hoja de cálculo</vt:lpstr>
      <vt:lpstr>Presentación de PowerPoint</vt:lpstr>
      <vt:lpstr>Presentación de PowerPoint</vt:lpstr>
      <vt:lpstr>Producción de cobre | enero- marzo: 2015 - 2014</vt:lpstr>
      <vt:lpstr>Costos unitarios Codelco   | enero - marzo: 2015 - 2014</vt:lpstr>
      <vt:lpstr>Presentación de PowerPoint</vt:lpstr>
      <vt:lpstr>Evolución precios del cobre y molibdeno</vt:lpstr>
      <vt:lpstr>Excedentes | enero- marzo: 2015 - 2014 (millones de US$)</vt:lpstr>
      <vt:lpstr>Presentación de PowerPoint</vt:lpstr>
      <vt:lpstr>Avances Proyectos Estructurales (al 31 de marzo 2015)</vt:lpstr>
      <vt:lpstr>Avances Proyectos Estructurales (al 31 de marzo 2015)</vt:lpstr>
      <vt:lpstr>Presentación de PowerPoint</vt:lpstr>
      <vt:lpstr>Seguridad Laboral</vt:lpstr>
      <vt:lpstr>Hechos relevantes enero-marzo 2015</vt:lpstr>
      <vt:lpstr>Hechos relevantes enero-marzo 2015</vt:lpstr>
      <vt:lpstr>Hechos relevantes enero-marzo 2015</vt:lpstr>
      <vt:lpstr>Resumen de nuestra gestión primer trimestre 2015</vt:lpstr>
      <vt:lpstr>Presentación de PowerPoint</vt:lpstr>
      <vt:lpstr>Presentación de PowerPoint</vt:lpstr>
      <vt:lpstr>Estado de Resultados | enero - marzo: 2015 - 2014 (millones de US$)</vt:lpstr>
      <vt:lpstr>Distribución de los Excedentes | enero - marzo: 2015 – 2014 (millones de US$)</vt:lpstr>
      <vt:lpstr>Antecedentes físicos y precios (enero - marzo: 2015 - 2014) </vt:lpstr>
      <vt:lpstr>La gestión primer trimestre 2015 en cifras</vt:lpstr>
    </vt:vector>
  </TitlesOfParts>
  <Company>CODELCO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Tolmo Pacheco Cecilia (Codelco-Casa Matriz)</dc:creator>
  <cp:lastModifiedBy>Mena Illanes Susana (Codelco-Casa Matriz)</cp:lastModifiedBy>
  <cp:revision>346</cp:revision>
  <cp:lastPrinted>2015-05-29T14:00:44Z</cp:lastPrinted>
  <dcterms:created xsi:type="dcterms:W3CDTF">2015-03-19T21:14:06Z</dcterms:created>
  <dcterms:modified xsi:type="dcterms:W3CDTF">2015-05-29T15:54:41Z</dcterms:modified>
</cp:coreProperties>
</file>